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1"/>
  </p:notesMasterIdLst>
  <p:sldIdLst>
    <p:sldId id="256" r:id="rId3"/>
    <p:sldId id="381" r:id="rId4"/>
    <p:sldId id="404" r:id="rId5"/>
    <p:sldId id="390" r:id="rId6"/>
    <p:sldId id="265" r:id="rId7"/>
    <p:sldId id="266" r:id="rId8"/>
    <p:sldId id="392" r:id="rId9"/>
    <p:sldId id="343" r:id="rId10"/>
    <p:sldId id="365" r:id="rId11"/>
    <p:sldId id="400" r:id="rId12"/>
    <p:sldId id="402" r:id="rId13"/>
    <p:sldId id="399" r:id="rId14"/>
    <p:sldId id="388" r:id="rId15"/>
    <p:sldId id="364" r:id="rId16"/>
    <p:sldId id="382" r:id="rId17"/>
    <p:sldId id="377" r:id="rId18"/>
    <p:sldId id="370" r:id="rId19"/>
    <p:sldId id="373" r:id="rId20"/>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605"/>
    <a:srgbClr val="EDECF3"/>
    <a:srgbClr val="F1FFD1"/>
    <a:srgbClr val="74568B"/>
    <a:srgbClr val="B1FE00"/>
    <a:srgbClr val="84BD01"/>
    <a:srgbClr val="CEDAB2"/>
    <a:srgbClr val="B4FF00"/>
    <a:srgbClr val="EFFCCF"/>
    <a:srgbClr val="0E4A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7"/>
    <p:restoredTop sz="90874"/>
  </p:normalViewPr>
  <p:slideViewPr>
    <p:cSldViewPr snapToGrid="0">
      <p:cViewPr varScale="1">
        <p:scale>
          <a:sx n="115" d="100"/>
          <a:sy n="115" d="100"/>
        </p:scale>
        <p:origin x="208" y="3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B0CF5-819E-F749-9A43-117425AD9223}" type="doc">
      <dgm:prSet loTypeId="urn:microsoft.com/office/officeart/2005/8/layout/default" loCatId="" qsTypeId="urn:microsoft.com/office/officeart/2005/8/quickstyle/simple1" qsCatId="simple" csTypeId="urn:microsoft.com/office/officeart/2005/8/colors/colorful1" csCatId="colorful" phldr="1"/>
      <dgm:spPr/>
    </dgm:pt>
    <dgm:pt modelId="{E9E29BE4-8DD9-0B47-AB84-5A98925BD81D}">
      <dgm:prSet phldrT="[Text]"/>
      <dgm:spPr/>
      <dgm:t>
        <a:bodyPr/>
        <a:lstStyle/>
        <a:p>
          <a:pPr rtl="0"/>
          <a:r>
            <a:rPr lang="en-GB" dirty="0"/>
            <a:t>True Data Ownership</a:t>
          </a:r>
        </a:p>
      </dgm:t>
    </dgm:pt>
    <dgm:pt modelId="{1598DD1C-D51F-7E44-8CF3-FB8E580053F1}" type="parTrans" cxnId="{EE0D9392-014E-834D-AF3E-F48EA8B99EDC}">
      <dgm:prSet/>
      <dgm:spPr/>
      <dgm:t>
        <a:bodyPr/>
        <a:lstStyle/>
        <a:p>
          <a:endParaRPr lang="en-GB"/>
        </a:p>
      </dgm:t>
    </dgm:pt>
    <dgm:pt modelId="{CF987B20-3CDB-3446-B9D6-415614112D5A}" type="sibTrans" cxnId="{EE0D9392-014E-834D-AF3E-F48EA8B99EDC}">
      <dgm:prSet/>
      <dgm:spPr/>
      <dgm:t>
        <a:bodyPr/>
        <a:lstStyle/>
        <a:p>
          <a:endParaRPr lang="en-GB"/>
        </a:p>
      </dgm:t>
    </dgm:pt>
    <dgm:pt modelId="{42DD431C-85D3-9444-BA64-AF6002EF095F}">
      <dgm:prSet phldrT="[Text]"/>
      <dgm:spPr/>
      <dgm:t>
        <a:bodyPr/>
        <a:lstStyle/>
        <a:p>
          <a:pPr rtl="0"/>
          <a:r>
            <a:rPr lang="en-GB" dirty="0"/>
            <a:t>Modular Design</a:t>
          </a:r>
        </a:p>
      </dgm:t>
    </dgm:pt>
    <dgm:pt modelId="{F6CF6994-DDC1-8846-B010-2719DBD0E148}" type="parTrans" cxnId="{205FD769-8E70-EB4B-B2C9-0CCCFEF6F3CC}">
      <dgm:prSet/>
      <dgm:spPr/>
      <dgm:t>
        <a:bodyPr/>
        <a:lstStyle/>
        <a:p>
          <a:endParaRPr lang="en-GB"/>
        </a:p>
      </dgm:t>
    </dgm:pt>
    <dgm:pt modelId="{1B15B103-96BE-9A4A-AF84-7011594D43A8}" type="sibTrans" cxnId="{205FD769-8E70-EB4B-B2C9-0CCCFEF6F3CC}">
      <dgm:prSet/>
      <dgm:spPr/>
      <dgm:t>
        <a:bodyPr/>
        <a:lstStyle/>
        <a:p>
          <a:endParaRPr lang="en-GB"/>
        </a:p>
      </dgm:t>
    </dgm:pt>
    <dgm:pt modelId="{60849BD6-DB79-D04F-BA9C-89EF85F4118F}">
      <dgm:prSet phldrT="[Text]"/>
      <dgm:spPr/>
      <dgm:t>
        <a:bodyPr/>
        <a:lstStyle/>
        <a:p>
          <a:r>
            <a:rPr lang="en-GB" dirty="0"/>
            <a:t>Extensible</a:t>
          </a:r>
        </a:p>
      </dgm:t>
    </dgm:pt>
    <dgm:pt modelId="{30AB8E16-8885-114E-B7CC-E6E86B1BBDC9}" type="parTrans" cxnId="{00F3CD06-6C4B-CA4E-8483-E5756C3970E9}">
      <dgm:prSet/>
      <dgm:spPr/>
      <dgm:t>
        <a:bodyPr/>
        <a:lstStyle/>
        <a:p>
          <a:endParaRPr lang="en-GB"/>
        </a:p>
      </dgm:t>
    </dgm:pt>
    <dgm:pt modelId="{7747BFC8-4237-FE43-B587-73ADDA337423}" type="sibTrans" cxnId="{00F3CD06-6C4B-CA4E-8483-E5756C3970E9}">
      <dgm:prSet/>
      <dgm:spPr/>
      <dgm:t>
        <a:bodyPr/>
        <a:lstStyle/>
        <a:p>
          <a:endParaRPr lang="en-GB"/>
        </a:p>
      </dgm:t>
    </dgm:pt>
    <dgm:pt modelId="{6AC04D2D-7ED9-654F-99A1-40BF3C1D906E}">
      <dgm:prSet phldrT="[Text]"/>
      <dgm:spPr/>
      <dgm:t>
        <a:bodyPr/>
        <a:lstStyle/>
        <a:p>
          <a:pPr rtl="0"/>
          <a:r>
            <a:rPr lang="en-GB" dirty="0"/>
            <a:t>W3C Standards based</a:t>
          </a:r>
        </a:p>
      </dgm:t>
    </dgm:pt>
    <dgm:pt modelId="{3F935D0C-297A-6544-B683-9D6FC74826D5}" type="parTrans" cxnId="{CE5574C1-F9E8-4945-BFB5-6A4E4A26FC81}">
      <dgm:prSet/>
      <dgm:spPr/>
      <dgm:t>
        <a:bodyPr/>
        <a:lstStyle/>
        <a:p>
          <a:endParaRPr lang="en-GB"/>
        </a:p>
      </dgm:t>
    </dgm:pt>
    <dgm:pt modelId="{8BBF202F-81CF-C143-9534-6BDE1F7B98C5}" type="sibTrans" cxnId="{CE5574C1-F9E8-4945-BFB5-6A4E4A26FC81}">
      <dgm:prSet/>
      <dgm:spPr/>
      <dgm:t>
        <a:bodyPr/>
        <a:lstStyle/>
        <a:p>
          <a:endParaRPr lang="en-GB"/>
        </a:p>
      </dgm:t>
    </dgm:pt>
    <dgm:pt modelId="{E796FBA1-2B68-F243-9AE0-555D069625EF}">
      <dgm:prSet phldrT="[Text]"/>
      <dgm:spPr/>
      <dgm:t>
        <a:bodyPr/>
        <a:lstStyle/>
        <a:p>
          <a:pPr rtl="0"/>
          <a:r>
            <a:rPr lang="en-GB" dirty="0"/>
            <a:t>Reuse Existing Data</a:t>
          </a:r>
        </a:p>
      </dgm:t>
    </dgm:pt>
    <dgm:pt modelId="{6C6BD3C9-FCBF-884C-AD41-DF2636068526}" type="parTrans" cxnId="{E672E5C6-944C-BB41-AA98-3E52FC8C8693}">
      <dgm:prSet/>
      <dgm:spPr/>
      <dgm:t>
        <a:bodyPr/>
        <a:lstStyle/>
        <a:p>
          <a:endParaRPr lang="en-GB"/>
        </a:p>
      </dgm:t>
    </dgm:pt>
    <dgm:pt modelId="{771CC040-ACCD-A046-BFED-CB9B5B6B2E3E}" type="sibTrans" cxnId="{E672E5C6-944C-BB41-AA98-3E52FC8C8693}">
      <dgm:prSet/>
      <dgm:spPr/>
      <dgm:t>
        <a:bodyPr/>
        <a:lstStyle/>
        <a:p>
          <a:endParaRPr lang="en-GB"/>
        </a:p>
      </dgm:t>
    </dgm:pt>
    <dgm:pt modelId="{C109C563-110F-1C45-B743-A0D00BA97AF3}" type="pres">
      <dgm:prSet presAssocID="{387B0CF5-819E-F749-9A43-117425AD9223}" presName="diagram" presStyleCnt="0">
        <dgm:presLayoutVars>
          <dgm:dir/>
          <dgm:resizeHandles val="exact"/>
        </dgm:presLayoutVars>
      </dgm:prSet>
      <dgm:spPr/>
    </dgm:pt>
    <dgm:pt modelId="{FB983F34-9912-0643-AA4D-B71FCC851EB4}" type="pres">
      <dgm:prSet presAssocID="{6AC04D2D-7ED9-654F-99A1-40BF3C1D906E}" presName="node" presStyleLbl="node1" presStyleIdx="0" presStyleCnt="5">
        <dgm:presLayoutVars>
          <dgm:bulletEnabled val="1"/>
        </dgm:presLayoutVars>
      </dgm:prSet>
      <dgm:spPr/>
    </dgm:pt>
    <dgm:pt modelId="{36BC03D0-B848-2445-95E2-9BDE6CB843BC}" type="pres">
      <dgm:prSet presAssocID="{8BBF202F-81CF-C143-9534-6BDE1F7B98C5}" presName="sibTrans" presStyleCnt="0"/>
      <dgm:spPr/>
    </dgm:pt>
    <dgm:pt modelId="{740E86BC-64D6-7A4D-985B-4B69020013E3}" type="pres">
      <dgm:prSet presAssocID="{42DD431C-85D3-9444-BA64-AF6002EF095F}" presName="node" presStyleLbl="node1" presStyleIdx="1" presStyleCnt="5">
        <dgm:presLayoutVars>
          <dgm:bulletEnabled val="1"/>
        </dgm:presLayoutVars>
      </dgm:prSet>
      <dgm:spPr/>
    </dgm:pt>
    <dgm:pt modelId="{83994988-86BA-FD48-B9D3-20501B41668E}" type="pres">
      <dgm:prSet presAssocID="{1B15B103-96BE-9A4A-AF84-7011594D43A8}" presName="sibTrans" presStyleCnt="0"/>
      <dgm:spPr/>
    </dgm:pt>
    <dgm:pt modelId="{4F34EB26-E189-4341-B7D9-C03FC582E3F0}" type="pres">
      <dgm:prSet presAssocID="{60849BD6-DB79-D04F-BA9C-89EF85F4118F}" presName="node" presStyleLbl="node1" presStyleIdx="2" presStyleCnt="5">
        <dgm:presLayoutVars>
          <dgm:bulletEnabled val="1"/>
        </dgm:presLayoutVars>
      </dgm:prSet>
      <dgm:spPr/>
    </dgm:pt>
    <dgm:pt modelId="{2C187CA2-A202-2B41-85C3-947E1DB81D56}" type="pres">
      <dgm:prSet presAssocID="{7747BFC8-4237-FE43-B587-73ADDA337423}" presName="sibTrans" presStyleCnt="0"/>
      <dgm:spPr/>
    </dgm:pt>
    <dgm:pt modelId="{E36AFA54-58C4-154F-A492-BB01EFD4597D}" type="pres">
      <dgm:prSet presAssocID="{E9E29BE4-8DD9-0B47-AB84-5A98925BD81D}" presName="node" presStyleLbl="node1" presStyleIdx="3" presStyleCnt="5">
        <dgm:presLayoutVars>
          <dgm:bulletEnabled val="1"/>
        </dgm:presLayoutVars>
      </dgm:prSet>
      <dgm:spPr/>
    </dgm:pt>
    <dgm:pt modelId="{447435C8-80A6-AC40-B1FF-7A3B8484F349}" type="pres">
      <dgm:prSet presAssocID="{CF987B20-3CDB-3446-B9D6-415614112D5A}" presName="sibTrans" presStyleCnt="0"/>
      <dgm:spPr/>
    </dgm:pt>
    <dgm:pt modelId="{A11EACDC-0EDB-244E-B3B7-B2C17FEEA6B9}" type="pres">
      <dgm:prSet presAssocID="{E796FBA1-2B68-F243-9AE0-555D069625EF}" presName="node" presStyleLbl="node1" presStyleIdx="4" presStyleCnt="5">
        <dgm:presLayoutVars>
          <dgm:bulletEnabled val="1"/>
        </dgm:presLayoutVars>
      </dgm:prSet>
      <dgm:spPr/>
    </dgm:pt>
  </dgm:ptLst>
  <dgm:cxnLst>
    <dgm:cxn modelId="{00F3CD06-6C4B-CA4E-8483-E5756C3970E9}" srcId="{387B0CF5-819E-F749-9A43-117425AD9223}" destId="{60849BD6-DB79-D04F-BA9C-89EF85F4118F}" srcOrd="2" destOrd="0" parTransId="{30AB8E16-8885-114E-B7CC-E6E86B1BBDC9}" sibTransId="{7747BFC8-4237-FE43-B587-73ADDA337423}"/>
    <dgm:cxn modelId="{8CDD121B-EA24-7C47-8B85-73BB34A90316}" type="presOf" srcId="{387B0CF5-819E-F749-9A43-117425AD9223}" destId="{C109C563-110F-1C45-B743-A0D00BA97AF3}" srcOrd="0" destOrd="0" presId="urn:microsoft.com/office/officeart/2005/8/layout/default"/>
    <dgm:cxn modelId="{205FD769-8E70-EB4B-B2C9-0CCCFEF6F3CC}" srcId="{387B0CF5-819E-F749-9A43-117425AD9223}" destId="{42DD431C-85D3-9444-BA64-AF6002EF095F}" srcOrd="1" destOrd="0" parTransId="{F6CF6994-DDC1-8846-B010-2719DBD0E148}" sibTransId="{1B15B103-96BE-9A4A-AF84-7011594D43A8}"/>
    <dgm:cxn modelId="{D652898B-ACF6-0F4C-B8AB-CB1C30CA700E}" type="presOf" srcId="{60849BD6-DB79-D04F-BA9C-89EF85F4118F}" destId="{4F34EB26-E189-4341-B7D9-C03FC582E3F0}" srcOrd="0" destOrd="0" presId="urn:microsoft.com/office/officeart/2005/8/layout/default"/>
    <dgm:cxn modelId="{EE0D9392-014E-834D-AF3E-F48EA8B99EDC}" srcId="{387B0CF5-819E-F749-9A43-117425AD9223}" destId="{E9E29BE4-8DD9-0B47-AB84-5A98925BD81D}" srcOrd="3" destOrd="0" parTransId="{1598DD1C-D51F-7E44-8CF3-FB8E580053F1}" sibTransId="{CF987B20-3CDB-3446-B9D6-415614112D5A}"/>
    <dgm:cxn modelId="{6182D9B2-F1D6-744D-B16F-F440ADE1E2F1}" type="presOf" srcId="{6AC04D2D-7ED9-654F-99A1-40BF3C1D906E}" destId="{FB983F34-9912-0643-AA4D-B71FCC851EB4}" srcOrd="0" destOrd="0" presId="urn:microsoft.com/office/officeart/2005/8/layout/default"/>
    <dgm:cxn modelId="{CE5574C1-F9E8-4945-BFB5-6A4E4A26FC81}" srcId="{387B0CF5-819E-F749-9A43-117425AD9223}" destId="{6AC04D2D-7ED9-654F-99A1-40BF3C1D906E}" srcOrd="0" destOrd="0" parTransId="{3F935D0C-297A-6544-B683-9D6FC74826D5}" sibTransId="{8BBF202F-81CF-C143-9534-6BDE1F7B98C5}"/>
    <dgm:cxn modelId="{E672E5C6-944C-BB41-AA98-3E52FC8C8693}" srcId="{387B0CF5-819E-F749-9A43-117425AD9223}" destId="{E796FBA1-2B68-F243-9AE0-555D069625EF}" srcOrd="4" destOrd="0" parTransId="{6C6BD3C9-FCBF-884C-AD41-DF2636068526}" sibTransId="{771CC040-ACCD-A046-BFED-CB9B5B6B2E3E}"/>
    <dgm:cxn modelId="{5665C9CE-0450-F641-B269-6D8617AF65A7}" type="presOf" srcId="{E9E29BE4-8DD9-0B47-AB84-5A98925BD81D}" destId="{E36AFA54-58C4-154F-A492-BB01EFD4597D}" srcOrd="0" destOrd="0" presId="urn:microsoft.com/office/officeart/2005/8/layout/default"/>
    <dgm:cxn modelId="{F7B63BE8-47A7-8147-AE84-5FF55DE1384A}" type="presOf" srcId="{E796FBA1-2B68-F243-9AE0-555D069625EF}" destId="{A11EACDC-0EDB-244E-B3B7-B2C17FEEA6B9}" srcOrd="0" destOrd="0" presId="urn:microsoft.com/office/officeart/2005/8/layout/default"/>
    <dgm:cxn modelId="{9044DCFE-E8FB-8549-A8C5-2DAD11A5827D}" type="presOf" srcId="{42DD431C-85D3-9444-BA64-AF6002EF095F}" destId="{740E86BC-64D6-7A4D-985B-4B69020013E3}" srcOrd="0" destOrd="0" presId="urn:microsoft.com/office/officeart/2005/8/layout/default"/>
    <dgm:cxn modelId="{3ABCC1B7-BDA6-E84C-A452-49F85134D3B5}" type="presParOf" srcId="{C109C563-110F-1C45-B743-A0D00BA97AF3}" destId="{FB983F34-9912-0643-AA4D-B71FCC851EB4}" srcOrd="0" destOrd="0" presId="urn:microsoft.com/office/officeart/2005/8/layout/default"/>
    <dgm:cxn modelId="{E7799E41-3AD7-E84B-9801-F46CE50D40BB}" type="presParOf" srcId="{C109C563-110F-1C45-B743-A0D00BA97AF3}" destId="{36BC03D0-B848-2445-95E2-9BDE6CB843BC}" srcOrd="1" destOrd="0" presId="urn:microsoft.com/office/officeart/2005/8/layout/default"/>
    <dgm:cxn modelId="{084586F9-F81A-AF46-A541-0876791B5F4D}" type="presParOf" srcId="{C109C563-110F-1C45-B743-A0D00BA97AF3}" destId="{740E86BC-64D6-7A4D-985B-4B69020013E3}" srcOrd="2" destOrd="0" presId="urn:microsoft.com/office/officeart/2005/8/layout/default"/>
    <dgm:cxn modelId="{1CB34572-ADE9-3744-B141-E426CB4C46E5}" type="presParOf" srcId="{C109C563-110F-1C45-B743-A0D00BA97AF3}" destId="{83994988-86BA-FD48-B9D3-20501B41668E}" srcOrd="3" destOrd="0" presId="urn:microsoft.com/office/officeart/2005/8/layout/default"/>
    <dgm:cxn modelId="{645D4ECE-83A5-EA4D-92D8-1B89AC51D156}" type="presParOf" srcId="{C109C563-110F-1C45-B743-A0D00BA97AF3}" destId="{4F34EB26-E189-4341-B7D9-C03FC582E3F0}" srcOrd="4" destOrd="0" presId="urn:microsoft.com/office/officeart/2005/8/layout/default"/>
    <dgm:cxn modelId="{86353FC1-FF8F-EB4B-B19E-BB03DE5BAD2D}" type="presParOf" srcId="{C109C563-110F-1C45-B743-A0D00BA97AF3}" destId="{2C187CA2-A202-2B41-85C3-947E1DB81D56}" srcOrd="5" destOrd="0" presId="urn:microsoft.com/office/officeart/2005/8/layout/default"/>
    <dgm:cxn modelId="{74A103C2-EA81-1543-9947-444A7D723CCB}" type="presParOf" srcId="{C109C563-110F-1C45-B743-A0D00BA97AF3}" destId="{E36AFA54-58C4-154F-A492-BB01EFD4597D}" srcOrd="6" destOrd="0" presId="urn:microsoft.com/office/officeart/2005/8/layout/default"/>
    <dgm:cxn modelId="{1DBEDE9A-E38F-514B-96C0-EC454F06691E}" type="presParOf" srcId="{C109C563-110F-1C45-B743-A0D00BA97AF3}" destId="{447435C8-80A6-AC40-B1FF-7A3B8484F349}" srcOrd="7" destOrd="0" presId="urn:microsoft.com/office/officeart/2005/8/layout/default"/>
    <dgm:cxn modelId="{ED25EACB-3CA7-AA4D-A46A-F4485BA6DF4B}" type="presParOf" srcId="{C109C563-110F-1C45-B743-A0D00BA97AF3}" destId="{A11EACDC-0EDB-244E-B3B7-B2C17FEEA6B9}"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B0CF5-819E-F749-9A43-117425AD9223}" type="doc">
      <dgm:prSet loTypeId="urn:microsoft.com/office/officeart/2005/8/layout/default" loCatId="" qsTypeId="urn:microsoft.com/office/officeart/2005/8/quickstyle/simple1" qsCatId="simple" csTypeId="urn:microsoft.com/office/officeart/2005/8/colors/accent3_3" csCatId="accent3" phldr="1"/>
      <dgm:spPr/>
    </dgm:pt>
    <dgm:pt modelId="{60849BD6-DB79-D04F-BA9C-89EF85F4118F}">
      <dgm:prSet phldrT="[Text]"/>
      <dgm:spPr/>
      <dgm:t>
        <a:bodyPr/>
        <a:lstStyle/>
        <a:p>
          <a:r>
            <a:rPr lang="en-GB" dirty="0"/>
            <a:t>Interoperability and Collaboration</a:t>
          </a:r>
        </a:p>
      </dgm:t>
    </dgm:pt>
    <dgm:pt modelId="{30AB8E16-8885-114E-B7CC-E6E86B1BBDC9}" type="parTrans" cxnId="{00F3CD06-6C4B-CA4E-8483-E5756C3970E9}">
      <dgm:prSet/>
      <dgm:spPr/>
      <dgm:t>
        <a:bodyPr/>
        <a:lstStyle/>
        <a:p>
          <a:endParaRPr lang="en-GB"/>
        </a:p>
      </dgm:t>
    </dgm:pt>
    <dgm:pt modelId="{7747BFC8-4237-FE43-B587-73ADDA337423}" type="sibTrans" cxnId="{00F3CD06-6C4B-CA4E-8483-E5756C3970E9}">
      <dgm:prSet/>
      <dgm:spPr/>
      <dgm:t>
        <a:bodyPr/>
        <a:lstStyle/>
        <a:p>
          <a:endParaRPr lang="en-GB"/>
        </a:p>
      </dgm:t>
    </dgm:pt>
    <dgm:pt modelId="{6AC04D2D-7ED9-654F-99A1-40BF3C1D906E}">
      <dgm:prSet phldrT="[Text]"/>
      <dgm:spPr/>
      <dgm:t>
        <a:bodyPr/>
        <a:lstStyle/>
        <a:p>
          <a:pPr rtl="0"/>
          <a:r>
            <a:rPr lang="en-GB" dirty="0"/>
            <a:t>Privacy and Control</a:t>
          </a:r>
        </a:p>
      </dgm:t>
    </dgm:pt>
    <dgm:pt modelId="{3F935D0C-297A-6544-B683-9D6FC74826D5}" type="parTrans" cxnId="{CE5574C1-F9E8-4945-BFB5-6A4E4A26FC81}">
      <dgm:prSet/>
      <dgm:spPr/>
      <dgm:t>
        <a:bodyPr/>
        <a:lstStyle/>
        <a:p>
          <a:endParaRPr lang="en-GB"/>
        </a:p>
      </dgm:t>
    </dgm:pt>
    <dgm:pt modelId="{8BBF202F-81CF-C143-9534-6BDE1F7B98C5}" type="sibTrans" cxnId="{CE5574C1-F9E8-4945-BFB5-6A4E4A26FC81}">
      <dgm:prSet/>
      <dgm:spPr/>
      <dgm:t>
        <a:bodyPr/>
        <a:lstStyle/>
        <a:p>
          <a:endParaRPr lang="en-GB"/>
        </a:p>
      </dgm:t>
    </dgm:pt>
    <dgm:pt modelId="{E796FBA1-2B68-F243-9AE0-555D069625EF}">
      <dgm:prSet phldrT="[Text]"/>
      <dgm:spPr/>
      <dgm:t>
        <a:bodyPr/>
        <a:lstStyle/>
        <a:p>
          <a:pPr rtl="0"/>
          <a:r>
            <a:rPr lang="en-GB" dirty="0"/>
            <a:t>Innovation and Sustainability</a:t>
          </a:r>
        </a:p>
      </dgm:t>
    </dgm:pt>
    <dgm:pt modelId="{6C6BD3C9-FCBF-884C-AD41-DF2636068526}" type="parTrans" cxnId="{E672E5C6-944C-BB41-AA98-3E52FC8C8693}">
      <dgm:prSet/>
      <dgm:spPr/>
      <dgm:t>
        <a:bodyPr/>
        <a:lstStyle/>
        <a:p>
          <a:endParaRPr lang="en-GB"/>
        </a:p>
      </dgm:t>
    </dgm:pt>
    <dgm:pt modelId="{771CC040-ACCD-A046-BFED-CB9B5B6B2E3E}" type="sibTrans" cxnId="{E672E5C6-944C-BB41-AA98-3E52FC8C8693}">
      <dgm:prSet/>
      <dgm:spPr/>
      <dgm:t>
        <a:bodyPr/>
        <a:lstStyle/>
        <a:p>
          <a:endParaRPr lang="en-GB"/>
        </a:p>
      </dgm:t>
    </dgm:pt>
    <dgm:pt modelId="{C109C563-110F-1C45-B743-A0D00BA97AF3}" type="pres">
      <dgm:prSet presAssocID="{387B0CF5-819E-F749-9A43-117425AD9223}" presName="diagram" presStyleCnt="0">
        <dgm:presLayoutVars>
          <dgm:dir/>
          <dgm:resizeHandles val="exact"/>
        </dgm:presLayoutVars>
      </dgm:prSet>
      <dgm:spPr/>
    </dgm:pt>
    <dgm:pt modelId="{4F34EB26-E189-4341-B7D9-C03FC582E3F0}" type="pres">
      <dgm:prSet presAssocID="{60849BD6-DB79-D04F-BA9C-89EF85F4118F}" presName="node" presStyleLbl="node1" presStyleIdx="0" presStyleCnt="3">
        <dgm:presLayoutVars>
          <dgm:bulletEnabled val="1"/>
        </dgm:presLayoutVars>
      </dgm:prSet>
      <dgm:spPr/>
    </dgm:pt>
    <dgm:pt modelId="{2C187CA2-A202-2B41-85C3-947E1DB81D56}" type="pres">
      <dgm:prSet presAssocID="{7747BFC8-4237-FE43-B587-73ADDA337423}" presName="sibTrans" presStyleCnt="0"/>
      <dgm:spPr/>
    </dgm:pt>
    <dgm:pt modelId="{FB983F34-9912-0643-AA4D-B71FCC851EB4}" type="pres">
      <dgm:prSet presAssocID="{6AC04D2D-7ED9-654F-99A1-40BF3C1D906E}" presName="node" presStyleLbl="node1" presStyleIdx="1" presStyleCnt="3">
        <dgm:presLayoutVars>
          <dgm:bulletEnabled val="1"/>
        </dgm:presLayoutVars>
      </dgm:prSet>
      <dgm:spPr/>
    </dgm:pt>
    <dgm:pt modelId="{36BC03D0-B848-2445-95E2-9BDE6CB843BC}" type="pres">
      <dgm:prSet presAssocID="{8BBF202F-81CF-C143-9534-6BDE1F7B98C5}" presName="sibTrans" presStyleCnt="0"/>
      <dgm:spPr/>
    </dgm:pt>
    <dgm:pt modelId="{A11EACDC-0EDB-244E-B3B7-B2C17FEEA6B9}" type="pres">
      <dgm:prSet presAssocID="{E796FBA1-2B68-F243-9AE0-555D069625EF}" presName="node" presStyleLbl="node1" presStyleIdx="2" presStyleCnt="3">
        <dgm:presLayoutVars>
          <dgm:bulletEnabled val="1"/>
        </dgm:presLayoutVars>
      </dgm:prSet>
      <dgm:spPr/>
    </dgm:pt>
  </dgm:ptLst>
  <dgm:cxnLst>
    <dgm:cxn modelId="{00F3CD06-6C4B-CA4E-8483-E5756C3970E9}" srcId="{387B0CF5-819E-F749-9A43-117425AD9223}" destId="{60849BD6-DB79-D04F-BA9C-89EF85F4118F}" srcOrd="0" destOrd="0" parTransId="{30AB8E16-8885-114E-B7CC-E6E86B1BBDC9}" sibTransId="{7747BFC8-4237-FE43-B587-73ADDA337423}"/>
    <dgm:cxn modelId="{8CDD121B-EA24-7C47-8B85-73BB34A90316}" type="presOf" srcId="{387B0CF5-819E-F749-9A43-117425AD9223}" destId="{C109C563-110F-1C45-B743-A0D00BA97AF3}" srcOrd="0" destOrd="0" presId="urn:microsoft.com/office/officeart/2005/8/layout/default"/>
    <dgm:cxn modelId="{0C892A28-6DA4-494B-AECE-CD38CD7502DC}" type="presOf" srcId="{E796FBA1-2B68-F243-9AE0-555D069625EF}" destId="{A11EACDC-0EDB-244E-B3B7-B2C17FEEA6B9}" srcOrd="0" destOrd="0" presId="urn:microsoft.com/office/officeart/2005/8/layout/default"/>
    <dgm:cxn modelId="{6A8C457C-5D50-9C4A-B0DE-0DF9907A9760}" type="presOf" srcId="{60849BD6-DB79-D04F-BA9C-89EF85F4118F}" destId="{4F34EB26-E189-4341-B7D9-C03FC582E3F0}" srcOrd="0" destOrd="0" presId="urn:microsoft.com/office/officeart/2005/8/layout/default"/>
    <dgm:cxn modelId="{CE5574C1-F9E8-4945-BFB5-6A4E4A26FC81}" srcId="{387B0CF5-819E-F749-9A43-117425AD9223}" destId="{6AC04D2D-7ED9-654F-99A1-40BF3C1D906E}" srcOrd="1" destOrd="0" parTransId="{3F935D0C-297A-6544-B683-9D6FC74826D5}" sibTransId="{8BBF202F-81CF-C143-9534-6BDE1F7B98C5}"/>
    <dgm:cxn modelId="{E672E5C6-944C-BB41-AA98-3E52FC8C8693}" srcId="{387B0CF5-819E-F749-9A43-117425AD9223}" destId="{E796FBA1-2B68-F243-9AE0-555D069625EF}" srcOrd="2" destOrd="0" parTransId="{6C6BD3C9-FCBF-884C-AD41-DF2636068526}" sibTransId="{771CC040-ACCD-A046-BFED-CB9B5B6B2E3E}"/>
    <dgm:cxn modelId="{DC8A8FD1-9615-254E-BB62-010FBA057F4C}" type="presOf" srcId="{6AC04D2D-7ED9-654F-99A1-40BF3C1D906E}" destId="{FB983F34-9912-0643-AA4D-B71FCC851EB4}" srcOrd="0" destOrd="0" presId="urn:microsoft.com/office/officeart/2005/8/layout/default"/>
    <dgm:cxn modelId="{FBDFEF6E-77ED-7D4D-82DD-CE50495F776E}" type="presParOf" srcId="{C109C563-110F-1C45-B743-A0D00BA97AF3}" destId="{4F34EB26-E189-4341-B7D9-C03FC582E3F0}" srcOrd="0" destOrd="0" presId="urn:microsoft.com/office/officeart/2005/8/layout/default"/>
    <dgm:cxn modelId="{8803A292-1177-3747-A16A-C6C9C71DD736}" type="presParOf" srcId="{C109C563-110F-1C45-B743-A0D00BA97AF3}" destId="{2C187CA2-A202-2B41-85C3-947E1DB81D56}" srcOrd="1" destOrd="0" presId="urn:microsoft.com/office/officeart/2005/8/layout/default"/>
    <dgm:cxn modelId="{F50146AD-1495-FE4B-AF4B-0458949208D9}" type="presParOf" srcId="{C109C563-110F-1C45-B743-A0D00BA97AF3}" destId="{FB983F34-9912-0643-AA4D-B71FCC851EB4}" srcOrd="2" destOrd="0" presId="urn:microsoft.com/office/officeart/2005/8/layout/default"/>
    <dgm:cxn modelId="{3F8A2B9E-6918-6D4C-B008-7DC054068D93}" type="presParOf" srcId="{C109C563-110F-1C45-B743-A0D00BA97AF3}" destId="{36BC03D0-B848-2445-95E2-9BDE6CB843BC}" srcOrd="3" destOrd="0" presId="urn:microsoft.com/office/officeart/2005/8/layout/default"/>
    <dgm:cxn modelId="{CFDDE53E-C315-D141-81E2-78954954A885}" type="presParOf" srcId="{C109C563-110F-1C45-B743-A0D00BA97AF3}" destId="{A11EACDC-0EDB-244E-B3B7-B2C17FEEA6B9}"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83F34-9912-0643-AA4D-B71FCC851EB4}">
      <dsp:nvSpPr>
        <dsp:cNvPr id="0" name=""/>
        <dsp:cNvSpPr/>
      </dsp:nvSpPr>
      <dsp:spPr>
        <a:xfrm>
          <a:off x="3995" y="527018"/>
          <a:ext cx="2163090" cy="12978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GB" sz="2600" kern="1200" dirty="0"/>
            <a:t>W3C Standards based</a:t>
          </a:r>
        </a:p>
      </dsp:txBody>
      <dsp:txXfrm>
        <a:off x="3995" y="527018"/>
        <a:ext cx="2163090" cy="1297854"/>
      </dsp:txXfrm>
    </dsp:sp>
    <dsp:sp modelId="{740E86BC-64D6-7A4D-985B-4B69020013E3}">
      <dsp:nvSpPr>
        <dsp:cNvPr id="0" name=""/>
        <dsp:cNvSpPr/>
      </dsp:nvSpPr>
      <dsp:spPr>
        <a:xfrm>
          <a:off x="2383395" y="527018"/>
          <a:ext cx="2163090" cy="129785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GB" sz="2600" kern="1200" dirty="0"/>
            <a:t>Modular Design</a:t>
          </a:r>
        </a:p>
      </dsp:txBody>
      <dsp:txXfrm>
        <a:off x="2383395" y="527018"/>
        <a:ext cx="2163090" cy="1297854"/>
      </dsp:txXfrm>
    </dsp:sp>
    <dsp:sp modelId="{4F34EB26-E189-4341-B7D9-C03FC582E3F0}">
      <dsp:nvSpPr>
        <dsp:cNvPr id="0" name=""/>
        <dsp:cNvSpPr/>
      </dsp:nvSpPr>
      <dsp:spPr>
        <a:xfrm>
          <a:off x="4762795" y="527018"/>
          <a:ext cx="2163090" cy="12978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Extensible</a:t>
          </a:r>
        </a:p>
      </dsp:txBody>
      <dsp:txXfrm>
        <a:off x="4762795" y="527018"/>
        <a:ext cx="2163090" cy="1297854"/>
      </dsp:txXfrm>
    </dsp:sp>
    <dsp:sp modelId="{E36AFA54-58C4-154F-A492-BB01EFD4597D}">
      <dsp:nvSpPr>
        <dsp:cNvPr id="0" name=""/>
        <dsp:cNvSpPr/>
      </dsp:nvSpPr>
      <dsp:spPr>
        <a:xfrm>
          <a:off x="7142195" y="527018"/>
          <a:ext cx="2163090" cy="12978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GB" sz="2600" kern="1200" dirty="0"/>
            <a:t>True Data Ownership</a:t>
          </a:r>
        </a:p>
      </dsp:txBody>
      <dsp:txXfrm>
        <a:off x="7142195" y="527018"/>
        <a:ext cx="2163090" cy="1297854"/>
      </dsp:txXfrm>
    </dsp:sp>
    <dsp:sp modelId="{A11EACDC-0EDB-244E-B3B7-B2C17FEEA6B9}">
      <dsp:nvSpPr>
        <dsp:cNvPr id="0" name=""/>
        <dsp:cNvSpPr/>
      </dsp:nvSpPr>
      <dsp:spPr>
        <a:xfrm>
          <a:off x="9521594" y="527018"/>
          <a:ext cx="2163090" cy="12978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GB" sz="2600" kern="1200" dirty="0"/>
            <a:t>Reuse Existing Data</a:t>
          </a:r>
        </a:p>
      </dsp:txBody>
      <dsp:txXfrm>
        <a:off x="9521594" y="527018"/>
        <a:ext cx="2163090" cy="1297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4EB26-E189-4341-B7D9-C03FC582E3F0}">
      <dsp:nvSpPr>
        <dsp:cNvPr id="0" name=""/>
        <dsp:cNvSpPr/>
      </dsp:nvSpPr>
      <dsp:spPr>
        <a:xfrm>
          <a:off x="0" y="94161"/>
          <a:ext cx="3605945" cy="2163567"/>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Interoperability and Collaboration</a:t>
          </a:r>
        </a:p>
      </dsp:txBody>
      <dsp:txXfrm>
        <a:off x="0" y="94161"/>
        <a:ext cx="3605945" cy="2163567"/>
      </dsp:txXfrm>
    </dsp:sp>
    <dsp:sp modelId="{FB983F34-9912-0643-AA4D-B71FCC851EB4}">
      <dsp:nvSpPr>
        <dsp:cNvPr id="0" name=""/>
        <dsp:cNvSpPr/>
      </dsp:nvSpPr>
      <dsp:spPr>
        <a:xfrm>
          <a:off x="3966539" y="94161"/>
          <a:ext cx="3605945" cy="2163567"/>
        </a:xfrm>
        <a:prstGeom prst="rect">
          <a:avLst/>
        </a:prstGeom>
        <a:solidFill>
          <a:schemeClr val="accent3">
            <a:shade val="80000"/>
            <a:hueOff val="-142666"/>
            <a:satOff val="-16888"/>
            <a:lumOff val="18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GB" sz="4100" kern="1200" dirty="0"/>
            <a:t>Privacy and Control</a:t>
          </a:r>
        </a:p>
      </dsp:txBody>
      <dsp:txXfrm>
        <a:off x="3966539" y="94161"/>
        <a:ext cx="3605945" cy="2163567"/>
      </dsp:txXfrm>
    </dsp:sp>
    <dsp:sp modelId="{A11EACDC-0EDB-244E-B3B7-B2C17FEEA6B9}">
      <dsp:nvSpPr>
        <dsp:cNvPr id="0" name=""/>
        <dsp:cNvSpPr/>
      </dsp:nvSpPr>
      <dsp:spPr>
        <a:xfrm>
          <a:off x="7933079" y="94161"/>
          <a:ext cx="3605945" cy="2163567"/>
        </a:xfrm>
        <a:prstGeom prst="rect">
          <a:avLst/>
        </a:prstGeom>
        <a:solidFill>
          <a:schemeClr val="accent3">
            <a:shade val="80000"/>
            <a:hueOff val="-285331"/>
            <a:satOff val="-33776"/>
            <a:lumOff val="36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GB" sz="4100" kern="1200" dirty="0"/>
            <a:t>Innovation and Sustainability</a:t>
          </a:r>
        </a:p>
      </dsp:txBody>
      <dsp:txXfrm>
        <a:off x="7933079" y="94161"/>
        <a:ext cx="3605945" cy="21635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2F02-3127-D64B-A851-87DA491EDA6A}" type="datetimeFigureOut">
              <a:rPr lang="en-US" smtClean="0"/>
              <a:t>5/22/24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6325-500B-1243-8DAB-4490DB8D7B9B}" type="slidenum">
              <a:rPr lang="en-US" smtClean="0"/>
              <a:t>‹#›</a:t>
            </a:fld>
            <a:endParaRPr lang="en-US"/>
          </a:p>
        </p:txBody>
      </p:sp>
    </p:spTree>
    <p:extLst>
      <p:ext uri="{BB962C8B-B14F-4D97-AF65-F5344CB8AC3E}">
        <p14:creationId xmlns:p14="http://schemas.microsoft.com/office/powerpoint/2010/main" val="125020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Donald_Trump_2016_presidential_campaig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Leave.E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F66325-500B-1243-8DAB-4490DB8D7B9B}" type="slidenum">
              <a:rPr lang="en-US" smtClean="0"/>
              <a:t>1</a:t>
            </a:fld>
            <a:endParaRPr lang="en-US"/>
          </a:p>
        </p:txBody>
      </p:sp>
    </p:spTree>
    <p:extLst>
      <p:ext uri="{BB962C8B-B14F-4D97-AF65-F5344CB8AC3E}">
        <p14:creationId xmlns:p14="http://schemas.microsoft.com/office/powerpoint/2010/main" val="359439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F66325-500B-1243-8DAB-4490DB8D7B9B}" type="slidenum">
              <a:rPr lang="en-US" smtClean="0"/>
              <a:t>17</a:t>
            </a:fld>
            <a:endParaRPr lang="en-US"/>
          </a:p>
        </p:txBody>
      </p:sp>
    </p:spTree>
    <p:extLst>
      <p:ext uri="{BB962C8B-B14F-4D97-AF65-F5344CB8AC3E}">
        <p14:creationId xmlns:p14="http://schemas.microsoft.com/office/powerpoint/2010/main" val="48657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F66325-500B-1243-8DAB-4490DB8D7B9B}" type="slidenum">
              <a:rPr lang="en-US" smtClean="0"/>
              <a:t>18</a:t>
            </a:fld>
            <a:endParaRPr lang="en-US"/>
          </a:p>
        </p:txBody>
      </p:sp>
    </p:spTree>
    <p:extLst>
      <p:ext uri="{BB962C8B-B14F-4D97-AF65-F5344CB8AC3E}">
        <p14:creationId xmlns:p14="http://schemas.microsoft.com/office/powerpoint/2010/main" val="415906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Cambridge Analytica's high-profile clients include the </a:t>
            </a:r>
            <a:r>
              <a:rPr lang="en-GB" b="0" i="0" u="none" strike="noStrike" dirty="0">
                <a:solidFill>
                  <a:srgbClr val="3366CC"/>
                </a:solidFill>
                <a:effectLst/>
                <a:latin typeface="Arial" panose="020B0604020202020204" pitchFamily="34" charset="0"/>
                <a:hlinkClick r:id="rId3" tooltip="Donald Trump 2016 presidential campaign"/>
              </a:rPr>
              <a:t>Trump presidential campaign</a:t>
            </a:r>
            <a:r>
              <a:rPr lang="en-GB" b="0" i="0" dirty="0">
                <a:solidFill>
                  <a:srgbClr val="202122"/>
                </a:solidFill>
                <a:effectLst/>
                <a:latin typeface="Arial" panose="020B0604020202020204" pitchFamily="34" charset="0"/>
              </a:rPr>
              <a:t> and the UK's </a:t>
            </a:r>
            <a:r>
              <a:rPr lang="en-GB" b="0" i="0" u="none" strike="noStrike" dirty="0">
                <a:solidFill>
                  <a:srgbClr val="3366CC"/>
                </a:solidFill>
                <a:effectLst/>
                <a:latin typeface="Arial" panose="020B0604020202020204" pitchFamily="34" charset="0"/>
                <a:hlinkClick r:id="rId4" tooltip="Leave.EU"/>
              </a:rPr>
              <a:t>Leave.EU</a:t>
            </a:r>
            <a:r>
              <a:rPr lang="en-GB" b="0" i="0" dirty="0">
                <a:solidFill>
                  <a:srgbClr val="202122"/>
                </a:solidFill>
                <a:effectLst/>
                <a:latin typeface="Arial" panose="020B0604020202020204" pitchFamily="34" charset="0"/>
              </a:rPr>
              <a:t> campaign</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psychological targeting</a:t>
            </a:r>
            <a:endParaRPr lang="ar-SA" dirty="0"/>
          </a:p>
        </p:txBody>
      </p:sp>
      <p:sp>
        <p:nvSpPr>
          <p:cNvPr id="4" name="Slide Number Placeholder 3"/>
          <p:cNvSpPr>
            <a:spLocks noGrp="1"/>
          </p:cNvSpPr>
          <p:nvPr>
            <p:ph type="sldNum" sz="quarter" idx="5"/>
          </p:nvPr>
        </p:nvSpPr>
        <p:spPr/>
        <p:txBody>
          <a:bodyPr/>
          <a:lstStyle/>
          <a:p>
            <a:fld id="{77F66325-500B-1243-8DAB-4490DB8D7B9B}" type="slidenum">
              <a:rPr lang="en-US" smtClean="0"/>
              <a:t>6</a:t>
            </a:fld>
            <a:endParaRPr lang="en-US"/>
          </a:p>
        </p:txBody>
      </p:sp>
    </p:spTree>
    <p:extLst>
      <p:ext uri="{BB962C8B-B14F-4D97-AF65-F5344CB8AC3E}">
        <p14:creationId xmlns:p14="http://schemas.microsoft.com/office/powerpoint/2010/main" val="162201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F66325-500B-1243-8DAB-4490DB8D7B9B}" type="slidenum">
              <a:rPr lang="en-US" smtClean="0"/>
              <a:t>8</a:t>
            </a:fld>
            <a:endParaRPr lang="en-US"/>
          </a:p>
        </p:txBody>
      </p:sp>
    </p:spTree>
    <p:extLst>
      <p:ext uri="{BB962C8B-B14F-4D97-AF65-F5344CB8AC3E}">
        <p14:creationId xmlns:p14="http://schemas.microsoft.com/office/powerpoint/2010/main" val="266663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Standardization process started in 2018</a:t>
            </a:r>
          </a:p>
          <a:p>
            <a:r>
              <a:rPr lang="en-US" dirty="0"/>
              <a:t>We can imagine the purple as a social media app needing access to the posts, contacts, and photos</a:t>
            </a:r>
          </a:p>
          <a:p>
            <a:r>
              <a:rPr lang="en-US" dirty="0"/>
              <a:t>Blue as a health app, needing access to medical and schedule  data</a:t>
            </a:r>
          </a:p>
        </p:txBody>
      </p:sp>
      <p:sp>
        <p:nvSpPr>
          <p:cNvPr id="4" name="Slide Number Placeholder 3"/>
          <p:cNvSpPr>
            <a:spLocks noGrp="1"/>
          </p:cNvSpPr>
          <p:nvPr>
            <p:ph type="sldNum" sz="quarter" idx="5"/>
          </p:nvPr>
        </p:nvSpPr>
        <p:spPr/>
        <p:txBody>
          <a:bodyPr/>
          <a:lstStyle/>
          <a:p>
            <a:fld id="{77F66325-500B-1243-8DAB-4490DB8D7B9B}" type="slidenum">
              <a:rPr lang="en-US" smtClean="0"/>
              <a:t>9</a:t>
            </a:fld>
            <a:endParaRPr lang="en-US"/>
          </a:p>
        </p:txBody>
      </p:sp>
    </p:spTree>
    <p:extLst>
      <p:ext uri="{BB962C8B-B14F-4D97-AF65-F5344CB8AC3E}">
        <p14:creationId xmlns:p14="http://schemas.microsoft.com/office/powerpoint/2010/main" val="313989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Correction”</a:t>
            </a:r>
          </a:p>
        </p:txBody>
      </p:sp>
      <p:sp>
        <p:nvSpPr>
          <p:cNvPr id="4" name="Slide Number Placeholder 3"/>
          <p:cNvSpPr>
            <a:spLocks noGrp="1"/>
          </p:cNvSpPr>
          <p:nvPr>
            <p:ph type="sldNum" sz="quarter" idx="5"/>
          </p:nvPr>
        </p:nvSpPr>
        <p:spPr/>
        <p:txBody>
          <a:bodyPr/>
          <a:lstStyle/>
          <a:p>
            <a:fld id="{77F66325-500B-1243-8DAB-4490DB8D7B9B}" type="slidenum">
              <a:rPr lang="en-US" smtClean="0"/>
              <a:t>10</a:t>
            </a:fld>
            <a:endParaRPr lang="en-US"/>
          </a:p>
        </p:txBody>
      </p:sp>
    </p:spTree>
    <p:extLst>
      <p:ext uri="{BB962C8B-B14F-4D97-AF65-F5344CB8AC3E}">
        <p14:creationId xmlns:p14="http://schemas.microsoft.com/office/powerpoint/2010/main" val="425231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6325-500B-1243-8DAB-4490DB8D7B9B}" type="slidenum">
              <a:rPr lang="en-US" smtClean="0"/>
              <a:t>11</a:t>
            </a:fld>
            <a:endParaRPr lang="en-US"/>
          </a:p>
        </p:txBody>
      </p:sp>
    </p:spTree>
    <p:extLst>
      <p:ext uri="{BB962C8B-B14F-4D97-AF65-F5344CB8AC3E}">
        <p14:creationId xmlns:p14="http://schemas.microsoft.com/office/powerpoint/2010/main" val="298934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6325-500B-1243-8DAB-4490DB8D7B9B}" type="slidenum">
              <a:rPr lang="en-US" smtClean="0"/>
              <a:t>12</a:t>
            </a:fld>
            <a:endParaRPr lang="en-US"/>
          </a:p>
        </p:txBody>
      </p:sp>
    </p:spTree>
    <p:extLst>
      <p:ext uri="{BB962C8B-B14F-4D97-AF65-F5344CB8AC3E}">
        <p14:creationId xmlns:p14="http://schemas.microsoft.com/office/powerpoint/2010/main" val="173385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Monetization Opportunities: Network operators can explore new revenue streams by offering services and solutions that support the SOLID ecosystem, such as hosting PODs, providing data management tools, or offering value-added services for SOLID-based applications.</a:t>
            </a:r>
          </a:p>
          <a:p>
            <a:r>
              <a:rPr lang="en-GB" dirty="0"/>
              <a:t>Future-Proofing: Embracing SOLID positions network operators at the forefront of the evolving internet landscape, where decentralized architectures and user-centric data management are becoming increasingly important. This helps future-proof their infrastructure and services against emerging trends and technologies.</a:t>
            </a:r>
          </a:p>
          <a:p>
            <a:endParaRPr lang="en-US" dirty="0"/>
          </a:p>
        </p:txBody>
      </p:sp>
      <p:sp>
        <p:nvSpPr>
          <p:cNvPr id="4" name="Slide Number Placeholder 3"/>
          <p:cNvSpPr>
            <a:spLocks noGrp="1"/>
          </p:cNvSpPr>
          <p:nvPr>
            <p:ph type="sldNum" sz="quarter" idx="5"/>
          </p:nvPr>
        </p:nvSpPr>
        <p:spPr/>
        <p:txBody>
          <a:bodyPr/>
          <a:lstStyle/>
          <a:p>
            <a:fld id="{77F66325-500B-1243-8DAB-4490DB8D7B9B}" type="slidenum">
              <a:rPr lang="en-US" smtClean="0"/>
              <a:t>13</a:t>
            </a:fld>
            <a:endParaRPr lang="en-US"/>
          </a:p>
        </p:txBody>
      </p:sp>
    </p:spTree>
    <p:extLst>
      <p:ext uri="{BB962C8B-B14F-4D97-AF65-F5344CB8AC3E}">
        <p14:creationId xmlns:p14="http://schemas.microsoft.com/office/powerpoint/2010/main" val="260879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F66325-500B-1243-8DAB-4490DB8D7B9B}" type="slidenum">
              <a:rPr lang="en-US" smtClean="0"/>
              <a:t>14</a:t>
            </a:fld>
            <a:endParaRPr lang="en-US"/>
          </a:p>
        </p:txBody>
      </p:sp>
    </p:spTree>
    <p:extLst>
      <p:ext uri="{BB962C8B-B14F-4D97-AF65-F5344CB8AC3E}">
        <p14:creationId xmlns:p14="http://schemas.microsoft.com/office/powerpoint/2010/main" val="73421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364E-3D0C-C5D5-8069-EA07B6F3D67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1D0EB66-BB89-F0CC-E89B-14E3174AC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7E6E9B7-784D-1E1F-991D-C020AA853B9B}"/>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5" name="Footer Placeholder 4">
            <a:extLst>
              <a:ext uri="{FF2B5EF4-FFF2-40B4-BE49-F238E27FC236}">
                <a16:creationId xmlns:a16="http://schemas.microsoft.com/office/drawing/2014/main" id="{B01E698F-2007-6506-160E-D5F1004E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D6011-7827-75C1-3050-65A89DAB7A30}"/>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66724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3401-C7B9-E210-CBA5-0B9A923A36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6D0202F-5589-C97E-9112-930C97D16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22A553-1D79-36D7-4902-4DB25D3A7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1F2FD8-B564-13D5-4CFE-73063FB0FD64}"/>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6" name="Footer Placeholder 5">
            <a:extLst>
              <a:ext uri="{FF2B5EF4-FFF2-40B4-BE49-F238E27FC236}">
                <a16:creationId xmlns:a16="http://schemas.microsoft.com/office/drawing/2014/main" id="{67C3B065-336C-8025-98D5-520BB3119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E50BA-07E8-DB1E-3B45-52DA230453CF}"/>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99998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88F7-0D4C-398F-841A-702B10FE81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56577B-EA86-B522-BF10-F15EC329C7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6DE257-E06C-C237-B139-EA1E5B241EA6}"/>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5" name="Footer Placeholder 4">
            <a:extLst>
              <a:ext uri="{FF2B5EF4-FFF2-40B4-BE49-F238E27FC236}">
                <a16:creationId xmlns:a16="http://schemas.microsoft.com/office/drawing/2014/main" id="{5CF0AD0C-BE18-5527-4A6C-CB2E54EC9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60824-0494-FE53-B83C-17FC883DE0CA}"/>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308003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546551-FFCD-8379-D8A8-9502F8DC4F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53CB0C-5CD1-9FC3-6F96-E003C65143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C485C6-7581-2E87-8298-B37A0C5FDB92}"/>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5" name="Footer Placeholder 4">
            <a:extLst>
              <a:ext uri="{FF2B5EF4-FFF2-40B4-BE49-F238E27FC236}">
                <a16:creationId xmlns:a16="http://schemas.microsoft.com/office/drawing/2014/main" id="{F9CCC678-BF1C-E727-2B5A-2C851BD8F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F7383-A410-8FE5-DEC2-D941D5607F8C}"/>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299726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0066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4A8B-93D5-1E94-F652-82673C2292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4A7583-1E52-021A-CB7B-4E3164FF62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25A4D4-BBC0-39B4-94D6-7BEBAE04F1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B9E3AC-BD48-8484-E105-C32B54DBB3DE}"/>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6" name="Footer Placeholder 5">
            <a:extLst>
              <a:ext uri="{FF2B5EF4-FFF2-40B4-BE49-F238E27FC236}">
                <a16:creationId xmlns:a16="http://schemas.microsoft.com/office/drawing/2014/main" id="{43B8155A-8A77-EE7C-D254-89BD7F245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C7D04-1954-3210-3F37-0E86237A53FD}"/>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283869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4FFA-0EBE-419D-91F8-574F7B83A5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D20E4E-4D72-51DF-E66E-1817BC4F1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8DC3011-239D-1DAA-8D3A-7EB0144A59CE}"/>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5" name="Footer Placeholder 4">
            <a:extLst>
              <a:ext uri="{FF2B5EF4-FFF2-40B4-BE49-F238E27FC236}">
                <a16:creationId xmlns:a16="http://schemas.microsoft.com/office/drawing/2014/main" id="{2154F636-170C-0FE4-9ABF-CCD1C144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D6A1-7A20-4851-14EB-2F82DC0CBA73}"/>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883234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B0C4-330F-A55F-66E9-341E7ED81A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74B4C9-719D-21A3-C7BB-A32BB8C6F5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0F2701-F8F1-2697-FF65-982AC5A298A6}"/>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5" name="Footer Placeholder 4">
            <a:extLst>
              <a:ext uri="{FF2B5EF4-FFF2-40B4-BE49-F238E27FC236}">
                <a16:creationId xmlns:a16="http://schemas.microsoft.com/office/drawing/2014/main" id="{E75C1F76-F2C6-29D3-EFBD-104FA41A5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6E3F8-E747-FE3A-B8B3-5DF39D43836A}"/>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240180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EA4A-FDF1-7080-2D8F-0BFE8D9B53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E8136B-9CB7-81CC-0770-1D75418B6C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7623AA-343F-61C0-C048-283FBE23E5E8}"/>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5" name="Footer Placeholder 4">
            <a:extLst>
              <a:ext uri="{FF2B5EF4-FFF2-40B4-BE49-F238E27FC236}">
                <a16:creationId xmlns:a16="http://schemas.microsoft.com/office/drawing/2014/main" id="{3EBD3335-8BD7-4451-7612-704C93B7D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CC7FF-A92F-B2A1-243A-81D2EE89190B}"/>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505716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056C-9400-25E5-837C-216DDD193B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4C11C1-E795-C556-A83E-C620817A194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BC7D87-1ACC-D339-D5BE-271E89C219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209BCD-E29F-3422-5379-D56385C83B41}"/>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6" name="Footer Placeholder 5">
            <a:extLst>
              <a:ext uri="{FF2B5EF4-FFF2-40B4-BE49-F238E27FC236}">
                <a16:creationId xmlns:a16="http://schemas.microsoft.com/office/drawing/2014/main" id="{0FA58DE9-E7B3-BFBB-5D84-11C50574D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B451E-2ABE-C69C-AA85-2003F24902DD}"/>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424214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E669-BCF3-D117-B82F-877ADE16D9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34C48A-8765-C7A6-9513-6E77BF32A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EA9557-B93F-51DB-5C60-907A513ED2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41B24D-2768-20C0-AF21-30CDA99B1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BF4D9A-F57D-A115-9889-D01E265A4D3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C1C1154-E6C9-91DB-7A89-71BA653D0B2B}"/>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8" name="Footer Placeholder 7">
            <a:extLst>
              <a:ext uri="{FF2B5EF4-FFF2-40B4-BE49-F238E27FC236}">
                <a16:creationId xmlns:a16="http://schemas.microsoft.com/office/drawing/2014/main" id="{B9B035DC-D0B1-A864-0B3D-18F45B14C2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8AC84-1642-BBFA-3BF5-388280E462C8}"/>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238828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F52E-26DF-2644-64CD-6E28CA77FF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EC909D-2A06-F0EE-7524-126FFCFBE9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F5CAC-9206-C081-EAE0-67838CF0DC5E}"/>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5" name="Footer Placeholder 4">
            <a:extLst>
              <a:ext uri="{FF2B5EF4-FFF2-40B4-BE49-F238E27FC236}">
                <a16:creationId xmlns:a16="http://schemas.microsoft.com/office/drawing/2014/main" id="{B6EF1858-A3F4-2F2C-F6D4-3C6AF82E4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84640-FF03-D7A1-285F-B8D811847339}"/>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2268072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32C0-2505-8AB0-138D-73D449101B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B0987C-8038-2227-C6F0-3156CDDA23E0}"/>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4" name="Footer Placeholder 3">
            <a:extLst>
              <a:ext uri="{FF2B5EF4-FFF2-40B4-BE49-F238E27FC236}">
                <a16:creationId xmlns:a16="http://schemas.microsoft.com/office/drawing/2014/main" id="{FA970A22-7E65-2B64-EAD5-25320DE728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33B33-3A30-9A33-3FA5-A9531557F4B6}"/>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214095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EE1B5-E841-8022-21CF-30F59BDFF8EB}"/>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3" name="Footer Placeholder 2">
            <a:extLst>
              <a:ext uri="{FF2B5EF4-FFF2-40B4-BE49-F238E27FC236}">
                <a16:creationId xmlns:a16="http://schemas.microsoft.com/office/drawing/2014/main" id="{BB5B9F74-89BB-7AFA-5FFF-6907D73F7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C44191-525B-7798-3ABC-E7436C6D006D}"/>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86772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BA7C-3788-02B1-CF2B-CD276FBC5E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23B1EFA-D3DD-DEB5-95F8-6B9DE091B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43F9206-0D3F-F071-7B83-2E479A663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E0C6D2-7295-A1BF-9E8A-DAB8800AE538}"/>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6" name="Footer Placeholder 5">
            <a:extLst>
              <a:ext uri="{FF2B5EF4-FFF2-40B4-BE49-F238E27FC236}">
                <a16:creationId xmlns:a16="http://schemas.microsoft.com/office/drawing/2014/main" id="{D2F8778E-AB90-5E98-3721-3A5898AE9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32930-01B6-40CA-0559-7E2B5578559D}"/>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438254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6295-12F9-BD25-B78F-2F1A579455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1501947-CED4-6814-B502-87160F237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EC319-6A89-7B68-7CF2-3C98F4FA5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DA77D9-AFDD-8796-235F-0B9944306DBC}"/>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6" name="Footer Placeholder 5">
            <a:extLst>
              <a:ext uri="{FF2B5EF4-FFF2-40B4-BE49-F238E27FC236}">
                <a16:creationId xmlns:a16="http://schemas.microsoft.com/office/drawing/2014/main" id="{F08D0A86-4B56-DE22-043A-55736FE5C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84A2B-DF61-D82D-C5DC-960185A06FB5}"/>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146302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6F28-B849-D172-8C66-E618FF9B6D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9282CB-D621-3396-0730-0F3B6C830C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2C320A-F262-FEBF-3F22-F786001425F2}"/>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5" name="Footer Placeholder 4">
            <a:extLst>
              <a:ext uri="{FF2B5EF4-FFF2-40B4-BE49-F238E27FC236}">
                <a16:creationId xmlns:a16="http://schemas.microsoft.com/office/drawing/2014/main" id="{71E097E5-35D0-100E-8268-68D68D8F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8BAF2-27C7-48C6-7EEB-A9D721BBEFFE}"/>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285916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2A36-1A9A-B067-7215-1B60D40861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9AA71C-FDC4-F3CB-D4C0-8706275B6E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49C710-E0AA-FD03-13AC-3851F53657F3}"/>
              </a:ext>
            </a:extLst>
          </p:cNvPr>
          <p:cNvSpPr>
            <a:spLocks noGrp="1"/>
          </p:cNvSpPr>
          <p:nvPr>
            <p:ph type="dt" sz="half" idx="10"/>
          </p:nvPr>
        </p:nvSpPr>
        <p:spPr/>
        <p:txBody>
          <a:bodyPr/>
          <a:lstStyle/>
          <a:p>
            <a:fld id="{8F33D989-F42C-EF4C-85C3-4FF13759EE18}" type="datetimeFigureOut">
              <a:rPr lang="en-US" smtClean="0"/>
              <a:t>5/22/24</a:t>
            </a:fld>
            <a:endParaRPr lang="en-US"/>
          </a:p>
        </p:txBody>
      </p:sp>
      <p:sp>
        <p:nvSpPr>
          <p:cNvPr id="5" name="Footer Placeholder 4">
            <a:extLst>
              <a:ext uri="{FF2B5EF4-FFF2-40B4-BE49-F238E27FC236}">
                <a16:creationId xmlns:a16="http://schemas.microsoft.com/office/drawing/2014/main" id="{D0F36F6D-F0F5-143E-3E2C-04A5E4D9B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3A73A-B76A-B88D-10E3-CF3C8ED57008}"/>
              </a:ext>
            </a:extLst>
          </p:cNvPr>
          <p:cNvSpPr>
            <a:spLocks noGrp="1"/>
          </p:cNvSpPr>
          <p:nvPr>
            <p:ph type="sldNum" sz="quarter" idx="12"/>
          </p:nvPr>
        </p:nvSpPr>
        <p:spPr/>
        <p:txBody>
          <a:bodyPr/>
          <a:lstStyle/>
          <a:p>
            <a:fld id="{A73BDC9A-6D6A-4940-A831-627C1DDE5206}" type="slidenum">
              <a:rPr lang="en-US" smtClean="0"/>
              <a:t>‹#›</a:t>
            </a:fld>
            <a:endParaRPr lang="en-US"/>
          </a:p>
        </p:txBody>
      </p:sp>
    </p:spTree>
    <p:extLst>
      <p:ext uri="{BB962C8B-B14F-4D97-AF65-F5344CB8AC3E}">
        <p14:creationId xmlns:p14="http://schemas.microsoft.com/office/powerpoint/2010/main" val="220809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6381-3A0E-EF2A-31D1-6300FD04A4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EB645C4-6EAE-C58C-1F11-2B0BD33C78B9}"/>
              </a:ext>
            </a:extLst>
          </p:cNvPr>
          <p:cNvSpPr>
            <a:spLocks noGrp="1"/>
          </p:cNvSpPr>
          <p:nvPr>
            <p:ph type="body" idx="1"/>
          </p:nvPr>
        </p:nvSpPr>
        <p:spPr>
          <a:xfrm>
            <a:off x="831850" y="4589463"/>
            <a:ext cx="10515600" cy="1500187"/>
          </a:xfrm>
        </p:spPr>
        <p:txBody>
          <a:bodyPr>
            <a:normAutofit/>
          </a:bodyPr>
          <a:lstStyle>
            <a:lvl1pPr marL="0" indent="0">
              <a:buNone/>
              <a:defRPr sz="4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FDE63C-119C-0B50-13CD-BFF875D7914C}"/>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5" name="Footer Placeholder 4">
            <a:extLst>
              <a:ext uri="{FF2B5EF4-FFF2-40B4-BE49-F238E27FC236}">
                <a16:creationId xmlns:a16="http://schemas.microsoft.com/office/drawing/2014/main" id="{439CACFF-9829-6D9B-6664-91D146EAF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BC010-3EC2-81E3-7B73-E0DD0244EA61}"/>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372806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4A8B-93D5-1E94-F652-82673C2292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4A7583-1E52-021A-CB7B-4E3164FF62DE}"/>
              </a:ext>
            </a:extLst>
          </p:cNvPr>
          <p:cNvSpPr>
            <a:spLocks noGrp="1"/>
          </p:cNvSpPr>
          <p:nvPr>
            <p:ph sz="half" idx="1"/>
          </p:nvPr>
        </p:nvSpPr>
        <p:spPr>
          <a:xfrm>
            <a:off x="481015" y="1609167"/>
            <a:ext cx="5510213" cy="49652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25A4D4-BBC0-39B4-94D6-7BEBAE04F11D}"/>
              </a:ext>
            </a:extLst>
          </p:cNvPr>
          <p:cNvSpPr>
            <a:spLocks noGrp="1"/>
          </p:cNvSpPr>
          <p:nvPr>
            <p:ph sz="half" idx="2"/>
          </p:nvPr>
        </p:nvSpPr>
        <p:spPr>
          <a:xfrm>
            <a:off x="6186485" y="1609167"/>
            <a:ext cx="5510212" cy="496522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429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4A8B-93D5-1E94-F652-82673C2292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4A7583-1E52-021A-CB7B-4E3164FF62DE}"/>
              </a:ext>
            </a:extLst>
          </p:cNvPr>
          <p:cNvSpPr>
            <a:spLocks noGrp="1"/>
          </p:cNvSpPr>
          <p:nvPr>
            <p:ph sz="half" idx="1"/>
          </p:nvPr>
        </p:nvSpPr>
        <p:spPr>
          <a:xfrm>
            <a:off x="381001" y="1609166"/>
            <a:ext cx="3773214" cy="49652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25A4D4-BBC0-39B4-94D6-7BEBAE04F11D}"/>
              </a:ext>
            </a:extLst>
          </p:cNvPr>
          <p:cNvSpPr>
            <a:spLocks noGrp="1"/>
          </p:cNvSpPr>
          <p:nvPr>
            <p:ph sz="half" idx="2"/>
          </p:nvPr>
        </p:nvSpPr>
        <p:spPr>
          <a:xfrm>
            <a:off x="4207515" y="1609165"/>
            <a:ext cx="3773213" cy="496523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a:extLst>
              <a:ext uri="{FF2B5EF4-FFF2-40B4-BE49-F238E27FC236}">
                <a16:creationId xmlns:a16="http://schemas.microsoft.com/office/drawing/2014/main" id="{2E8DBD9B-070C-8DB2-E846-771B5933E947}"/>
              </a:ext>
            </a:extLst>
          </p:cNvPr>
          <p:cNvSpPr>
            <a:spLocks noGrp="1"/>
          </p:cNvSpPr>
          <p:nvPr>
            <p:ph sz="half" idx="13"/>
          </p:nvPr>
        </p:nvSpPr>
        <p:spPr>
          <a:xfrm>
            <a:off x="8037786" y="1609165"/>
            <a:ext cx="3773213" cy="49652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3750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CFF1-5917-2BF2-2DD0-C528A3E7BBD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D7A1D4-8877-0B9C-471B-D6AE5E47C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A088AD-96CE-240C-A61A-61CF380706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1F23BF5-0EEE-6661-5D7D-F139000B9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860BF8-18B4-AA34-9E59-3934F38A08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A3F4C7C-754C-AD67-8CE1-05EDF1E43CED}"/>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8" name="Footer Placeholder 7">
            <a:extLst>
              <a:ext uri="{FF2B5EF4-FFF2-40B4-BE49-F238E27FC236}">
                <a16:creationId xmlns:a16="http://schemas.microsoft.com/office/drawing/2014/main" id="{677195EF-5217-4103-7896-B3B81C84ED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1609C6-7513-51D8-4BA9-D6BA74163CBB}"/>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346556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7C8E-2FDA-C972-765E-2CAB001E4C0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940EE1-0E1E-D57F-EC88-F68DF8A2B4F1}"/>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4" name="Footer Placeholder 3">
            <a:extLst>
              <a:ext uri="{FF2B5EF4-FFF2-40B4-BE49-F238E27FC236}">
                <a16:creationId xmlns:a16="http://schemas.microsoft.com/office/drawing/2014/main" id="{63ABD3F8-2F4B-C76F-CDE2-12282A8EA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900604-46F5-DF19-F49B-C47BED1763C0}"/>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19871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997E8-C462-D38F-56C4-0561C8912C60}"/>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3" name="Footer Placeholder 2">
            <a:extLst>
              <a:ext uri="{FF2B5EF4-FFF2-40B4-BE49-F238E27FC236}">
                <a16:creationId xmlns:a16="http://schemas.microsoft.com/office/drawing/2014/main" id="{54BCBBF7-C0FB-B309-B29E-6CEFCAA0F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9E6B6C-289F-1AF8-B12F-FD277FF3F486}"/>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207451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D337-C037-51B5-1E71-C2846F27F2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2CEA5CB-EE07-98EB-4C7F-BC337740E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739B82-642E-AF47-92C1-7B60AF470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A4746A-07BF-BF02-F5C0-56A938404FE6}"/>
              </a:ext>
            </a:extLst>
          </p:cNvPr>
          <p:cNvSpPr>
            <a:spLocks noGrp="1"/>
          </p:cNvSpPr>
          <p:nvPr>
            <p:ph type="dt" sz="half" idx="10"/>
          </p:nvPr>
        </p:nvSpPr>
        <p:spPr/>
        <p:txBody>
          <a:bodyPr/>
          <a:lstStyle/>
          <a:p>
            <a:fld id="{FD423574-0AB2-3845-9E3F-D473351B1496}" type="datetimeFigureOut">
              <a:rPr lang="en-US" smtClean="0"/>
              <a:t>5/22/24</a:t>
            </a:fld>
            <a:endParaRPr lang="en-US"/>
          </a:p>
        </p:txBody>
      </p:sp>
      <p:sp>
        <p:nvSpPr>
          <p:cNvPr id="6" name="Footer Placeholder 5">
            <a:extLst>
              <a:ext uri="{FF2B5EF4-FFF2-40B4-BE49-F238E27FC236}">
                <a16:creationId xmlns:a16="http://schemas.microsoft.com/office/drawing/2014/main" id="{1995F8A5-B0A5-16BA-247E-EEEB061D6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8AF44-3D6A-6EDE-78A0-2C82D76F1241}"/>
              </a:ext>
            </a:extLst>
          </p:cNvPr>
          <p:cNvSpPr>
            <a:spLocks noGrp="1"/>
          </p:cNvSpPr>
          <p:nvPr>
            <p:ph type="sldNum" sz="quarter" idx="12"/>
          </p:nvPr>
        </p:nvSpPr>
        <p:spPr/>
        <p:txBody>
          <a:bodyPr/>
          <a:lstStyle/>
          <a:p>
            <a:fld id="{6886688F-B5E4-5E42-B459-AAF4AA34BE82}" type="slidenum">
              <a:rPr lang="en-US" smtClean="0"/>
              <a:t>‹#›</a:t>
            </a:fld>
            <a:endParaRPr lang="en-US"/>
          </a:p>
        </p:txBody>
      </p:sp>
    </p:spTree>
    <p:extLst>
      <p:ext uri="{BB962C8B-B14F-4D97-AF65-F5344CB8AC3E}">
        <p14:creationId xmlns:p14="http://schemas.microsoft.com/office/powerpoint/2010/main" val="36005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6292E-96A4-89BE-F7E1-CC6AE80D91B4}"/>
              </a:ext>
            </a:extLst>
          </p:cNvPr>
          <p:cNvSpPr>
            <a:spLocks noGrp="1"/>
          </p:cNvSpPr>
          <p:nvPr>
            <p:ph type="title"/>
          </p:nvPr>
        </p:nvSpPr>
        <p:spPr>
          <a:xfrm>
            <a:off x="381001" y="283604"/>
            <a:ext cx="1143976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92EEE44-2F85-7ED3-F14F-C7E002468F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353C8BF-9BB7-CCFF-5FB2-7AB7A15BD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3574-0AB2-3845-9E3F-D473351B1496}" type="datetimeFigureOut">
              <a:rPr lang="en-US" smtClean="0"/>
              <a:t>5/22/24</a:t>
            </a:fld>
            <a:endParaRPr lang="en-US"/>
          </a:p>
        </p:txBody>
      </p:sp>
      <p:sp>
        <p:nvSpPr>
          <p:cNvPr id="5" name="Footer Placeholder 4">
            <a:extLst>
              <a:ext uri="{FF2B5EF4-FFF2-40B4-BE49-F238E27FC236}">
                <a16:creationId xmlns:a16="http://schemas.microsoft.com/office/drawing/2014/main" id="{0C29BAD3-EE96-66B4-4DED-3E4D0E3FC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DE9E0F-4DCE-6782-DF74-4E9CF3878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886688F-B5E4-5E42-B459-AAF4AA34BE82}" type="slidenum">
              <a:rPr lang="en-US" smtClean="0"/>
              <a:pPr/>
              <a:t>‹#›</a:t>
            </a:fld>
            <a:endParaRPr lang="en-US"/>
          </a:p>
        </p:txBody>
      </p:sp>
      <p:sp>
        <p:nvSpPr>
          <p:cNvPr id="10" name="Teardrop 9">
            <a:extLst>
              <a:ext uri="{FF2B5EF4-FFF2-40B4-BE49-F238E27FC236}">
                <a16:creationId xmlns:a16="http://schemas.microsoft.com/office/drawing/2014/main" id="{9BACAF4D-30F3-37B9-E00F-C782002DAC97}"/>
              </a:ext>
            </a:extLst>
          </p:cNvPr>
          <p:cNvSpPr/>
          <p:nvPr userDrawn="1"/>
        </p:nvSpPr>
        <p:spPr>
          <a:xfrm rot="5400000">
            <a:off x="11772666" y="6444000"/>
            <a:ext cx="432000" cy="43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DFF97C53-E727-5AE6-488C-489EA274F1CA}"/>
              </a:ext>
            </a:extLst>
          </p:cNvPr>
          <p:cNvSpPr/>
          <p:nvPr userDrawn="1"/>
        </p:nvSpPr>
        <p:spPr>
          <a:xfrm rot="5400000">
            <a:off x="11438264" y="6444000"/>
            <a:ext cx="432000" cy="432000"/>
          </a:xfrm>
          <a:prstGeom prst="teardrop">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B2D1B345-440C-83BA-C19F-334F19890CB7}"/>
              </a:ext>
            </a:extLst>
          </p:cNvPr>
          <p:cNvSpPr/>
          <p:nvPr userDrawn="1"/>
        </p:nvSpPr>
        <p:spPr>
          <a:xfrm rot="5400000">
            <a:off x="11156680" y="6445031"/>
            <a:ext cx="432000" cy="432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a:extLst>
              <a:ext uri="{FF2B5EF4-FFF2-40B4-BE49-F238E27FC236}">
                <a16:creationId xmlns:a16="http://schemas.microsoft.com/office/drawing/2014/main" id="{39892610-4224-1258-4B24-A349ABF3619E}"/>
              </a:ext>
            </a:extLst>
          </p:cNvPr>
          <p:cNvSpPr/>
          <p:nvPr userDrawn="1"/>
        </p:nvSpPr>
        <p:spPr>
          <a:xfrm rot="5400000">
            <a:off x="10814852" y="6445326"/>
            <a:ext cx="432000" cy="43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A2A53B-6E90-BDE5-32AA-6E8928F6C46F}"/>
              </a:ext>
            </a:extLst>
          </p:cNvPr>
          <p:cNvSpPr/>
          <p:nvPr userDrawn="1"/>
        </p:nvSpPr>
        <p:spPr>
          <a:xfrm>
            <a:off x="-12700" y="0"/>
            <a:ext cx="125183" cy="6858000"/>
          </a:xfrm>
          <a:prstGeom prst="rect">
            <a:avLst/>
          </a:prstGeom>
          <a:gradFill>
            <a:gsLst>
              <a:gs pos="4000">
                <a:schemeClr val="bg1"/>
              </a:gs>
              <a:gs pos="22000">
                <a:schemeClr val="accent1">
                  <a:lumMod val="45000"/>
                  <a:lumOff val="55000"/>
                </a:schemeClr>
              </a:gs>
              <a:gs pos="82000">
                <a:schemeClr val="accent4">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67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6"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8" r:id="rId13"/>
    <p:sldLayoutId id="2147483689" r:id="rId14"/>
  </p:sldLayoutIdLst>
  <p:txStyles>
    <p:titleStyle>
      <a:lvl1pPr algn="l" defTabSz="914400" rtl="0" eaLnBrk="1" latinLnBrk="0" hangingPunct="1">
        <a:lnSpc>
          <a:spcPct val="90000"/>
        </a:lnSpc>
        <a:spcBef>
          <a:spcPct val="0"/>
        </a:spcBef>
        <a:buNone/>
        <a:defRPr sz="5400" b="1"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BEB794-1994-5D5C-D5DC-B48FC3D3F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BDEC4C-5C0D-D3DE-0A4D-DE7613CDD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BF96D5-641E-7004-92DE-55D1122DD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3D989-F42C-EF4C-85C3-4FF13759EE18}" type="datetimeFigureOut">
              <a:rPr lang="en-US" smtClean="0"/>
              <a:t>5/22/24</a:t>
            </a:fld>
            <a:endParaRPr lang="en-US"/>
          </a:p>
        </p:txBody>
      </p:sp>
      <p:sp>
        <p:nvSpPr>
          <p:cNvPr id="5" name="Footer Placeholder 4">
            <a:extLst>
              <a:ext uri="{FF2B5EF4-FFF2-40B4-BE49-F238E27FC236}">
                <a16:creationId xmlns:a16="http://schemas.microsoft.com/office/drawing/2014/main" id="{2198699A-B954-5350-0155-2D79B74EE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E6A5F6-FA57-AA65-25DE-84D2D9D13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BDC9A-6D6A-4940-A831-627C1DDE5206}" type="slidenum">
              <a:rPr lang="en-US" smtClean="0"/>
              <a:t>‹#›</a:t>
            </a:fld>
            <a:endParaRPr lang="en-US"/>
          </a:p>
        </p:txBody>
      </p:sp>
      <p:grpSp>
        <p:nvGrpSpPr>
          <p:cNvPr id="7" name="Group 6">
            <a:extLst>
              <a:ext uri="{FF2B5EF4-FFF2-40B4-BE49-F238E27FC236}">
                <a16:creationId xmlns:a16="http://schemas.microsoft.com/office/drawing/2014/main" id="{644EDD00-AE62-406B-D55A-71F830D6EE22}"/>
              </a:ext>
            </a:extLst>
          </p:cNvPr>
          <p:cNvGrpSpPr/>
          <p:nvPr userDrawn="1"/>
        </p:nvGrpSpPr>
        <p:grpSpPr>
          <a:xfrm>
            <a:off x="8612179" y="2453072"/>
            <a:ext cx="1371600" cy="1325564"/>
            <a:chOff x="9479722" y="4013992"/>
            <a:chExt cx="1668700" cy="1681400"/>
          </a:xfrm>
        </p:grpSpPr>
        <p:sp>
          <p:nvSpPr>
            <p:cNvPr id="8" name="Teardrop 7">
              <a:extLst>
                <a:ext uri="{FF2B5EF4-FFF2-40B4-BE49-F238E27FC236}">
                  <a16:creationId xmlns:a16="http://schemas.microsoft.com/office/drawing/2014/main" id="{C23E5A54-7C99-D9DB-5088-349EF8D43089}"/>
                </a:ext>
              </a:extLst>
            </p:cNvPr>
            <p:cNvSpPr/>
            <p:nvPr userDrawn="1"/>
          </p:nvSpPr>
          <p:spPr>
            <a:xfrm>
              <a:off x="9479722" y="4867391"/>
              <a:ext cx="825054" cy="79843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35AD3598-F64C-1268-7C02-13CF504EF0E0}"/>
                </a:ext>
              </a:extLst>
            </p:cNvPr>
            <p:cNvSpPr/>
            <p:nvPr userDrawn="1"/>
          </p:nvSpPr>
          <p:spPr>
            <a:xfrm rot="5400000">
              <a:off x="9486172" y="4030199"/>
              <a:ext cx="828001" cy="7955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a:extLst>
                <a:ext uri="{FF2B5EF4-FFF2-40B4-BE49-F238E27FC236}">
                  <a16:creationId xmlns:a16="http://schemas.microsoft.com/office/drawing/2014/main" id="{EB51B3DE-2CFB-22C4-3F4C-CA182791B2D9}"/>
                </a:ext>
              </a:extLst>
            </p:cNvPr>
            <p:cNvSpPr/>
            <p:nvPr userDrawn="1"/>
          </p:nvSpPr>
          <p:spPr>
            <a:xfrm rot="16200000">
              <a:off x="10307162" y="4883598"/>
              <a:ext cx="828001" cy="79558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05B3F12B-9F39-356D-3639-5D0D10617668}"/>
                </a:ext>
              </a:extLst>
            </p:cNvPr>
            <p:cNvSpPr/>
            <p:nvPr userDrawn="1"/>
          </p:nvSpPr>
          <p:spPr>
            <a:xfrm rot="10800000">
              <a:off x="10323368" y="4043565"/>
              <a:ext cx="825054" cy="798430"/>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07786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uben.verborgh.org/" TargetMode="External"/><Relationship Id="rId5" Type="http://schemas.openxmlformats.org/officeDocument/2006/relationships/hyperlink" Target="https://rubenverborgh.github.io/Slides-FOSDEM-2019" TargetMode="Externa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5.png"/><Relationship Id="rId18" Type="http://schemas.openxmlformats.org/officeDocument/2006/relationships/image" Target="../media/image20.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24.sv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23.png"/><Relationship Id="rId24" Type="http://schemas.openxmlformats.org/officeDocument/2006/relationships/image" Target="../media/image10.svg"/><Relationship Id="rId5" Type="http://schemas.openxmlformats.org/officeDocument/2006/relationships/image" Target="../media/image13.png"/><Relationship Id="rId15" Type="http://schemas.openxmlformats.org/officeDocument/2006/relationships/image" Target="../media/image17.png"/><Relationship Id="rId23" Type="http://schemas.openxmlformats.org/officeDocument/2006/relationships/image" Target="../media/image9.png"/><Relationship Id="rId10" Type="http://schemas.openxmlformats.org/officeDocument/2006/relationships/image" Target="../media/image36.svg"/><Relationship Id="rId19" Type="http://schemas.openxmlformats.org/officeDocument/2006/relationships/image" Target="../media/image21.png"/><Relationship Id="rId4" Type="http://schemas.openxmlformats.org/officeDocument/2006/relationships/image" Target="../media/image12.svg"/><Relationship Id="rId9" Type="http://schemas.openxmlformats.org/officeDocument/2006/relationships/image" Target="../media/image35.png"/><Relationship Id="rId14" Type="http://schemas.openxmlformats.org/officeDocument/2006/relationships/image" Target="../media/image26.svg"/><Relationship Id="rId22"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hyperlink" Target="https://solidproject.org/self-hostin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solidproject.org/users/get-a-pod" TargetMode="Externa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hyperlink" Target="https://solidproject.org/developers/tools/" TargetMode="External"/><Relationship Id="rId4" Type="http://schemas.openxmlformats.org/officeDocument/2006/relationships/hyperlink" Target="https://solidproject.org/ap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solidcommunity.net/" TargetMode="External"/><Relationship Id="rId3" Type="http://schemas.openxmlformats.org/officeDocument/2006/relationships/image" Target="../media/image45.png"/><Relationship Id="rId7" Type="http://schemas.openxmlformats.org/officeDocument/2006/relationships/hyperlink" Target="https://solid.inrupt.co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solidproject.org/" TargetMode="External"/><Relationship Id="rId11" Type="http://schemas.openxmlformats.org/officeDocument/2006/relationships/hyperlink" Target="https://creativecommons.org/licenses/by/4.0/" TargetMode="External"/><Relationship Id="rId5" Type="http://schemas.openxmlformats.org/officeDocument/2006/relationships/hyperlink" Target="https://solid.mit.edu/" TargetMode="External"/><Relationship Id="rId10" Type="http://schemas.openxmlformats.org/officeDocument/2006/relationships/hyperlink" Target="https://ruben.verborgh.org/" TargetMode="External"/><Relationship Id="rId4" Type="http://schemas.openxmlformats.org/officeDocument/2006/relationships/image" Target="../media/image46.svg"/><Relationship Id="rId9" Type="http://schemas.openxmlformats.org/officeDocument/2006/relationships/hyperlink" Target="https://rubenverborgh.github.io/Slides-FOSDEM-20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acebook%E2%80%93Cambridge_Analytica_data_scanda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web.archive.org/web/20191031072141/https:/www.bbc.com/news/technology-5023414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8" name="Rectangle 12">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3B000E9C-2A8D-365E-FE7F-C1DDAC08C5A9}"/>
              </a:ext>
            </a:extLst>
          </p:cNvPr>
          <p:cNvSpPr>
            <a:spLocks noGrp="1"/>
          </p:cNvSpPr>
          <p:nvPr>
            <p:ph type="ctrTitle"/>
          </p:nvPr>
        </p:nvSpPr>
        <p:spPr>
          <a:xfrm>
            <a:off x="200025" y="185738"/>
            <a:ext cx="6402265" cy="4700588"/>
          </a:xfrm>
        </p:spPr>
        <p:txBody>
          <a:bodyPr vert="horz" lIns="91440" tIns="45720" rIns="91440" bIns="45720" rtlCol="0" anchor="ctr">
            <a:noAutofit/>
          </a:bodyPr>
          <a:lstStyle/>
          <a:p>
            <a:r>
              <a:rPr lang="en-US" sz="6600" kern="1200" dirty="0">
                <a:solidFill>
                  <a:schemeClr val="bg1"/>
                </a:solidFill>
                <a:ea typeface="+mj-ea"/>
                <a:cs typeface="+mj-cs"/>
              </a:rPr>
              <a:t>SoLiD</a:t>
            </a:r>
            <a:r>
              <a:rPr lang="en-US" sz="6600" dirty="0">
                <a:solidFill>
                  <a:schemeClr val="bg1"/>
                </a:solidFill>
              </a:rPr>
              <a:t> </a:t>
            </a:r>
            <a:r>
              <a:rPr lang="en-US" sz="6600" kern="1200" dirty="0">
                <a:solidFill>
                  <a:schemeClr val="bg1"/>
                </a:solidFill>
                <a:ea typeface="+mj-ea"/>
                <a:cs typeface="+mj-cs"/>
              </a:rPr>
              <a:t>Web Infrastructure</a:t>
            </a:r>
          </a:p>
        </p:txBody>
      </p:sp>
      <p:sp>
        <p:nvSpPr>
          <p:cNvPr id="3" name="Subtitle 2">
            <a:extLst>
              <a:ext uri="{FF2B5EF4-FFF2-40B4-BE49-F238E27FC236}">
                <a16:creationId xmlns:a16="http://schemas.microsoft.com/office/drawing/2014/main" id="{8BBA20A0-FED1-0859-DB6C-106C7942C87D}"/>
              </a:ext>
            </a:extLst>
          </p:cNvPr>
          <p:cNvSpPr>
            <a:spLocks noGrp="1"/>
          </p:cNvSpPr>
          <p:nvPr>
            <p:ph type="subTitle" idx="1"/>
          </p:nvPr>
        </p:nvSpPr>
        <p:spPr>
          <a:xfrm>
            <a:off x="584641" y="3900488"/>
            <a:ext cx="6017650" cy="1898250"/>
          </a:xfrm>
        </p:spPr>
        <p:txBody>
          <a:bodyPr vert="horz" lIns="91440" tIns="45720" rIns="91440" bIns="45720" rtlCol="0">
            <a:noAutofit/>
          </a:bodyPr>
          <a:lstStyle/>
          <a:p>
            <a:pPr algn="l"/>
            <a:r>
              <a:rPr lang="en-US" sz="4400" b="1" kern="1200" dirty="0">
                <a:solidFill>
                  <a:schemeClr val="bg1">
                    <a:lumMod val="75000"/>
                  </a:schemeClr>
                </a:solidFill>
                <a:latin typeface="+mn-lt"/>
                <a:ea typeface="+mj-ea"/>
                <a:cs typeface="+mj-cs"/>
              </a:rPr>
              <a:t>Re-decentralizing the web, for Privacy and Innovation</a:t>
            </a:r>
            <a:endParaRPr lang="en-US" sz="4400" b="1" kern="1200" dirty="0">
              <a:solidFill>
                <a:schemeClr val="bg1">
                  <a:lumMod val="75000"/>
                </a:schemeClr>
              </a:solidFill>
              <a:latin typeface="+mn-lt"/>
              <a:ea typeface="+mn-ea"/>
              <a:cs typeface="+mn-cs"/>
            </a:endParaRPr>
          </a:p>
        </p:txBody>
      </p:sp>
      <p:sp>
        <p:nvSpPr>
          <p:cNvPr id="19"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6" name="Graphic 5">
            <a:extLst>
              <a:ext uri="{FF2B5EF4-FFF2-40B4-BE49-F238E27FC236}">
                <a16:creationId xmlns:a16="http://schemas.microsoft.com/office/drawing/2014/main" id="{413283AA-FAEF-CA39-7F6C-3CE903319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9994" y="1608058"/>
            <a:ext cx="3240000" cy="3240000"/>
          </a:xfrm>
          <a:prstGeom prst="rect">
            <a:avLst/>
          </a:prstGeom>
        </p:spPr>
      </p:pic>
      <p:sp>
        <p:nvSpPr>
          <p:cNvPr id="4" name="TextBox 3">
            <a:extLst>
              <a:ext uri="{FF2B5EF4-FFF2-40B4-BE49-F238E27FC236}">
                <a16:creationId xmlns:a16="http://schemas.microsoft.com/office/drawing/2014/main" id="{D16C19C8-378D-DCC3-1BCF-59B9B7A4DEF1}"/>
              </a:ext>
            </a:extLst>
          </p:cNvPr>
          <p:cNvSpPr txBox="1"/>
          <p:nvPr/>
        </p:nvSpPr>
        <p:spPr>
          <a:xfrm>
            <a:off x="1041081" y="6555344"/>
            <a:ext cx="9263873" cy="246221"/>
          </a:xfrm>
          <a:prstGeom prst="rect">
            <a:avLst/>
          </a:prstGeom>
          <a:noFill/>
        </p:spPr>
        <p:txBody>
          <a:bodyPr wrap="square" rtlCol="0">
            <a:spAutoFit/>
          </a:bodyPr>
          <a:lstStyle/>
          <a:p>
            <a:pPr>
              <a:spcAft>
                <a:spcPts val="600"/>
              </a:spcAft>
            </a:pPr>
            <a:r>
              <a:rPr lang="en-GB" sz="1000" dirty="0">
                <a:solidFill>
                  <a:schemeClr val="bg1"/>
                </a:solidFill>
              </a:rPr>
              <a:t>This presentation is a derivative of “</a:t>
            </a:r>
            <a:r>
              <a:rPr lang="en-GB" sz="1000" dirty="0">
                <a:solidFill>
                  <a:schemeClr val="bg1"/>
                </a:solidFill>
                <a:hlinkClick r:id="rId5">
                  <a:extLst>
                    <a:ext uri="{A12FA001-AC4F-418D-AE19-62706E023703}">
                      <ahyp:hlinkClr xmlns:ahyp="http://schemas.microsoft.com/office/drawing/2018/hyperlinkcolor" val="tx"/>
                    </a:ext>
                  </a:extLst>
                </a:hlinkClick>
              </a:rPr>
              <a:t>Solid: taking back the Web through decentralization</a:t>
            </a:r>
            <a:r>
              <a:rPr lang="en-GB" sz="1000" dirty="0">
                <a:solidFill>
                  <a:schemeClr val="bg1"/>
                </a:solidFill>
              </a:rPr>
              <a:t>” by </a:t>
            </a:r>
            <a:r>
              <a:rPr lang="en-GB" sz="1000" dirty="0">
                <a:solidFill>
                  <a:schemeClr val="bg1"/>
                </a:solidFill>
                <a:hlinkClick r:id="rId6">
                  <a:extLst>
                    <a:ext uri="{A12FA001-AC4F-418D-AE19-62706E023703}">
                      <ahyp:hlinkClr xmlns:ahyp="http://schemas.microsoft.com/office/drawing/2018/hyperlinkcolor" val="tx"/>
                    </a:ext>
                  </a:extLst>
                </a:hlinkClick>
              </a:rPr>
              <a:t>Ruben Verborgh</a:t>
            </a:r>
            <a:r>
              <a:rPr lang="en-GB" sz="1000" dirty="0">
                <a:solidFill>
                  <a:schemeClr val="bg1"/>
                </a:solidFill>
              </a:rPr>
              <a:t>  used and relicensed under </a:t>
            </a:r>
            <a:r>
              <a:rPr lang="en-GB" sz="1000" dirty="0">
                <a:solidFill>
                  <a:schemeClr val="bg1"/>
                </a:solidFill>
                <a:hlinkClick r:id="rId7">
                  <a:extLst>
                    <a:ext uri="{A12FA001-AC4F-418D-AE19-62706E023703}">
                      <ahyp:hlinkClr xmlns:ahyp="http://schemas.microsoft.com/office/drawing/2018/hyperlinkcolor" val="tx"/>
                    </a:ext>
                  </a:extLst>
                </a:hlinkClick>
              </a:rPr>
              <a:t>Creative Commons Attribution 4.0</a:t>
            </a:r>
            <a:r>
              <a:rPr lang="en-GB" sz="1000" dirty="0">
                <a:solidFill>
                  <a:schemeClr val="bg1"/>
                </a:solidFill>
              </a:rPr>
              <a:t>. </a:t>
            </a:r>
            <a:endParaRPr lang="en-US" sz="1000" dirty="0">
              <a:solidFill>
                <a:schemeClr val="bg1"/>
              </a:solidFill>
            </a:endParaRPr>
          </a:p>
        </p:txBody>
      </p:sp>
      <p:sp>
        <p:nvSpPr>
          <p:cNvPr id="8" name="TextBox 7">
            <a:extLst>
              <a:ext uri="{FF2B5EF4-FFF2-40B4-BE49-F238E27FC236}">
                <a16:creationId xmlns:a16="http://schemas.microsoft.com/office/drawing/2014/main" id="{E1378364-12F6-8CE1-4A00-C78A5AD0AE50}"/>
              </a:ext>
            </a:extLst>
          </p:cNvPr>
          <p:cNvSpPr txBox="1"/>
          <p:nvPr/>
        </p:nvSpPr>
        <p:spPr>
          <a:xfrm>
            <a:off x="918966" y="6037244"/>
            <a:ext cx="7007175" cy="461665"/>
          </a:xfrm>
          <a:prstGeom prst="rect">
            <a:avLst/>
          </a:prstGeom>
          <a:noFill/>
        </p:spPr>
        <p:txBody>
          <a:bodyPr wrap="none" rtlCol="0">
            <a:spAutoFit/>
          </a:bodyPr>
          <a:lstStyle/>
          <a:p>
            <a:r>
              <a:rPr lang="en-US" sz="2400" dirty="0">
                <a:solidFill>
                  <a:schemeClr val="bg1"/>
                </a:solidFill>
              </a:rPr>
              <a:t>Osama I. Al-Dosary, May 23, 2024, dosary@yahoo.com</a:t>
            </a:r>
          </a:p>
        </p:txBody>
      </p:sp>
    </p:spTree>
    <p:extLst>
      <p:ext uri="{BB962C8B-B14F-4D97-AF65-F5344CB8AC3E}">
        <p14:creationId xmlns:p14="http://schemas.microsoft.com/office/powerpoint/2010/main" val="276058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30"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a:extLst>
              <a:ext uri="{FF2B5EF4-FFF2-40B4-BE49-F238E27FC236}">
                <a16:creationId xmlns:a16="http://schemas.microsoft.com/office/drawing/2014/main" id="{2E9040C7-9A19-02FF-C686-8853F4BDA7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1067" y="164109"/>
            <a:ext cx="3345226" cy="3345226"/>
          </a:xfrm>
          <a:prstGeom prst="rect">
            <a:avLst/>
          </a:prstGeom>
        </p:spPr>
      </p:pic>
      <p:grpSp>
        <p:nvGrpSpPr>
          <p:cNvPr id="33" name="Group 3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4" name="Freeform: Shape 3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B7671176-4A20-8B20-C910-1626DF8C6849}"/>
              </a:ext>
            </a:extLst>
          </p:cNvPr>
          <p:cNvSpPr>
            <a:spLocks noGrp="1"/>
          </p:cNvSpPr>
          <p:nvPr>
            <p:ph type="title"/>
          </p:nvPr>
        </p:nvSpPr>
        <p:spPr>
          <a:xfrm>
            <a:off x="307269" y="730155"/>
            <a:ext cx="7911713" cy="2226769"/>
          </a:xfrm>
        </p:spPr>
        <p:txBody>
          <a:bodyPr vert="horz" lIns="91440" tIns="45720" rIns="91440" bIns="45720" rtlCol="0" anchor="ctr">
            <a:noAutofit/>
          </a:bodyPr>
          <a:lstStyle/>
          <a:p>
            <a:r>
              <a:rPr lang="en-US" kern="1200" dirty="0">
                <a:solidFill>
                  <a:schemeClr val="bg1"/>
                </a:solidFill>
                <a:latin typeface="+mj-lt"/>
                <a:ea typeface="+mj-ea"/>
                <a:cs typeface="+mj-cs"/>
              </a:rPr>
              <a:t>SOLID Enhances the Internet Ecosystem</a:t>
            </a:r>
            <a:br>
              <a:rPr lang="en-US" kern="1200" dirty="0">
                <a:solidFill>
                  <a:schemeClr val="bg1"/>
                </a:solidFill>
                <a:latin typeface="+mj-lt"/>
                <a:ea typeface="+mj-ea"/>
                <a:cs typeface="+mj-cs"/>
              </a:rPr>
            </a:br>
            <a:endParaRPr lang="en-US" sz="4000" kern="1200" dirty="0">
              <a:solidFill>
                <a:schemeClr val="bg1"/>
              </a:solidFill>
              <a:latin typeface="+mj-lt"/>
              <a:ea typeface="+mj-ea"/>
              <a:cs typeface="+mj-cs"/>
            </a:endParaRPr>
          </a:p>
        </p:txBody>
      </p:sp>
      <p:graphicFrame>
        <p:nvGraphicFramePr>
          <p:cNvPr id="2" name="Content Placeholder 3">
            <a:extLst>
              <a:ext uri="{FF2B5EF4-FFF2-40B4-BE49-F238E27FC236}">
                <a16:creationId xmlns:a16="http://schemas.microsoft.com/office/drawing/2014/main" id="{69A0278E-3B8D-6443-E1FB-AF3FCB89E820}"/>
              </a:ext>
            </a:extLst>
          </p:cNvPr>
          <p:cNvGraphicFramePr>
            <a:graphicFrameLocks/>
          </p:cNvGraphicFramePr>
          <p:nvPr>
            <p:extLst>
              <p:ext uri="{D42A27DB-BD31-4B8C-83A1-F6EECF244321}">
                <p14:modId xmlns:p14="http://schemas.microsoft.com/office/powerpoint/2010/main" val="1552683422"/>
              </p:ext>
            </p:extLst>
          </p:nvPr>
        </p:nvGraphicFramePr>
        <p:xfrm>
          <a:off x="307269" y="4070608"/>
          <a:ext cx="11539025" cy="23518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29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0AA70416-FDE5-4933-49F5-564F52725FA2}"/>
              </a:ext>
            </a:extLst>
          </p:cNvPr>
          <p:cNvSpPr/>
          <p:nvPr/>
        </p:nvSpPr>
        <p:spPr>
          <a:xfrm>
            <a:off x="5201264" y="4478463"/>
            <a:ext cx="6785949" cy="185453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25EAB87D-307C-D82F-43C3-D6FF0E7E8181}"/>
              </a:ext>
            </a:extLst>
          </p:cNvPr>
          <p:cNvSpPr>
            <a:spLocks noGrp="1"/>
          </p:cNvSpPr>
          <p:nvPr>
            <p:ph type="title"/>
          </p:nvPr>
        </p:nvSpPr>
        <p:spPr/>
        <p:txBody>
          <a:bodyPr>
            <a:normAutofit fontScale="90000"/>
          </a:bodyPr>
          <a:lstStyle/>
          <a:p>
            <a:r>
              <a:rPr lang="en-GB" sz="6000" b="1" dirty="0"/>
              <a:t>Open Interoperability and Collaboration</a:t>
            </a:r>
            <a:endParaRPr lang="en-US" dirty="0"/>
          </a:p>
        </p:txBody>
      </p:sp>
      <p:sp>
        <p:nvSpPr>
          <p:cNvPr id="3" name="Content Placeholder 2">
            <a:extLst>
              <a:ext uri="{FF2B5EF4-FFF2-40B4-BE49-F238E27FC236}">
                <a16:creationId xmlns:a16="http://schemas.microsoft.com/office/drawing/2014/main" id="{8F4F15B5-00E1-8FEB-C443-143DB5CFA240}"/>
              </a:ext>
            </a:extLst>
          </p:cNvPr>
          <p:cNvSpPr>
            <a:spLocks noGrp="1"/>
          </p:cNvSpPr>
          <p:nvPr>
            <p:ph sz="half" idx="1"/>
          </p:nvPr>
        </p:nvSpPr>
        <p:spPr>
          <a:xfrm>
            <a:off x="551846" y="1670608"/>
            <a:ext cx="4482904" cy="4903788"/>
          </a:xfrm>
        </p:spPr>
        <p:txBody>
          <a:bodyPr>
            <a:normAutofit fontScale="92500" lnSpcReduction="20000"/>
          </a:bodyPr>
          <a:lstStyle/>
          <a:p>
            <a:pPr lvl="0"/>
            <a:r>
              <a:rPr lang="en-GB" b="1" dirty="0"/>
              <a:t>Allows data access across different applications </a:t>
            </a:r>
            <a:r>
              <a:rPr lang="en-GB" dirty="0"/>
              <a:t>and platforms, enabling seamless sharing of data between users and applications.</a:t>
            </a:r>
          </a:p>
          <a:p>
            <a:r>
              <a:rPr lang="en-GB" dirty="0"/>
              <a:t>Enhanced User Experience by </a:t>
            </a:r>
            <a:r>
              <a:rPr lang="en-GB" b="1" dirty="0"/>
              <a:t>enabling personalized and context-aware experiences</a:t>
            </a:r>
            <a:r>
              <a:rPr lang="en-GB" dirty="0"/>
              <a:t>. </a:t>
            </a:r>
            <a:endParaRPr lang="en-SA" dirty="0"/>
          </a:p>
        </p:txBody>
      </p:sp>
      <p:sp>
        <p:nvSpPr>
          <p:cNvPr id="66" name="Rounded Rectangle 65">
            <a:extLst>
              <a:ext uri="{FF2B5EF4-FFF2-40B4-BE49-F238E27FC236}">
                <a16:creationId xmlns:a16="http://schemas.microsoft.com/office/drawing/2014/main" id="{FD467550-D81B-C2F3-11DA-2D4E557EF9D5}"/>
              </a:ext>
            </a:extLst>
          </p:cNvPr>
          <p:cNvSpPr/>
          <p:nvPr/>
        </p:nvSpPr>
        <p:spPr>
          <a:xfrm>
            <a:off x="5201264" y="1739300"/>
            <a:ext cx="6785950" cy="255441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pic>
        <p:nvPicPr>
          <p:cNvPr id="36" name="Graphic 35" descr="Online Network with solid fill">
            <a:extLst>
              <a:ext uri="{FF2B5EF4-FFF2-40B4-BE49-F238E27FC236}">
                <a16:creationId xmlns:a16="http://schemas.microsoft.com/office/drawing/2014/main" id="{BB488739-446F-030C-E64F-873BB15CEE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2298" y="2163942"/>
            <a:ext cx="914400" cy="914400"/>
          </a:xfrm>
          <a:prstGeom prst="rect">
            <a:avLst/>
          </a:prstGeom>
        </p:spPr>
      </p:pic>
      <p:pic>
        <p:nvPicPr>
          <p:cNvPr id="37" name="Graphic 36" descr="Internet with solid fill">
            <a:extLst>
              <a:ext uri="{FF2B5EF4-FFF2-40B4-BE49-F238E27FC236}">
                <a16:creationId xmlns:a16="http://schemas.microsoft.com/office/drawing/2014/main" id="{0E182FCB-36B0-1560-333C-422BF8351F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6287" y="3241571"/>
            <a:ext cx="914400" cy="914400"/>
          </a:xfrm>
          <a:prstGeom prst="rect">
            <a:avLst/>
          </a:prstGeom>
        </p:spPr>
      </p:pic>
      <p:pic>
        <p:nvPicPr>
          <p:cNvPr id="38" name="Graphic 37" descr="Online Network outline">
            <a:extLst>
              <a:ext uri="{FF2B5EF4-FFF2-40B4-BE49-F238E27FC236}">
                <a16:creationId xmlns:a16="http://schemas.microsoft.com/office/drawing/2014/main" id="{DC07120C-C808-0BB4-C2C6-5D9FFB49E0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38811" y="1985247"/>
            <a:ext cx="914400" cy="914400"/>
          </a:xfrm>
          <a:prstGeom prst="rect">
            <a:avLst/>
          </a:prstGeom>
        </p:spPr>
      </p:pic>
      <p:pic>
        <p:nvPicPr>
          <p:cNvPr id="39" name="Graphic 38" descr="Online meeting outline">
            <a:extLst>
              <a:ext uri="{FF2B5EF4-FFF2-40B4-BE49-F238E27FC236}">
                <a16:creationId xmlns:a16="http://schemas.microsoft.com/office/drawing/2014/main" id="{6E488255-EE79-7A3E-FAD8-EE441E29D0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77787" y="2078032"/>
            <a:ext cx="914400" cy="914400"/>
          </a:xfrm>
          <a:prstGeom prst="rect">
            <a:avLst/>
          </a:prstGeom>
        </p:spPr>
      </p:pic>
      <p:pic>
        <p:nvPicPr>
          <p:cNvPr id="40" name="Graphic 39" descr="Online meeting with solid fill">
            <a:extLst>
              <a:ext uri="{FF2B5EF4-FFF2-40B4-BE49-F238E27FC236}">
                <a16:creationId xmlns:a16="http://schemas.microsoft.com/office/drawing/2014/main" id="{BC7A233A-BAA4-2F14-5920-ADC31C6F54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78084" y="2535232"/>
            <a:ext cx="914400" cy="914400"/>
          </a:xfrm>
          <a:prstGeom prst="rect">
            <a:avLst/>
          </a:prstGeom>
        </p:spPr>
      </p:pic>
      <p:pic>
        <p:nvPicPr>
          <p:cNvPr id="41" name="Graphic 40" descr="Database with solid fill">
            <a:extLst>
              <a:ext uri="{FF2B5EF4-FFF2-40B4-BE49-F238E27FC236}">
                <a16:creationId xmlns:a16="http://schemas.microsoft.com/office/drawing/2014/main" id="{0589FE49-7AAE-858B-4892-216992A841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39250" y="4907071"/>
            <a:ext cx="1066513" cy="914400"/>
          </a:xfrm>
          <a:prstGeom prst="rect">
            <a:avLst/>
          </a:prstGeom>
        </p:spPr>
      </p:pic>
      <p:pic>
        <p:nvPicPr>
          <p:cNvPr id="42" name="Graphic 41" descr="Database outline">
            <a:extLst>
              <a:ext uri="{FF2B5EF4-FFF2-40B4-BE49-F238E27FC236}">
                <a16:creationId xmlns:a16="http://schemas.microsoft.com/office/drawing/2014/main" id="{EEA5CC0C-48E7-05F7-EEC8-049BB0C124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96545" y="4907071"/>
            <a:ext cx="1066513" cy="914400"/>
          </a:xfrm>
          <a:prstGeom prst="rect">
            <a:avLst/>
          </a:prstGeom>
        </p:spPr>
      </p:pic>
      <p:pic>
        <p:nvPicPr>
          <p:cNvPr id="43" name="Graphic 42" descr="Database with solid fill">
            <a:extLst>
              <a:ext uri="{FF2B5EF4-FFF2-40B4-BE49-F238E27FC236}">
                <a16:creationId xmlns:a16="http://schemas.microsoft.com/office/drawing/2014/main" id="{1D34B89C-667F-472F-AE37-2326A715831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1955" y="4907071"/>
            <a:ext cx="1066513" cy="914400"/>
          </a:xfrm>
          <a:prstGeom prst="rect">
            <a:avLst/>
          </a:prstGeom>
        </p:spPr>
      </p:pic>
      <p:pic>
        <p:nvPicPr>
          <p:cNvPr id="44" name="Graphic 43" descr="Database with solid fill">
            <a:extLst>
              <a:ext uri="{FF2B5EF4-FFF2-40B4-BE49-F238E27FC236}">
                <a16:creationId xmlns:a16="http://schemas.microsoft.com/office/drawing/2014/main" id="{323A110D-8804-045C-F571-245CA482E0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224660" y="4907071"/>
            <a:ext cx="1066513" cy="914400"/>
          </a:xfrm>
          <a:prstGeom prst="rect">
            <a:avLst/>
          </a:prstGeom>
        </p:spPr>
      </p:pic>
      <p:cxnSp>
        <p:nvCxnSpPr>
          <p:cNvPr id="45" name="Straight Arrow Connector 44">
            <a:extLst>
              <a:ext uri="{FF2B5EF4-FFF2-40B4-BE49-F238E27FC236}">
                <a16:creationId xmlns:a16="http://schemas.microsoft.com/office/drawing/2014/main" id="{B153B3E3-1AC4-2F16-E7CE-A5FD3D815A23}"/>
              </a:ext>
            </a:extLst>
          </p:cNvPr>
          <p:cNvCxnSpPr>
            <a:cxnSpLocks/>
            <a:stCxn id="37" idx="2"/>
            <a:endCxn id="42" idx="0"/>
          </p:cNvCxnSpPr>
          <p:nvPr/>
        </p:nvCxnSpPr>
        <p:spPr>
          <a:xfrm>
            <a:off x="9883487" y="4155971"/>
            <a:ext cx="46315" cy="75110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4EA125-D100-0B90-25AB-554267A59310}"/>
              </a:ext>
            </a:extLst>
          </p:cNvPr>
          <p:cNvCxnSpPr>
            <a:cxnSpLocks/>
            <a:stCxn id="39" idx="2"/>
            <a:endCxn id="42" idx="0"/>
          </p:cNvCxnSpPr>
          <p:nvPr/>
        </p:nvCxnSpPr>
        <p:spPr>
          <a:xfrm flipH="1">
            <a:off x="9929802" y="2992432"/>
            <a:ext cx="1005185" cy="19146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FC9D42A-131D-8ABA-2C84-CF4A8E090668}"/>
              </a:ext>
            </a:extLst>
          </p:cNvPr>
          <p:cNvCxnSpPr>
            <a:cxnSpLocks/>
            <a:stCxn id="36" idx="2"/>
            <a:endCxn id="41" idx="0"/>
          </p:cNvCxnSpPr>
          <p:nvPr/>
        </p:nvCxnSpPr>
        <p:spPr>
          <a:xfrm flipH="1">
            <a:off x="8872507" y="3078342"/>
            <a:ext cx="406991" cy="182872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1EDA2EE-CAC3-224B-528A-99ABA3EAAB90}"/>
              </a:ext>
            </a:extLst>
          </p:cNvPr>
          <p:cNvCxnSpPr>
            <a:cxnSpLocks/>
            <a:stCxn id="40" idx="2"/>
            <a:endCxn id="43" idx="0"/>
          </p:cNvCxnSpPr>
          <p:nvPr/>
        </p:nvCxnSpPr>
        <p:spPr>
          <a:xfrm flipH="1">
            <a:off x="7815212" y="3449632"/>
            <a:ext cx="520072" cy="14574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ABC6C9D-8C20-6C38-838F-0BBF4A87EB29}"/>
              </a:ext>
            </a:extLst>
          </p:cNvPr>
          <p:cNvCxnSpPr>
            <a:cxnSpLocks/>
            <a:stCxn id="38" idx="2"/>
            <a:endCxn id="43" idx="0"/>
          </p:cNvCxnSpPr>
          <p:nvPr/>
        </p:nvCxnSpPr>
        <p:spPr>
          <a:xfrm>
            <a:off x="7296011" y="2899647"/>
            <a:ext cx="519201" cy="2007424"/>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DF97FC-531D-7764-3D8F-B844BFECC561}"/>
              </a:ext>
            </a:extLst>
          </p:cNvPr>
          <p:cNvCxnSpPr>
            <a:cxnSpLocks/>
            <a:stCxn id="37" idx="2"/>
            <a:endCxn id="41" idx="0"/>
          </p:cNvCxnSpPr>
          <p:nvPr/>
        </p:nvCxnSpPr>
        <p:spPr>
          <a:xfrm flipH="1">
            <a:off x="8872507" y="4155971"/>
            <a:ext cx="1010980" cy="75110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492367-0DAC-CA2B-425E-5AD4E48E0D5F}"/>
              </a:ext>
            </a:extLst>
          </p:cNvPr>
          <p:cNvCxnSpPr>
            <a:cxnSpLocks/>
            <a:stCxn id="39" idx="1"/>
            <a:endCxn id="43" idx="0"/>
          </p:cNvCxnSpPr>
          <p:nvPr/>
        </p:nvCxnSpPr>
        <p:spPr>
          <a:xfrm flipH="1">
            <a:off x="7815212" y="2535232"/>
            <a:ext cx="2662575" cy="23718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F647CBD-EB68-A3C4-1BAB-59B4CE7B1F37}"/>
              </a:ext>
            </a:extLst>
          </p:cNvPr>
          <p:cNvSpPr txBox="1"/>
          <p:nvPr/>
        </p:nvSpPr>
        <p:spPr>
          <a:xfrm>
            <a:off x="6420709" y="5749387"/>
            <a:ext cx="674415" cy="369332"/>
          </a:xfrm>
          <a:prstGeom prst="rect">
            <a:avLst/>
          </a:prstGeom>
          <a:noFill/>
        </p:spPr>
        <p:txBody>
          <a:bodyPr wrap="none" rtlCol="0">
            <a:spAutoFit/>
          </a:bodyPr>
          <a:lstStyle/>
          <a:p>
            <a:pPr algn="ctr"/>
            <a:r>
              <a:rPr lang="en-US" dirty="0"/>
              <a:t>Posts</a:t>
            </a:r>
          </a:p>
        </p:txBody>
      </p:sp>
      <p:sp>
        <p:nvSpPr>
          <p:cNvPr id="54" name="TextBox 53">
            <a:extLst>
              <a:ext uri="{FF2B5EF4-FFF2-40B4-BE49-F238E27FC236}">
                <a16:creationId xmlns:a16="http://schemas.microsoft.com/office/drawing/2014/main" id="{2375E8B8-7F14-3762-CDB4-E9C2EB84243B}"/>
              </a:ext>
            </a:extLst>
          </p:cNvPr>
          <p:cNvSpPr txBox="1"/>
          <p:nvPr/>
        </p:nvSpPr>
        <p:spPr>
          <a:xfrm>
            <a:off x="7298878" y="5754403"/>
            <a:ext cx="998863" cy="369332"/>
          </a:xfrm>
          <a:prstGeom prst="rect">
            <a:avLst/>
          </a:prstGeom>
          <a:noFill/>
        </p:spPr>
        <p:txBody>
          <a:bodyPr wrap="none" rtlCol="0">
            <a:spAutoFit/>
          </a:bodyPr>
          <a:lstStyle/>
          <a:p>
            <a:pPr algn="ctr"/>
            <a:r>
              <a:rPr lang="en-US" dirty="0"/>
              <a:t>Contacts</a:t>
            </a:r>
          </a:p>
        </p:txBody>
      </p:sp>
      <p:sp>
        <p:nvSpPr>
          <p:cNvPr id="55" name="TextBox 54">
            <a:extLst>
              <a:ext uri="{FF2B5EF4-FFF2-40B4-BE49-F238E27FC236}">
                <a16:creationId xmlns:a16="http://schemas.microsoft.com/office/drawing/2014/main" id="{16007D1C-5ECA-D556-5F75-FD01E565949D}"/>
              </a:ext>
            </a:extLst>
          </p:cNvPr>
          <p:cNvSpPr txBox="1"/>
          <p:nvPr/>
        </p:nvSpPr>
        <p:spPr>
          <a:xfrm>
            <a:off x="8453029" y="5754403"/>
            <a:ext cx="833241" cy="369332"/>
          </a:xfrm>
          <a:prstGeom prst="rect">
            <a:avLst/>
          </a:prstGeom>
          <a:noFill/>
        </p:spPr>
        <p:txBody>
          <a:bodyPr wrap="none" rtlCol="0">
            <a:spAutoFit/>
          </a:bodyPr>
          <a:lstStyle/>
          <a:p>
            <a:pPr algn="ctr"/>
            <a:r>
              <a:rPr lang="en-US" dirty="0"/>
              <a:t>Photos</a:t>
            </a:r>
          </a:p>
        </p:txBody>
      </p:sp>
      <p:sp>
        <p:nvSpPr>
          <p:cNvPr id="56" name="TextBox 55">
            <a:extLst>
              <a:ext uri="{FF2B5EF4-FFF2-40B4-BE49-F238E27FC236}">
                <a16:creationId xmlns:a16="http://schemas.microsoft.com/office/drawing/2014/main" id="{4A7783B4-4569-364F-4B2A-B38E6CB41C8A}"/>
              </a:ext>
            </a:extLst>
          </p:cNvPr>
          <p:cNvSpPr txBox="1"/>
          <p:nvPr/>
        </p:nvSpPr>
        <p:spPr>
          <a:xfrm>
            <a:off x="9453462" y="5735220"/>
            <a:ext cx="1037465" cy="369332"/>
          </a:xfrm>
          <a:prstGeom prst="rect">
            <a:avLst/>
          </a:prstGeom>
          <a:noFill/>
        </p:spPr>
        <p:txBody>
          <a:bodyPr wrap="none" rtlCol="0">
            <a:spAutoFit/>
          </a:bodyPr>
          <a:lstStyle/>
          <a:p>
            <a:pPr algn="ctr"/>
            <a:r>
              <a:rPr lang="en-US" dirty="0"/>
              <a:t>Schedule</a:t>
            </a:r>
          </a:p>
        </p:txBody>
      </p:sp>
      <p:pic>
        <p:nvPicPr>
          <p:cNvPr id="57" name="Graphic 56" descr="Database with solid fill">
            <a:extLst>
              <a:ext uri="{FF2B5EF4-FFF2-40B4-BE49-F238E27FC236}">
                <a16:creationId xmlns:a16="http://schemas.microsoft.com/office/drawing/2014/main" id="{E7F61BDD-84FE-0453-161C-8A99426A89F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49195" y="4907071"/>
            <a:ext cx="1066513" cy="914400"/>
          </a:xfrm>
          <a:prstGeom prst="rect">
            <a:avLst/>
          </a:prstGeom>
        </p:spPr>
      </p:pic>
      <p:cxnSp>
        <p:nvCxnSpPr>
          <p:cNvPr id="58" name="Straight Arrow Connector 57">
            <a:extLst>
              <a:ext uri="{FF2B5EF4-FFF2-40B4-BE49-F238E27FC236}">
                <a16:creationId xmlns:a16="http://schemas.microsoft.com/office/drawing/2014/main" id="{AF692E2D-D3B8-7566-4E82-0A2A095BB8CE}"/>
              </a:ext>
            </a:extLst>
          </p:cNvPr>
          <p:cNvCxnSpPr>
            <a:cxnSpLocks/>
            <a:stCxn id="39" idx="2"/>
            <a:endCxn id="57" idx="0"/>
          </p:cNvCxnSpPr>
          <p:nvPr/>
        </p:nvCxnSpPr>
        <p:spPr>
          <a:xfrm>
            <a:off x="10934987" y="2992432"/>
            <a:ext cx="47465" cy="19146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07559B0-D982-366F-4DDE-155814AE018C}"/>
              </a:ext>
            </a:extLst>
          </p:cNvPr>
          <p:cNvSpPr txBox="1"/>
          <p:nvPr/>
        </p:nvSpPr>
        <p:spPr>
          <a:xfrm>
            <a:off x="10516778" y="5747602"/>
            <a:ext cx="931345" cy="369332"/>
          </a:xfrm>
          <a:prstGeom prst="rect">
            <a:avLst/>
          </a:prstGeom>
          <a:noFill/>
        </p:spPr>
        <p:txBody>
          <a:bodyPr wrap="none" rtlCol="0">
            <a:spAutoFit/>
          </a:bodyPr>
          <a:lstStyle/>
          <a:p>
            <a:pPr algn="ctr"/>
            <a:r>
              <a:rPr lang="en-US" dirty="0"/>
              <a:t>Medical</a:t>
            </a:r>
          </a:p>
        </p:txBody>
      </p:sp>
      <p:sp>
        <p:nvSpPr>
          <p:cNvPr id="60" name="TextBox 59">
            <a:extLst>
              <a:ext uri="{FF2B5EF4-FFF2-40B4-BE49-F238E27FC236}">
                <a16:creationId xmlns:a16="http://schemas.microsoft.com/office/drawing/2014/main" id="{4EA09650-0BC8-DD6A-60E8-BD5ED81000B4}"/>
              </a:ext>
            </a:extLst>
          </p:cNvPr>
          <p:cNvSpPr txBox="1"/>
          <p:nvPr/>
        </p:nvSpPr>
        <p:spPr>
          <a:xfrm>
            <a:off x="8142676" y="5934773"/>
            <a:ext cx="1465851" cy="461665"/>
          </a:xfrm>
          <a:prstGeom prst="rect">
            <a:avLst/>
          </a:prstGeom>
          <a:noFill/>
        </p:spPr>
        <p:txBody>
          <a:bodyPr wrap="none" rtlCol="0">
            <a:spAutoFit/>
          </a:bodyPr>
          <a:lstStyle/>
          <a:p>
            <a:pPr algn="ctr"/>
            <a:r>
              <a:rPr lang="en-US" sz="2400" b="1" dirty="0"/>
              <a:t>Data Pods</a:t>
            </a:r>
            <a:endParaRPr lang="ar-SA" sz="2400" b="1" dirty="0"/>
          </a:p>
        </p:txBody>
      </p:sp>
      <p:cxnSp>
        <p:nvCxnSpPr>
          <p:cNvPr id="61" name="Straight Arrow Connector 60">
            <a:extLst>
              <a:ext uri="{FF2B5EF4-FFF2-40B4-BE49-F238E27FC236}">
                <a16:creationId xmlns:a16="http://schemas.microsoft.com/office/drawing/2014/main" id="{C6306AC4-7708-F2A4-CF7E-569DA81F75A6}"/>
              </a:ext>
            </a:extLst>
          </p:cNvPr>
          <p:cNvCxnSpPr>
            <a:cxnSpLocks/>
            <a:stCxn id="40" idx="2"/>
            <a:endCxn id="44" idx="0"/>
          </p:cNvCxnSpPr>
          <p:nvPr/>
        </p:nvCxnSpPr>
        <p:spPr>
          <a:xfrm flipH="1">
            <a:off x="6757917" y="3449632"/>
            <a:ext cx="1577367" cy="14574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BA36E8-AA1D-F50E-886B-5AB5E0FC3E01}"/>
              </a:ext>
            </a:extLst>
          </p:cNvPr>
          <p:cNvCxnSpPr>
            <a:cxnSpLocks/>
            <a:stCxn id="40" idx="2"/>
            <a:endCxn id="41" idx="0"/>
          </p:cNvCxnSpPr>
          <p:nvPr/>
        </p:nvCxnSpPr>
        <p:spPr>
          <a:xfrm>
            <a:off x="8335284" y="3449632"/>
            <a:ext cx="537223" cy="1457439"/>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318D3A7-A75A-662B-D66A-A88707915C2E}"/>
              </a:ext>
            </a:extLst>
          </p:cNvPr>
          <p:cNvSpPr txBox="1"/>
          <p:nvPr/>
        </p:nvSpPr>
        <p:spPr>
          <a:xfrm>
            <a:off x="7064357" y="1659906"/>
            <a:ext cx="3515881" cy="461665"/>
          </a:xfrm>
          <a:prstGeom prst="rect">
            <a:avLst/>
          </a:prstGeom>
          <a:noFill/>
        </p:spPr>
        <p:txBody>
          <a:bodyPr wrap="square" rtlCol="0">
            <a:spAutoFit/>
          </a:bodyPr>
          <a:lstStyle/>
          <a:p>
            <a:pPr algn="ctr"/>
            <a:r>
              <a:rPr lang="en-US" sz="2400" b="1" dirty="0"/>
              <a:t>Decentralized Apps</a:t>
            </a:r>
            <a:endParaRPr lang="ar-SA" sz="2400" b="1" dirty="0"/>
          </a:p>
        </p:txBody>
      </p:sp>
      <p:sp>
        <p:nvSpPr>
          <p:cNvPr id="74" name="TextBox 73">
            <a:extLst>
              <a:ext uri="{FF2B5EF4-FFF2-40B4-BE49-F238E27FC236}">
                <a16:creationId xmlns:a16="http://schemas.microsoft.com/office/drawing/2014/main" id="{B0C8C8C1-E676-446F-5444-2BA92AAE9E3F}"/>
              </a:ext>
            </a:extLst>
          </p:cNvPr>
          <p:cNvSpPr txBox="1"/>
          <p:nvPr/>
        </p:nvSpPr>
        <p:spPr>
          <a:xfrm>
            <a:off x="11435021" y="4924600"/>
            <a:ext cx="353514" cy="707886"/>
          </a:xfrm>
          <a:prstGeom prst="rect">
            <a:avLst/>
          </a:prstGeom>
          <a:noFill/>
        </p:spPr>
        <p:txBody>
          <a:bodyPr wrap="square">
            <a:spAutoFit/>
          </a:bodyPr>
          <a:lstStyle/>
          <a:p>
            <a:r>
              <a:rPr lang="en-GB" sz="4000" b="1" dirty="0"/>
              <a:t>…</a:t>
            </a:r>
            <a:endParaRPr lang="ar-SA" sz="4000" dirty="0"/>
          </a:p>
        </p:txBody>
      </p:sp>
      <p:cxnSp>
        <p:nvCxnSpPr>
          <p:cNvPr id="5" name="Straight Arrow Connector 4">
            <a:extLst>
              <a:ext uri="{FF2B5EF4-FFF2-40B4-BE49-F238E27FC236}">
                <a16:creationId xmlns:a16="http://schemas.microsoft.com/office/drawing/2014/main" id="{4BF66932-86BA-8CFA-17CD-0966CE627863}"/>
              </a:ext>
            </a:extLst>
          </p:cNvPr>
          <p:cNvCxnSpPr>
            <a:cxnSpLocks/>
          </p:cNvCxnSpPr>
          <p:nvPr/>
        </p:nvCxnSpPr>
        <p:spPr>
          <a:xfrm flipH="1">
            <a:off x="6764317" y="2972527"/>
            <a:ext cx="540912" cy="1928825"/>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5C1E1C6-87EB-5BEF-7A99-6C77634A144D}"/>
              </a:ext>
            </a:extLst>
          </p:cNvPr>
          <p:cNvGrpSpPr/>
          <p:nvPr/>
        </p:nvGrpSpPr>
        <p:grpSpPr>
          <a:xfrm>
            <a:off x="5304162" y="1906732"/>
            <a:ext cx="2511050" cy="3000339"/>
            <a:chOff x="5304162" y="1906732"/>
            <a:chExt cx="2511050" cy="3000339"/>
          </a:xfrm>
        </p:grpSpPr>
        <p:cxnSp>
          <p:nvCxnSpPr>
            <p:cNvPr id="50" name="Straight Arrow Connector 49">
              <a:extLst>
                <a:ext uri="{FF2B5EF4-FFF2-40B4-BE49-F238E27FC236}">
                  <a16:creationId xmlns:a16="http://schemas.microsoft.com/office/drawing/2014/main" id="{2C1A22F6-00A3-5753-32EF-8FC08A68308A}"/>
                </a:ext>
              </a:extLst>
            </p:cNvPr>
            <p:cNvCxnSpPr>
              <a:cxnSpLocks/>
              <a:endCxn id="44" idx="0"/>
            </p:cNvCxnSpPr>
            <p:nvPr/>
          </p:nvCxnSpPr>
          <p:spPr>
            <a:xfrm>
              <a:off x="6103283" y="3608179"/>
              <a:ext cx="654634" cy="1298892"/>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8BDCDD-25E4-A48A-1DC1-E7DBF07861DC}"/>
                </a:ext>
              </a:extLst>
            </p:cNvPr>
            <p:cNvCxnSpPr>
              <a:cxnSpLocks/>
              <a:endCxn id="43" idx="0"/>
            </p:cNvCxnSpPr>
            <p:nvPr/>
          </p:nvCxnSpPr>
          <p:spPr>
            <a:xfrm>
              <a:off x="6094596" y="3569781"/>
              <a:ext cx="1720616" cy="133729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pic>
          <p:nvPicPr>
            <p:cNvPr id="12" name="Graphic 11" descr="Online Network outline">
              <a:extLst>
                <a:ext uri="{FF2B5EF4-FFF2-40B4-BE49-F238E27FC236}">
                  <a16:creationId xmlns:a16="http://schemas.microsoft.com/office/drawing/2014/main" id="{77F25690-8AA7-D8F1-36E9-DEDBD7CF286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693573" y="2620899"/>
              <a:ext cx="914400" cy="914400"/>
            </a:xfrm>
            <a:prstGeom prst="rect">
              <a:avLst/>
            </a:prstGeom>
          </p:spPr>
        </p:pic>
        <p:sp>
          <p:nvSpPr>
            <p:cNvPr id="15" name="Rounded Rectangle 14">
              <a:extLst>
                <a:ext uri="{FF2B5EF4-FFF2-40B4-BE49-F238E27FC236}">
                  <a16:creationId xmlns:a16="http://schemas.microsoft.com/office/drawing/2014/main" id="{15D42870-3B14-440E-955B-FB134C84A984}"/>
                </a:ext>
              </a:extLst>
            </p:cNvPr>
            <p:cNvSpPr/>
            <p:nvPr/>
          </p:nvSpPr>
          <p:spPr>
            <a:xfrm>
              <a:off x="5508256" y="2231969"/>
              <a:ext cx="1219847" cy="1569094"/>
            </a:xfrm>
            <a:prstGeom prst="roundRect">
              <a:avLst/>
            </a:prstGeom>
            <a:no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6" name="TextBox 15">
              <a:extLst>
                <a:ext uri="{FF2B5EF4-FFF2-40B4-BE49-F238E27FC236}">
                  <a16:creationId xmlns:a16="http://schemas.microsoft.com/office/drawing/2014/main" id="{C3FEC39D-F73B-D2FD-D871-968018234CAE}"/>
                </a:ext>
              </a:extLst>
            </p:cNvPr>
            <p:cNvSpPr txBox="1"/>
            <p:nvPr/>
          </p:nvSpPr>
          <p:spPr>
            <a:xfrm>
              <a:off x="5304162" y="1906732"/>
              <a:ext cx="1679188" cy="646331"/>
            </a:xfrm>
            <a:prstGeom prst="rect">
              <a:avLst/>
            </a:prstGeom>
            <a:noFill/>
          </p:spPr>
          <p:txBody>
            <a:bodyPr wrap="square" rtlCol="0">
              <a:spAutoFit/>
            </a:bodyPr>
            <a:lstStyle/>
            <a:p>
              <a:pPr algn="ctr"/>
              <a:r>
                <a:rPr lang="en-US" i="1" dirty="0"/>
                <a:t>New App Easily Introduced</a:t>
              </a:r>
              <a:endParaRPr lang="ar-SA" i="1" dirty="0"/>
            </a:p>
          </p:txBody>
        </p:sp>
      </p:grpSp>
    </p:spTree>
    <p:extLst>
      <p:ext uri="{BB962C8B-B14F-4D97-AF65-F5344CB8AC3E}">
        <p14:creationId xmlns:p14="http://schemas.microsoft.com/office/powerpoint/2010/main" val="70014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B87D-307C-D82F-43C3-D6FF0E7E8181}"/>
              </a:ext>
            </a:extLst>
          </p:cNvPr>
          <p:cNvSpPr>
            <a:spLocks noGrp="1"/>
          </p:cNvSpPr>
          <p:nvPr>
            <p:ph type="title"/>
          </p:nvPr>
        </p:nvSpPr>
        <p:spPr/>
        <p:txBody>
          <a:bodyPr>
            <a:normAutofit/>
          </a:bodyPr>
          <a:lstStyle/>
          <a:p>
            <a:r>
              <a:rPr lang="en-GB" sz="6000" b="1" dirty="0"/>
              <a:t>Enhances </a:t>
            </a:r>
            <a:r>
              <a:rPr lang="en-GB" dirty="0"/>
              <a:t>Privacy and Control</a:t>
            </a:r>
            <a:endParaRPr lang="en-US" dirty="0"/>
          </a:p>
        </p:txBody>
      </p:sp>
      <p:sp>
        <p:nvSpPr>
          <p:cNvPr id="3" name="Content Placeholder 2">
            <a:extLst>
              <a:ext uri="{FF2B5EF4-FFF2-40B4-BE49-F238E27FC236}">
                <a16:creationId xmlns:a16="http://schemas.microsoft.com/office/drawing/2014/main" id="{8F4F15B5-00E1-8FEB-C443-143DB5CFA240}"/>
              </a:ext>
            </a:extLst>
          </p:cNvPr>
          <p:cNvSpPr>
            <a:spLocks noGrp="1"/>
          </p:cNvSpPr>
          <p:nvPr>
            <p:ph sz="half" idx="1"/>
          </p:nvPr>
        </p:nvSpPr>
        <p:spPr>
          <a:xfrm>
            <a:off x="551846" y="1670608"/>
            <a:ext cx="4482904" cy="4903788"/>
          </a:xfrm>
        </p:spPr>
        <p:txBody>
          <a:bodyPr>
            <a:normAutofit fontScale="70000" lnSpcReduction="20000"/>
          </a:bodyPr>
          <a:lstStyle/>
          <a:p>
            <a:r>
              <a:rPr lang="en-GB" b="1" dirty="0"/>
              <a:t>Empowers individuals to own and control their data</a:t>
            </a:r>
            <a:r>
              <a:rPr lang="en-GB" dirty="0"/>
              <a:t>, which enhances privacy and autonomy for users and fosters greater trust in online interactions.</a:t>
            </a:r>
            <a:endParaRPr lang="en-SA" dirty="0"/>
          </a:p>
          <a:p>
            <a:r>
              <a:rPr lang="en-GB" dirty="0"/>
              <a:t>Helps application providers with </a:t>
            </a:r>
            <a:r>
              <a:rPr lang="en-GB" b="1" dirty="0"/>
              <a:t>Data Sovereignty Compliance and regulations </a:t>
            </a:r>
            <a:r>
              <a:rPr lang="en-GB" dirty="0"/>
              <a:t>by enabling users to store their data within specific jurisdictions or regions.</a:t>
            </a:r>
          </a:p>
          <a:p>
            <a:r>
              <a:rPr lang="en-GB" b="1" dirty="0"/>
              <a:t>Reduced risk of wide-scale data breaches </a:t>
            </a:r>
            <a:r>
              <a:rPr lang="en-GB" dirty="0"/>
              <a:t>and unauthorized access, due to distributed nature or data.</a:t>
            </a:r>
          </a:p>
        </p:txBody>
      </p:sp>
      <p:grpSp>
        <p:nvGrpSpPr>
          <p:cNvPr id="4" name="Group 3">
            <a:extLst>
              <a:ext uri="{FF2B5EF4-FFF2-40B4-BE49-F238E27FC236}">
                <a16:creationId xmlns:a16="http://schemas.microsoft.com/office/drawing/2014/main" id="{5781CC67-0665-2556-DC85-93C46102443E}"/>
              </a:ext>
            </a:extLst>
          </p:cNvPr>
          <p:cNvGrpSpPr/>
          <p:nvPr/>
        </p:nvGrpSpPr>
        <p:grpSpPr>
          <a:xfrm>
            <a:off x="4996006" y="1739300"/>
            <a:ext cx="6991208" cy="4593693"/>
            <a:chOff x="4996006" y="1739300"/>
            <a:chExt cx="6991208" cy="4593693"/>
          </a:xfrm>
        </p:grpSpPr>
        <p:sp>
          <p:nvSpPr>
            <p:cNvPr id="67" name="Rounded Rectangle 66">
              <a:extLst>
                <a:ext uri="{FF2B5EF4-FFF2-40B4-BE49-F238E27FC236}">
                  <a16:creationId xmlns:a16="http://schemas.microsoft.com/office/drawing/2014/main" id="{0AA70416-FDE5-4933-49F5-564F52725FA2}"/>
                </a:ext>
              </a:extLst>
            </p:cNvPr>
            <p:cNvSpPr/>
            <p:nvPr/>
          </p:nvSpPr>
          <p:spPr>
            <a:xfrm>
              <a:off x="5034750" y="4478463"/>
              <a:ext cx="6952464" cy="185453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77" name="Rectangle 76">
              <a:extLst>
                <a:ext uri="{FF2B5EF4-FFF2-40B4-BE49-F238E27FC236}">
                  <a16:creationId xmlns:a16="http://schemas.microsoft.com/office/drawing/2014/main" id="{FA48A9E6-A61A-2A8F-2E78-3399C28693F5}"/>
                </a:ext>
              </a:extLst>
            </p:cNvPr>
            <p:cNvSpPr/>
            <p:nvPr/>
          </p:nvSpPr>
          <p:spPr>
            <a:xfrm>
              <a:off x="5257800" y="4563513"/>
              <a:ext cx="6530736" cy="198928"/>
            </a:xfrm>
            <a:prstGeom prst="rect">
              <a:avLst/>
            </a:prstGeom>
            <a:solidFill>
              <a:schemeClr val="accent3">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Access Control</a:t>
              </a:r>
              <a:endParaRPr lang="ar-SA" sz="2000" dirty="0">
                <a:solidFill>
                  <a:schemeClr val="tx1"/>
                </a:solidFill>
              </a:endParaRPr>
            </a:p>
          </p:txBody>
        </p:sp>
        <p:sp>
          <p:nvSpPr>
            <p:cNvPr id="66" name="Rounded Rectangle 65">
              <a:extLst>
                <a:ext uri="{FF2B5EF4-FFF2-40B4-BE49-F238E27FC236}">
                  <a16:creationId xmlns:a16="http://schemas.microsoft.com/office/drawing/2014/main" id="{FD467550-D81B-C2F3-11DA-2D4E557EF9D5}"/>
                </a:ext>
              </a:extLst>
            </p:cNvPr>
            <p:cNvSpPr/>
            <p:nvPr/>
          </p:nvSpPr>
          <p:spPr>
            <a:xfrm>
              <a:off x="5034750" y="1739300"/>
              <a:ext cx="6952464" cy="255441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grpSp>
          <p:nvGrpSpPr>
            <p:cNvPr id="64" name="Group 63">
              <a:extLst>
                <a:ext uri="{FF2B5EF4-FFF2-40B4-BE49-F238E27FC236}">
                  <a16:creationId xmlns:a16="http://schemas.microsoft.com/office/drawing/2014/main" id="{74720245-C980-F52D-B1DE-11BAFA50269F}"/>
                </a:ext>
              </a:extLst>
            </p:cNvPr>
            <p:cNvGrpSpPr/>
            <p:nvPr/>
          </p:nvGrpSpPr>
          <p:grpSpPr>
            <a:xfrm>
              <a:off x="4996006" y="1952073"/>
              <a:ext cx="6519702" cy="4193965"/>
              <a:chOff x="205088" y="2191197"/>
              <a:chExt cx="6519702" cy="4193965"/>
            </a:xfrm>
          </p:grpSpPr>
          <p:pic>
            <p:nvPicPr>
              <p:cNvPr id="35" name="Graphic 34" descr="Internet outline">
                <a:extLst>
                  <a:ext uri="{FF2B5EF4-FFF2-40B4-BE49-F238E27FC236}">
                    <a16:creationId xmlns:a16="http://schemas.microsoft.com/office/drawing/2014/main" id="{6D26BF38-9609-FBC4-1093-8C3644D1EF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2170" y="3504006"/>
                <a:ext cx="914400" cy="914400"/>
              </a:xfrm>
              <a:prstGeom prst="rect">
                <a:avLst/>
              </a:prstGeom>
            </p:spPr>
          </p:pic>
          <p:pic>
            <p:nvPicPr>
              <p:cNvPr id="36" name="Graphic 35" descr="Online Network with solid fill">
                <a:extLst>
                  <a:ext uri="{FF2B5EF4-FFF2-40B4-BE49-F238E27FC236}">
                    <a16:creationId xmlns:a16="http://schemas.microsoft.com/office/drawing/2014/main" id="{BB488739-446F-030C-E64F-873BB15CEE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1380" y="2191197"/>
                <a:ext cx="914400" cy="914400"/>
              </a:xfrm>
              <a:prstGeom prst="rect">
                <a:avLst/>
              </a:prstGeom>
            </p:spPr>
          </p:pic>
          <p:pic>
            <p:nvPicPr>
              <p:cNvPr id="37" name="Graphic 36" descr="Internet with solid fill">
                <a:extLst>
                  <a:ext uri="{FF2B5EF4-FFF2-40B4-BE49-F238E27FC236}">
                    <a16:creationId xmlns:a16="http://schemas.microsoft.com/office/drawing/2014/main" id="{0E182FCB-36B0-1560-333C-422BF8351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5369" y="3480695"/>
                <a:ext cx="914400" cy="914400"/>
              </a:xfrm>
              <a:prstGeom prst="rect">
                <a:avLst/>
              </a:prstGeom>
            </p:spPr>
          </p:pic>
          <p:pic>
            <p:nvPicPr>
              <p:cNvPr id="38" name="Graphic 37" descr="Online Network outline">
                <a:extLst>
                  <a:ext uri="{FF2B5EF4-FFF2-40B4-BE49-F238E27FC236}">
                    <a16:creationId xmlns:a16="http://schemas.microsoft.com/office/drawing/2014/main" id="{DC07120C-C808-0BB4-C2C6-5D9FFB49E0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47893" y="2224371"/>
                <a:ext cx="914400" cy="914400"/>
              </a:xfrm>
              <a:prstGeom prst="rect">
                <a:avLst/>
              </a:prstGeom>
            </p:spPr>
          </p:pic>
          <p:pic>
            <p:nvPicPr>
              <p:cNvPr id="39" name="Graphic 38" descr="Online meeting outline">
                <a:extLst>
                  <a:ext uri="{FF2B5EF4-FFF2-40B4-BE49-F238E27FC236}">
                    <a16:creationId xmlns:a16="http://schemas.microsoft.com/office/drawing/2014/main" id="{6E488255-EE79-7A3E-FAD8-EE441E29D0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86869" y="2317156"/>
                <a:ext cx="914400" cy="914400"/>
              </a:xfrm>
              <a:prstGeom prst="rect">
                <a:avLst/>
              </a:prstGeom>
            </p:spPr>
          </p:pic>
          <p:pic>
            <p:nvPicPr>
              <p:cNvPr id="40" name="Graphic 39" descr="Online meeting with solid fill">
                <a:extLst>
                  <a:ext uri="{FF2B5EF4-FFF2-40B4-BE49-F238E27FC236}">
                    <a16:creationId xmlns:a16="http://schemas.microsoft.com/office/drawing/2014/main" id="{BC7A233A-BAA4-2F14-5920-ADC31C6F54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87166" y="2774356"/>
                <a:ext cx="914400" cy="914400"/>
              </a:xfrm>
              <a:prstGeom prst="rect">
                <a:avLst/>
              </a:prstGeom>
            </p:spPr>
          </p:pic>
          <p:pic>
            <p:nvPicPr>
              <p:cNvPr id="41" name="Graphic 40" descr="Database with solid fill">
                <a:extLst>
                  <a:ext uri="{FF2B5EF4-FFF2-40B4-BE49-F238E27FC236}">
                    <a16:creationId xmlns:a16="http://schemas.microsoft.com/office/drawing/2014/main" id="{0589FE49-7AAE-858B-4892-216992A841B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48332" y="5146195"/>
                <a:ext cx="1066513" cy="914400"/>
              </a:xfrm>
              <a:prstGeom prst="rect">
                <a:avLst/>
              </a:prstGeom>
            </p:spPr>
          </p:pic>
          <p:pic>
            <p:nvPicPr>
              <p:cNvPr id="42" name="Graphic 41" descr="Database outline">
                <a:extLst>
                  <a:ext uri="{FF2B5EF4-FFF2-40B4-BE49-F238E27FC236}">
                    <a16:creationId xmlns:a16="http://schemas.microsoft.com/office/drawing/2014/main" id="{EEA5CC0C-48E7-05F7-EEC8-049BB0C1240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05627" y="5146195"/>
                <a:ext cx="1066513" cy="914400"/>
              </a:xfrm>
              <a:prstGeom prst="rect">
                <a:avLst/>
              </a:prstGeom>
            </p:spPr>
          </p:pic>
          <p:pic>
            <p:nvPicPr>
              <p:cNvPr id="43" name="Graphic 42" descr="Database with solid fill">
                <a:extLst>
                  <a:ext uri="{FF2B5EF4-FFF2-40B4-BE49-F238E27FC236}">
                    <a16:creationId xmlns:a16="http://schemas.microsoft.com/office/drawing/2014/main" id="{1D34B89C-667F-472F-AE37-2326A715831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91037" y="5146195"/>
                <a:ext cx="1066513" cy="914400"/>
              </a:xfrm>
              <a:prstGeom prst="rect">
                <a:avLst/>
              </a:prstGeom>
            </p:spPr>
          </p:pic>
          <p:pic>
            <p:nvPicPr>
              <p:cNvPr id="44" name="Graphic 43" descr="Database with solid fill">
                <a:extLst>
                  <a:ext uri="{FF2B5EF4-FFF2-40B4-BE49-F238E27FC236}">
                    <a16:creationId xmlns:a16="http://schemas.microsoft.com/office/drawing/2014/main" id="{323A110D-8804-045C-F571-245CA482E06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33742" y="5146195"/>
                <a:ext cx="1066513" cy="914400"/>
              </a:xfrm>
              <a:prstGeom prst="rect">
                <a:avLst/>
              </a:prstGeom>
            </p:spPr>
          </p:pic>
          <p:cxnSp>
            <p:nvCxnSpPr>
              <p:cNvPr id="45" name="Straight Arrow Connector 44">
                <a:extLst>
                  <a:ext uri="{FF2B5EF4-FFF2-40B4-BE49-F238E27FC236}">
                    <a16:creationId xmlns:a16="http://schemas.microsoft.com/office/drawing/2014/main" id="{B153B3E3-1AC4-2F16-E7CE-A5FD3D815A23}"/>
                  </a:ext>
                </a:extLst>
              </p:cNvPr>
              <p:cNvCxnSpPr>
                <a:cxnSpLocks/>
                <a:stCxn id="37" idx="2"/>
                <a:endCxn id="42" idx="0"/>
              </p:cNvCxnSpPr>
              <p:nvPr/>
            </p:nvCxnSpPr>
            <p:spPr>
              <a:xfrm>
                <a:off x="5092569" y="4395095"/>
                <a:ext cx="46315" cy="75110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4EA125-D100-0B90-25AB-554267A59310}"/>
                  </a:ext>
                </a:extLst>
              </p:cNvPr>
              <p:cNvCxnSpPr>
                <a:cxnSpLocks/>
                <a:stCxn id="39" idx="2"/>
                <a:endCxn id="42" idx="0"/>
              </p:cNvCxnSpPr>
              <p:nvPr/>
            </p:nvCxnSpPr>
            <p:spPr>
              <a:xfrm flipH="1">
                <a:off x="5138884" y="3231556"/>
                <a:ext cx="1005185" cy="19146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FC9D42A-131D-8ABA-2C84-CF4A8E090668}"/>
                  </a:ext>
                </a:extLst>
              </p:cNvPr>
              <p:cNvCxnSpPr>
                <a:cxnSpLocks/>
                <a:stCxn id="36" idx="2"/>
                <a:endCxn id="41" idx="0"/>
              </p:cNvCxnSpPr>
              <p:nvPr/>
            </p:nvCxnSpPr>
            <p:spPr>
              <a:xfrm flipH="1">
                <a:off x="4081589" y="3105597"/>
                <a:ext cx="406991" cy="2040598"/>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1EDA2EE-CAC3-224B-528A-99ABA3EAAB90}"/>
                  </a:ext>
                </a:extLst>
              </p:cNvPr>
              <p:cNvCxnSpPr>
                <a:cxnSpLocks/>
                <a:stCxn id="40" idx="2"/>
                <a:endCxn id="43" idx="0"/>
              </p:cNvCxnSpPr>
              <p:nvPr/>
            </p:nvCxnSpPr>
            <p:spPr>
              <a:xfrm flipH="1">
                <a:off x="3024294" y="3688756"/>
                <a:ext cx="520072" cy="14574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ABC6C9D-8C20-6C38-838F-0BBF4A87EB29}"/>
                  </a:ext>
                </a:extLst>
              </p:cNvPr>
              <p:cNvCxnSpPr>
                <a:cxnSpLocks/>
                <a:stCxn id="38" idx="2"/>
                <a:endCxn id="43" idx="0"/>
              </p:cNvCxnSpPr>
              <p:nvPr/>
            </p:nvCxnSpPr>
            <p:spPr>
              <a:xfrm>
                <a:off x="2505093" y="3138771"/>
                <a:ext cx="519201" cy="2007424"/>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C1A22F6-00A3-5753-32EF-8FC08A68308A}"/>
                  </a:ext>
                </a:extLst>
              </p:cNvPr>
              <p:cNvCxnSpPr>
                <a:cxnSpLocks/>
                <a:stCxn id="35" idx="2"/>
                <a:endCxn id="44" idx="0"/>
              </p:cNvCxnSpPr>
              <p:nvPr/>
            </p:nvCxnSpPr>
            <p:spPr>
              <a:xfrm flipH="1">
                <a:off x="1966999" y="4418406"/>
                <a:ext cx="112371" cy="72778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DF97FC-531D-7764-3D8F-B844BFECC561}"/>
                  </a:ext>
                </a:extLst>
              </p:cNvPr>
              <p:cNvCxnSpPr>
                <a:cxnSpLocks/>
                <a:stCxn id="37" idx="2"/>
                <a:endCxn id="41" idx="0"/>
              </p:cNvCxnSpPr>
              <p:nvPr/>
            </p:nvCxnSpPr>
            <p:spPr>
              <a:xfrm flipH="1">
                <a:off x="4081589" y="4395095"/>
                <a:ext cx="1010980" cy="75110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492367-0DAC-CA2B-425E-5AD4E48E0D5F}"/>
                  </a:ext>
                </a:extLst>
              </p:cNvPr>
              <p:cNvCxnSpPr>
                <a:cxnSpLocks/>
                <a:stCxn id="39" idx="1"/>
                <a:endCxn id="43" idx="0"/>
              </p:cNvCxnSpPr>
              <p:nvPr/>
            </p:nvCxnSpPr>
            <p:spPr>
              <a:xfrm flipH="1">
                <a:off x="3024294" y="2774356"/>
                <a:ext cx="2662575" cy="23718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F647CBD-EB68-A3C4-1BAB-59B4CE7B1F37}"/>
                  </a:ext>
                </a:extLst>
              </p:cNvPr>
              <p:cNvSpPr txBox="1"/>
              <p:nvPr/>
            </p:nvSpPr>
            <p:spPr>
              <a:xfrm>
                <a:off x="1629791" y="6010814"/>
                <a:ext cx="674415" cy="369332"/>
              </a:xfrm>
              <a:prstGeom prst="rect">
                <a:avLst/>
              </a:prstGeom>
              <a:noFill/>
            </p:spPr>
            <p:txBody>
              <a:bodyPr wrap="none" rtlCol="0">
                <a:spAutoFit/>
              </a:bodyPr>
              <a:lstStyle/>
              <a:p>
                <a:pPr algn="ctr"/>
                <a:r>
                  <a:rPr lang="en-US" dirty="0"/>
                  <a:t>Posts</a:t>
                </a:r>
              </a:p>
            </p:txBody>
          </p:sp>
          <p:sp>
            <p:nvSpPr>
              <p:cNvPr id="54" name="TextBox 53">
                <a:extLst>
                  <a:ext uri="{FF2B5EF4-FFF2-40B4-BE49-F238E27FC236}">
                    <a16:creationId xmlns:a16="http://schemas.microsoft.com/office/drawing/2014/main" id="{2375E8B8-7F14-3762-CDB4-E9C2EB84243B}"/>
                  </a:ext>
                </a:extLst>
              </p:cNvPr>
              <p:cNvSpPr txBox="1"/>
              <p:nvPr/>
            </p:nvSpPr>
            <p:spPr>
              <a:xfrm>
                <a:off x="2507960" y="6015830"/>
                <a:ext cx="998863" cy="369332"/>
              </a:xfrm>
              <a:prstGeom prst="rect">
                <a:avLst/>
              </a:prstGeom>
              <a:noFill/>
            </p:spPr>
            <p:txBody>
              <a:bodyPr wrap="none" rtlCol="0">
                <a:spAutoFit/>
              </a:bodyPr>
              <a:lstStyle/>
              <a:p>
                <a:pPr algn="ctr"/>
                <a:r>
                  <a:rPr lang="en-US" dirty="0"/>
                  <a:t>Contacts</a:t>
                </a:r>
              </a:p>
            </p:txBody>
          </p:sp>
          <p:sp>
            <p:nvSpPr>
              <p:cNvPr id="55" name="TextBox 54">
                <a:extLst>
                  <a:ext uri="{FF2B5EF4-FFF2-40B4-BE49-F238E27FC236}">
                    <a16:creationId xmlns:a16="http://schemas.microsoft.com/office/drawing/2014/main" id="{16007D1C-5ECA-D556-5F75-FD01E565949D}"/>
                  </a:ext>
                </a:extLst>
              </p:cNvPr>
              <p:cNvSpPr txBox="1"/>
              <p:nvPr/>
            </p:nvSpPr>
            <p:spPr>
              <a:xfrm>
                <a:off x="3662111" y="6015830"/>
                <a:ext cx="833241" cy="369332"/>
              </a:xfrm>
              <a:prstGeom prst="rect">
                <a:avLst/>
              </a:prstGeom>
              <a:noFill/>
            </p:spPr>
            <p:txBody>
              <a:bodyPr wrap="none" rtlCol="0">
                <a:spAutoFit/>
              </a:bodyPr>
              <a:lstStyle/>
              <a:p>
                <a:pPr algn="ctr"/>
                <a:r>
                  <a:rPr lang="en-US" dirty="0"/>
                  <a:t>Photos</a:t>
                </a:r>
              </a:p>
            </p:txBody>
          </p:sp>
          <p:sp>
            <p:nvSpPr>
              <p:cNvPr id="56" name="TextBox 55">
                <a:extLst>
                  <a:ext uri="{FF2B5EF4-FFF2-40B4-BE49-F238E27FC236}">
                    <a16:creationId xmlns:a16="http://schemas.microsoft.com/office/drawing/2014/main" id="{4A7783B4-4569-364F-4B2A-B38E6CB41C8A}"/>
                  </a:ext>
                </a:extLst>
              </p:cNvPr>
              <p:cNvSpPr txBox="1"/>
              <p:nvPr/>
            </p:nvSpPr>
            <p:spPr>
              <a:xfrm>
                <a:off x="4662544" y="5996647"/>
                <a:ext cx="1037465" cy="369332"/>
              </a:xfrm>
              <a:prstGeom prst="rect">
                <a:avLst/>
              </a:prstGeom>
              <a:noFill/>
            </p:spPr>
            <p:txBody>
              <a:bodyPr wrap="none" rtlCol="0">
                <a:spAutoFit/>
              </a:bodyPr>
              <a:lstStyle/>
              <a:p>
                <a:pPr algn="ctr"/>
                <a:r>
                  <a:rPr lang="en-US" dirty="0"/>
                  <a:t>Schedule</a:t>
                </a:r>
              </a:p>
            </p:txBody>
          </p:sp>
          <p:pic>
            <p:nvPicPr>
              <p:cNvPr id="57" name="Graphic 56" descr="Database with solid fill">
                <a:extLst>
                  <a:ext uri="{FF2B5EF4-FFF2-40B4-BE49-F238E27FC236}">
                    <a16:creationId xmlns:a16="http://schemas.microsoft.com/office/drawing/2014/main" id="{E7F61BDD-84FE-0453-161C-8A99426A89F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658277" y="5146195"/>
                <a:ext cx="1066513" cy="914400"/>
              </a:xfrm>
              <a:prstGeom prst="rect">
                <a:avLst/>
              </a:prstGeom>
            </p:spPr>
          </p:pic>
          <p:cxnSp>
            <p:nvCxnSpPr>
              <p:cNvPr id="58" name="Straight Arrow Connector 57">
                <a:extLst>
                  <a:ext uri="{FF2B5EF4-FFF2-40B4-BE49-F238E27FC236}">
                    <a16:creationId xmlns:a16="http://schemas.microsoft.com/office/drawing/2014/main" id="{AF692E2D-D3B8-7566-4E82-0A2A095BB8CE}"/>
                  </a:ext>
                </a:extLst>
              </p:cNvPr>
              <p:cNvCxnSpPr>
                <a:cxnSpLocks/>
                <a:stCxn id="39" idx="2"/>
                <a:endCxn id="57" idx="0"/>
              </p:cNvCxnSpPr>
              <p:nvPr/>
            </p:nvCxnSpPr>
            <p:spPr>
              <a:xfrm>
                <a:off x="6144069" y="3231556"/>
                <a:ext cx="47465" cy="19146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07559B0-D982-366F-4DDE-155814AE018C}"/>
                  </a:ext>
                </a:extLst>
              </p:cNvPr>
              <p:cNvSpPr txBox="1"/>
              <p:nvPr/>
            </p:nvSpPr>
            <p:spPr>
              <a:xfrm>
                <a:off x="5725860" y="6009029"/>
                <a:ext cx="931345" cy="369332"/>
              </a:xfrm>
              <a:prstGeom prst="rect">
                <a:avLst/>
              </a:prstGeom>
              <a:noFill/>
            </p:spPr>
            <p:txBody>
              <a:bodyPr wrap="none" rtlCol="0">
                <a:spAutoFit/>
              </a:bodyPr>
              <a:lstStyle/>
              <a:p>
                <a:pPr algn="ctr"/>
                <a:r>
                  <a:rPr lang="en-US" dirty="0"/>
                  <a:t>Medical</a:t>
                </a:r>
              </a:p>
            </p:txBody>
          </p:sp>
          <p:sp>
            <p:nvSpPr>
              <p:cNvPr id="60" name="TextBox 59">
                <a:extLst>
                  <a:ext uri="{FF2B5EF4-FFF2-40B4-BE49-F238E27FC236}">
                    <a16:creationId xmlns:a16="http://schemas.microsoft.com/office/drawing/2014/main" id="{4EA09650-0BC8-DD6A-60E8-BD5ED81000B4}"/>
                  </a:ext>
                </a:extLst>
              </p:cNvPr>
              <p:cNvSpPr txBox="1"/>
              <p:nvPr/>
            </p:nvSpPr>
            <p:spPr>
              <a:xfrm>
                <a:off x="626909" y="5307494"/>
                <a:ext cx="796885" cy="830997"/>
              </a:xfrm>
              <a:prstGeom prst="rect">
                <a:avLst/>
              </a:prstGeom>
              <a:noFill/>
            </p:spPr>
            <p:txBody>
              <a:bodyPr wrap="none" rtlCol="0">
                <a:spAutoFit/>
              </a:bodyPr>
              <a:lstStyle/>
              <a:p>
                <a:pPr algn="ctr"/>
                <a:r>
                  <a:rPr lang="en-US" sz="2400" b="1" dirty="0"/>
                  <a:t>Data</a:t>
                </a:r>
              </a:p>
              <a:p>
                <a:pPr algn="ctr"/>
                <a:r>
                  <a:rPr lang="en-US" sz="2400" b="1" dirty="0"/>
                  <a:t>Pods</a:t>
                </a:r>
                <a:endParaRPr lang="ar-SA" sz="2400" b="1" dirty="0"/>
              </a:p>
            </p:txBody>
          </p:sp>
          <p:cxnSp>
            <p:nvCxnSpPr>
              <p:cNvPr id="61" name="Straight Arrow Connector 60">
                <a:extLst>
                  <a:ext uri="{FF2B5EF4-FFF2-40B4-BE49-F238E27FC236}">
                    <a16:creationId xmlns:a16="http://schemas.microsoft.com/office/drawing/2014/main" id="{C6306AC4-7708-F2A4-CF7E-569DA81F75A6}"/>
                  </a:ext>
                </a:extLst>
              </p:cNvPr>
              <p:cNvCxnSpPr>
                <a:cxnSpLocks/>
                <a:stCxn id="40" idx="2"/>
                <a:endCxn id="44" idx="0"/>
              </p:cNvCxnSpPr>
              <p:nvPr/>
            </p:nvCxnSpPr>
            <p:spPr>
              <a:xfrm flipH="1">
                <a:off x="1966999" y="3688756"/>
                <a:ext cx="1577367" cy="14574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BA36E8-AA1D-F50E-886B-5AB5E0FC3E01}"/>
                  </a:ext>
                </a:extLst>
              </p:cNvPr>
              <p:cNvCxnSpPr>
                <a:cxnSpLocks/>
                <a:stCxn id="40" idx="2"/>
                <a:endCxn id="41" idx="0"/>
              </p:cNvCxnSpPr>
              <p:nvPr/>
            </p:nvCxnSpPr>
            <p:spPr>
              <a:xfrm>
                <a:off x="3544366" y="3688756"/>
                <a:ext cx="537223" cy="1457439"/>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318D3A7-A75A-662B-D66A-A88707915C2E}"/>
                  </a:ext>
                </a:extLst>
              </p:cNvPr>
              <p:cNvSpPr txBox="1"/>
              <p:nvPr/>
            </p:nvSpPr>
            <p:spPr>
              <a:xfrm>
                <a:off x="205088" y="2857759"/>
                <a:ext cx="2001571" cy="830997"/>
              </a:xfrm>
              <a:prstGeom prst="rect">
                <a:avLst/>
              </a:prstGeom>
              <a:noFill/>
            </p:spPr>
            <p:txBody>
              <a:bodyPr wrap="square" rtlCol="0">
                <a:spAutoFit/>
              </a:bodyPr>
              <a:lstStyle/>
              <a:p>
                <a:pPr algn="ctr"/>
                <a:r>
                  <a:rPr lang="en-US" sz="2400" b="1" dirty="0"/>
                  <a:t>Decentralized</a:t>
                </a:r>
              </a:p>
              <a:p>
                <a:pPr algn="ctr"/>
                <a:r>
                  <a:rPr lang="en-US" sz="2400" b="1" dirty="0"/>
                  <a:t>Apps</a:t>
                </a:r>
                <a:endParaRPr lang="ar-SA" sz="2400" b="1" dirty="0"/>
              </a:p>
            </p:txBody>
          </p:sp>
        </p:grpSp>
        <p:sp>
          <p:nvSpPr>
            <p:cNvPr id="74" name="TextBox 73">
              <a:extLst>
                <a:ext uri="{FF2B5EF4-FFF2-40B4-BE49-F238E27FC236}">
                  <a16:creationId xmlns:a16="http://schemas.microsoft.com/office/drawing/2014/main" id="{B0C8C8C1-E676-446F-5444-2BA92AAE9E3F}"/>
                </a:ext>
              </a:extLst>
            </p:cNvPr>
            <p:cNvSpPr txBox="1"/>
            <p:nvPr/>
          </p:nvSpPr>
          <p:spPr>
            <a:xfrm>
              <a:off x="11435021" y="4924600"/>
              <a:ext cx="353514" cy="707886"/>
            </a:xfrm>
            <a:prstGeom prst="rect">
              <a:avLst/>
            </a:prstGeom>
            <a:noFill/>
          </p:spPr>
          <p:txBody>
            <a:bodyPr wrap="square">
              <a:spAutoFit/>
            </a:bodyPr>
            <a:lstStyle/>
            <a:p>
              <a:r>
                <a:rPr lang="en-GB" sz="4000" b="1" dirty="0"/>
                <a:t>…</a:t>
              </a:r>
              <a:endParaRPr lang="ar-SA" sz="4000" dirty="0"/>
            </a:p>
          </p:txBody>
        </p:sp>
      </p:grpSp>
    </p:spTree>
    <p:extLst>
      <p:ext uri="{BB962C8B-B14F-4D97-AF65-F5344CB8AC3E}">
        <p14:creationId xmlns:p14="http://schemas.microsoft.com/office/powerpoint/2010/main" val="51391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a:extLst>
              <a:ext uri="{FF2B5EF4-FFF2-40B4-BE49-F238E27FC236}">
                <a16:creationId xmlns:a16="http://schemas.microsoft.com/office/drawing/2014/main" id="{417A5C6D-0B10-2273-E4D2-28B3DA850183}"/>
              </a:ext>
            </a:extLst>
          </p:cNvPr>
          <p:cNvSpPr/>
          <p:nvPr/>
        </p:nvSpPr>
        <p:spPr>
          <a:xfrm>
            <a:off x="491335" y="2279933"/>
            <a:ext cx="1032500" cy="37933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76" name="TextBox 75">
            <a:extLst>
              <a:ext uri="{FF2B5EF4-FFF2-40B4-BE49-F238E27FC236}">
                <a16:creationId xmlns:a16="http://schemas.microsoft.com/office/drawing/2014/main" id="{34D30C48-FA43-C8B8-9DBB-1C8E59AC49FE}"/>
              </a:ext>
            </a:extLst>
          </p:cNvPr>
          <p:cNvSpPr txBox="1"/>
          <p:nvPr/>
        </p:nvSpPr>
        <p:spPr>
          <a:xfrm>
            <a:off x="452083" y="4086782"/>
            <a:ext cx="1112677" cy="646331"/>
          </a:xfrm>
          <a:prstGeom prst="rect">
            <a:avLst/>
          </a:prstGeom>
          <a:noFill/>
        </p:spPr>
        <p:txBody>
          <a:bodyPr wrap="square" rtlCol="0">
            <a:spAutoFit/>
          </a:bodyPr>
          <a:lstStyle/>
          <a:p>
            <a:pPr algn="ctr"/>
            <a:r>
              <a:rPr lang="en-US" dirty="0"/>
              <a:t>App + Data</a:t>
            </a:r>
          </a:p>
        </p:txBody>
      </p:sp>
      <p:sp>
        <p:nvSpPr>
          <p:cNvPr id="72" name="Rounded Rectangle 71">
            <a:extLst>
              <a:ext uri="{FF2B5EF4-FFF2-40B4-BE49-F238E27FC236}">
                <a16:creationId xmlns:a16="http://schemas.microsoft.com/office/drawing/2014/main" id="{D203EFF2-B21D-2D7B-491A-2886172AC40E}"/>
              </a:ext>
            </a:extLst>
          </p:cNvPr>
          <p:cNvSpPr/>
          <p:nvPr/>
        </p:nvSpPr>
        <p:spPr>
          <a:xfrm>
            <a:off x="1693104" y="2285121"/>
            <a:ext cx="1032500" cy="37933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73" name="TextBox 72">
            <a:extLst>
              <a:ext uri="{FF2B5EF4-FFF2-40B4-BE49-F238E27FC236}">
                <a16:creationId xmlns:a16="http://schemas.microsoft.com/office/drawing/2014/main" id="{BC7BB2AA-04EE-3B87-2F29-E53EC9A3CE02}"/>
              </a:ext>
            </a:extLst>
          </p:cNvPr>
          <p:cNvSpPr txBox="1"/>
          <p:nvPr/>
        </p:nvSpPr>
        <p:spPr>
          <a:xfrm>
            <a:off x="1653852" y="4091970"/>
            <a:ext cx="1112677" cy="646331"/>
          </a:xfrm>
          <a:prstGeom prst="rect">
            <a:avLst/>
          </a:prstGeom>
          <a:noFill/>
        </p:spPr>
        <p:txBody>
          <a:bodyPr wrap="square" rtlCol="0">
            <a:spAutoFit/>
          </a:bodyPr>
          <a:lstStyle/>
          <a:p>
            <a:pPr algn="ctr"/>
            <a:r>
              <a:rPr lang="en-US" dirty="0"/>
              <a:t>App + Data</a:t>
            </a:r>
          </a:p>
        </p:txBody>
      </p:sp>
      <p:sp>
        <p:nvSpPr>
          <p:cNvPr id="70" name="Rounded Rectangle 69">
            <a:extLst>
              <a:ext uri="{FF2B5EF4-FFF2-40B4-BE49-F238E27FC236}">
                <a16:creationId xmlns:a16="http://schemas.microsoft.com/office/drawing/2014/main" id="{D9E06440-2C5F-6B1E-4C8E-077749E5F26D}"/>
              </a:ext>
            </a:extLst>
          </p:cNvPr>
          <p:cNvSpPr/>
          <p:nvPr/>
        </p:nvSpPr>
        <p:spPr>
          <a:xfrm>
            <a:off x="2897806" y="2285121"/>
            <a:ext cx="1032500" cy="37933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71" name="TextBox 70">
            <a:extLst>
              <a:ext uri="{FF2B5EF4-FFF2-40B4-BE49-F238E27FC236}">
                <a16:creationId xmlns:a16="http://schemas.microsoft.com/office/drawing/2014/main" id="{F0370D2D-8B12-CA24-BA50-113686346B40}"/>
              </a:ext>
            </a:extLst>
          </p:cNvPr>
          <p:cNvSpPr txBox="1"/>
          <p:nvPr/>
        </p:nvSpPr>
        <p:spPr>
          <a:xfrm>
            <a:off x="2858554" y="4091970"/>
            <a:ext cx="1112677" cy="646331"/>
          </a:xfrm>
          <a:prstGeom prst="rect">
            <a:avLst/>
          </a:prstGeom>
          <a:noFill/>
        </p:spPr>
        <p:txBody>
          <a:bodyPr wrap="square" rtlCol="0">
            <a:spAutoFit/>
          </a:bodyPr>
          <a:lstStyle/>
          <a:p>
            <a:pPr algn="ctr"/>
            <a:r>
              <a:rPr lang="en-US" dirty="0"/>
              <a:t>App + Data</a:t>
            </a:r>
          </a:p>
        </p:txBody>
      </p:sp>
      <p:sp>
        <p:nvSpPr>
          <p:cNvPr id="2" name="Title 1">
            <a:extLst>
              <a:ext uri="{FF2B5EF4-FFF2-40B4-BE49-F238E27FC236}">
                <a16:creationId xmlns:a16="http://schemas.microsoft.com/office/drawing/2014/main" id="{25EAB87D-307C-D82F-43C3-D6FF0E7E8181}"/>
              </a:ext>
            </a:extLst>
          </p:cNvPr>
          <p:cNvSpPr>
            <a:spLocks noGrp="1"/>
          </p:cNvSpPr>
          <p:nvPr>
            <p:ph type="title"/>
          </p:nvPr>
        </p:nvSpPr>
        <p:spPr/>
        <p:txBody>
          <a:bodyPr>
            <a:normAutofit/>
          </a:bodyPr>
          <a:lstStyle/>
          <a:p>
            <a:r>
              <a:rPr lang="en-GB" sz="6000" b="1" dirty="0"/>
              <a:t>Driving Innovation and Sustainability</a:t>
            </a:r>
            <a:endParaRPr lang="en-US" dirty="0"/>
          </a:p>
        </p:txBody>
      </p:sp>
      <p:pic>
        <p:nvPicPr>
          <p:cNvPr id="15" name="Graphic 14" descr="Online Network with solid fill">
            <a:extLst>
              <a:ext uri="{FF2B5EF4-FFF2-40B4-BE49-F238E27FC236}">
                <a16:creationId xmlns:a16="http://schemas.microsoft.com/office/drawing/2014/main" id="{EC8A6DC0-D1C4-A5DD-45EE-F49D1DA55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830" y="3173360"/>
            <a:ext cx="914400" cy="914400"/>
          </a:xfrm>
          <a:prstGeom prst="rect">
            <a:avLst/>
          </a:prstGeom>
        </p:spPr>
      </p:pic>
      <p:pic>
        <p:nvPicPr>
          <p:cNvPr id="16" name="Graphic 15" descr="Internet with solid fill">
            <a:extLst>
              <a:ext uri="{FF2B5EF4-FFF2-40B4-BE49-F238E27FC236}">
                <a16:creationId xmlns:a16="http://schemas.microsoft.com/office/drawing/2014/main" id="{2DE0946A-9BF1-CDA0-6A49-F971668607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1747" y="3227170"/>
            <a:ext cx="914400" cy="914400"/>
          </a:xfrm>
          <a:prstGeom prst="rect">
            <a:avLst/>
          </a:prstGeom>
        </p:spPr>
      </p:pic>
      <p:pic>
        <p:nvPicPr>
          <p:cNvPr id="17" name="Graphic 16" descr="Online meeting outline">
            <a:extLst>
              <a:ext uri="{FF2B5EF4-FFF2-40B4-BE49-F238E27FC236}">
                <a16:creationId xmlns:a16="http://schemas.microsoft.com/office/drawing/2014/main" id="{CE18B672-1277-EF9C-7DEB-772E71DB1B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67029" y="3218741"/>
            <a:ext cx="914400" cy="914400"/>
          </a:xfrm>
          <a:prstGeom prst="rect">
            <a:avLst/>
          </a:prstGeom>
        </p:spPr>
      </p:pic>
      <p:pic>
        <p:nvPicPr>
          <p:cNvPr id="19" name="Graphic 18" descr="Database with solid fill">
            <a:extLst>
              <a:ext uri="{FF2B5EF4-FFF2-40B4-BE49-F238E27FC236}">
                <a16:creationId xmlns:a16="http://schemas.microsoft.com/office/drawing/2014/main" id="{2578ADC0-B2A9-42A3-7036-B9C4B6904D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75550" y="4803152"/>
            <a:ext cx="1066513" cy="914400"/>
          </a:xfrm>
          <a:prstGeom prst="rect">
            <a:avLst/>
          </a:prstGeom>
        </p:spPr>
      </p:pic>
      <p:pic>
        <p:nvPicPr>
          <p:cNvPr id="20" name="Graphic 19" descr="Database outline">
            <a:extLst>
              <a:ext uri="{FF2B5EF4-FFF2-40B4-BE49-F238E27FC236}">
                <a16:creationId xmlns:a16="http://schemas.microsoft.com/office/drawing/2014/main" id="{42E39A14-547C-8394-D58B-D03C306D04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61518" y="4805351"/>
            <a:ext cx="1066513" cy="914400"/>
          </a:xfrm>
          <a:prstGeom prst="rect">
            <a:avLst/>
          </a:prstGeom>
        </p:spPr>
      </p:pic>
      <p:pic>
        <p:nvPicPr>
          <p:cNvPr id="21" name="Graphic 20" descr="Database with solid fill">
            <a:extLst>
              <a:ext uri="{FF2B5EF4-FFF2-40B4-BE49-F238E27FC236}">
                <a16:creationId xmlns:a16="http://schemas.microsoft.com/office/drawing/2014/main" id="{479E3C7F-9487-2F4A-017F-06520121C4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9582" y="4806125"/>
            <a:ext cx="1066513" cy="914400"/>
          </a:xfrm>
          <a:prstGeom prst="rect">
            <a:avLst/>
          </a:prstGeom>
        </p:spPr>
      </p:pic>
      <p:sp>
        <p:nvSpPr>
          <p:cNvPr id="68" name="TextBox 67">
            <a:extLst>
              <a:ext uri="{FF2B5EF4-FFF2-40B4-BE49-F238E27FC236}">
                <a16:creationId xmlns:a16="http://schemas.microsoft.com/office/drawing/2014/main" id="{69C2B34C-32B2-D228-2280-4CE9C6F9BB07}"/>
              </a:ext>
            </a:extLst>
          </p:cNvPr>
          <p:cNvSpPr txBox="1"/>
          <p:nvPr/>
        </p:nvSpPr>
        <p:spPr>
          <a:xfrm>
            <a:off x="389654" y="2515243"/>
            <a:ext cx="4856733" cy="523220"/>
          </a:xfrm>
          <a:prstGeom prst="rect">
            <a:avLst/>
          </a:prstGeom>
          <a:gradFill flip="none" rotWithShape="1">
            <a:gsLst>
              <a:gs pos="0">
                <a:schemeClr val="accent1">
                  <a:lumMod val="5000"/>
                  <a:lumOff val="95000"/>
                </a:schemeClr>
              </a:gs>
              <a:gs pos="57000">
                <a:srgbClr val="EDECF3">
                  <a:alpha val="78824"/>
                </a:srgbClr>
              </a:gs>
              <a:gs pos="100000">
                <a:schemeClr val="accent1">
                  <a:lumMod val="30000"/>
                  <a:lumOff val="70000"/>
                  <a:alpha val="0"/>
                </a:schemeClr>
              </a:gs>
            </a:gsLst>
            <a:path path="circle">
              <a:fillToRect l="50000" t="50000" r="50000" b="50000"/>
            </a:path>
            <a:tileRect/>
          </a:gradFill>
        </p:spPr>
        <p:txBody>
          <a:bodyPr wrap="square" rtlCol="0">
            <a:spAutoFit/>
          </a:bodyPr>
          <a:lstStyle/>
          <a:p>
            <a:pPr algn="ctr"/>
            <a:r>
              <a:rPr lang="en-US" sz="2800" b="1" dirty="0"/>
              <a:t>Centralized Apps</a:t>
            </a:r>
            <a:endParaRPr lang="ar-SA" sz="2800" b="1" dirty="0"/>
          </a:p>
        </p:txBody>
      </p:sp>
      <p:sp>
        <p:nvSpPr>
          <p:cNvPr id="69" name="TextBox 68">
            <a:extLst>
              <a:ext uri="{FF2B5EF4-FFF2-40B4-BE49-F238E27FC236}">
                <a16:creationId xmlns:a16="http://schemas.microsoft.com/office/drawing/2014/main" id="{617B0ED5-E2A8-C9E6-845B-37C128776C5E}"/>
              </a:ext>
            </a:extLst>
          </p:cNvPr>
          <p:cNvSpPr txBox="1"/>
          <p:nvPr/>
        </p:nvSpPr>
        <p:spPr>
          <a:xfrm>
            <a:off x="1048422" y="1257927"/>
            <a:ext cx="3567772" cy="954107"/>
          </a:xfrm>
          <a:prstGeom prst="rect">
            <a:avLst/>
          </a:prstGeom>
          <a:noFill/>
        </p:spPr>
        <p:txBody>
          <a:bodyPr wrap="none" rtlCol="0">
            <a:spAutoFit/>
          </a:bodyPr>
          <a:lstStyle/>
          <a:p>
            <a:pPr algn="ctr"/>
            <a:r>
              <a:rPr lang="en-US" sz="2800" b="1" dirty="0">
                <a:solidFill>
                  <a:schemeClr val="tx1">
                    <a:lumMod val="65000"/>
                    <a:lumOff val="35000"/>
                  </a:schemeClr>
                </a:solidFill>
              </a:rPr>
              <a:t>Competition Based on </a:t>
            </a:r>
          </a:p>
          <a:p>
            <a:pPr algn="ctr"/>
            <a:r>
              <a:rPr lang="en-US" sz="2800" b="1" dirty="0">
                <a:solidFill>
                  <a:schemeClr val="tx1">
                    <a:lumMod val="65000"/>
                    <a:lumOff val="35000"/>
                  </a:schemeClr>
                </a:solidFill>
              </a:rPr>
              <a:t>Data Ownership</a:t>
            </a:r>
            <a:endParaRPr lang="ar-SA" sz="2800" b="1" dirty="0">
              <a:solidFill>
                <a:schemeClr val="tx1">
                  <a:lumMod val="65000"/>
                  <a:lumOff val="35000"/>
                </a:schemeClr>
              </a:solidFill>
            </a:endParaRPr>
          </a:p>
        </p:txBody>
      </p:sp>
      <p:grpSp>
        <p:nvGrpSpPr>
          <p:cNvPr id="9" name="Group 8">
            <a:extLst>
              <a:ext uri="{FF2B5EF4-FFF2-40B4-BE49-F238E27FC236}">
                <a16:creationId xmlns:a16="http://schemas.microsoft.com/office/drawing/2014/main" id="{FFD6BFDD-FE0D-54FF-53D0-DDACDDC93BBF}"/>
              </a:ext>
            </a:extLst>
          </p:cNvPr>
          <p:cNvGrpSpPr/>
          <p:nvPr/>
        </p:nvGrpSpPr>
        <p:grpSpPr>
          <a:xfrm>
            <a:off x="6129421" y="1257927"/>
            <a:ext cx="5400585" cy="5087743"/>
            <a:chOff x="6129421" y="1257927"/>
            <a:chExt cx="5400585" cy="5087743"/>
          </a:xfrm>
        </p:grpSpPr>
        <p:sp>
          <p:nvSpPr>
            <p:cNvPr id="7" name="TextBox 6">
              <a:extLst>
                <a:ext uri="{FF2B5EF4-FFF2-40B4-BE49-F238E27FC236}">
                  <a16:creationId xmlns:a16="http://schemas.microsoft.com/office/drawing/2014/main" id="{21138CF5-6218-1F6C-5FEC-72317F488EB0}"/>
                </a:ext>
              </a:extLst>
            </p:cNvPr>
            <p:cNvSpPr txBox="1"/>
            <p:nvPr/>
          </p:nvSpPr>
          <p:spPr>
            <a:xfrm>
              <a:off x="6522456" y="1257927"/>
              <a:ext cx="4656210" cy="523220"/>
            </a:xfrm>
            <a:prstGeom prst="rect">
              <a:avLst/>
            </a:prstGeom>
            <a:noFill/>
          </p:spPr>
          <p:txBody>
            <a:bodyPr wrap="none" rtlCol="0">
              <a:spAutoFit/>
            </a:bodyPr>
            <a:lstStyle/>
            <a:p>
              <a:pPr algn="ctr"/>
              <a:r>
                <a:rPr lang="en-US" sz="2800" b="1" dirty="0">
                  <a:solidFill>
                    <a:schemeClr val="tx1">
                      <a:lumMod val="65000"/>
                      <a:lumOff val="35000"/>
                    </a:schemeClr>
                  </a:solidFill>
                </a:rPr>
                <a:t>Competition Based on Quality</a:t>
              </a:r>
              <a:endParaRPr lang="ar-SA" sz="2800" b="1" dirty="0">
                <a:solidFill>
                  <a:schemeClr val="tx1">
                    <a:lumMod val="65000"/>
                    <a:lumOff val="35000"/>
                  </a:schemeClr>
                </a:solidFill>
              </a:endParaRPr>
            </a:p>
          </p:txBody>
        </p:sp>
        <p:grpSp>
          <p:nvGrpSpPr>
            <p:cNvPr id="8" name="Group 7">
              <a:extLst>
                <a:ext uri="{FF2B5EF4-FFF2-40B4-BE49-F238E27FC236}">
                  <a16:creationId xmlns:a16="http://schemas.microsoft.com/office/drawing/2014/main" id="{F6014451-67D6-B4B8-A2A2-F5AB7F5720BB}"/>
                </a:ext>
              </a:extLst>
            </p:cNvPr>
            <p:cNvGrpSpPr/>
            <p:nvPr/>
          </p:nvGrpSpPr>
          <p:grpSpPr>
            <a:xfrm>
              <a:off x="6129421" y="1739300"/>
              <a:ext cx="5400585" cy="4606370"/>
              <a:chOff x="6129421" y="1739300"/>
              <a:chExt cx="5400585" cy="4606370"/>
            </a:xfrm>
          </p:grpSpPr>
          <p:grpSp>
            <p:nvGrpSpPr>
              <p:cNvPr id="6" name="Group 5">
                <a:extLst>
                  <a:ext uri="{FF2B5EF4-FFF2-40B4-BE49-F238E27FC236}">
                    <a16:creationId xmlns:a16="http://schemas.microsoft.com/office/drawing/2014/main" id="{81983C3E-E814-905B-1EB0-E0EDD26CA07A}"/>
                  </a:ext>
                </a:extLst>
              </p:cNvPr>
              <p:cNvGrpSpPr/>
              <p:nvPr/>
            </p:nvGrpSpPr>
            <p:grpSpPr>
              <a:xfrm>
                <a:off x="6129421" y="1739300"/>
                <a:ext cx="5400585" cy="4606370"/>
                <a:chOff x="6286590" y="1739300"/>
                <a:chExt cx="5400585" cy="4606370"/>
              </a:xfrm>
            </p:grpSpPr>
            <p:sp>
              <p:nvSpPr>
                <p:cNvPr id="67" name="Rounded Rectangle 66">
                  <a:extLst>
                    <a:ext uri="{FF2B5EF4-FFF2-40B4-BE49-F238E27FC236}">
                      <a16:creationId xmlns:a16="http://schemas.microsoft.com/office/drawing/2014/main" id="{0AA70416-FDE5-4933-49F5-564F52725FA2}"/>
                    </a:ext>
                  </a:extLst>
                </p:cNvPr>
                <p:cNvSpPr/>
                <p:nvPr/>
              </p:nvSpPr>
              <p:spPr>
                <a:xfrm>
                  <a:off x="6286590" y="4478463"/>
                  <a:ext cx="5400585" cy="185453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sp>
              <p:nvSpPr>
                <p:cNvPr id="66" name="Rounded Rectangle 65">
                  <a:extLst>
                    <a:ext uri="{FF2B5EF4-FFF2-40B4-BE49-F238E27FC236}">
                      <a16:creationId xmlns:a16="http://schemas.microsoft.com/office/drawing/2014/main" id="{FD467550-D81B-C2F3-11DA-2D4E557EF9D5}"/>
                    </a:ext>
                  </a:extLst>
                </p:cNvPr>
                <p:cNvSpPr/>
                <p:nvPr/>
              </p:nvSpPr>
              <p:spPr>
                <a:xfrm>
                  <a:off x="6332244" y="1739300"/>
                  <a:ext cx="5354931" cy="255441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grpSp>
              <p:nvGrpSpPr>
                <p:cNvPr id="64" name="Group 63">
                  <a:extLst>
                    <a:ext uri="{FF2B5EF4-FFF2-40B4-BE49-F238E27FC236}">
                      <a16:creationId xmlns:a16="http://schemas.microsoft.com/office/drawing/2014/main" id="{74720245-C980-F52D-B1DE-11BAFA50269F}"/>
                    </a:ext>
                  </a:extLst>
                </p:cNvPr>
                <p:cNvGrpSpPr/>
                <p:nvPr/>
              </p:nvGrpSpPr>
              <p:grpSpPr>
                <a:xfrm>
                  <a:off x="6432896" y="1917758"/>
                  <a:ext cx="5082812" cy="4427912"/>
                  <a:chOff x="1641978" y="2156882"/>
                  <a:chExt cx="5082812" cy="4427912"/>
                </a:xfrm>
              </p:grpSpPr>
              <p:pic>
                <p:nvPicPr>
                  <p:cNvPr id="36" name="Graphic 35" descr="Online Network with solid fill">
                    <a:extLst>
                      <a:ext uri="{FF2B5EF4-FFF2-40B4-BE49-F238E27FC236}">
                        <a16:creationId xmlns:a16="http://schemas.microsoft.com/office/drawing/2014/main" id="{BB488739-446F-030C-E64F-873BB15CEE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1380" y="2191197"/>
                    <a:ext cx="914400" cy="914400"/>
                  </a:xfrm>
                  <a:prstGeom prst="rect">
                    <a:avLst/>
                  </a:prstGeom>
                </p:spPr>
              </p:pic>
              <p:pic>
                <p:nvPicPr>
                  <p:cNvPr id="37" name="Graphic 36" descr="Internet with solid fill">
                    <a:extLst>
                      <a:ext uri="{FF2B5EF4-FFF2-40B4-BE49-F238E27FC236}">
                        <a16:creationId xmlns:a16="http://schemas.microsoft.com/office/drawing/2014/main" id="{0E182FCB-36B0-1560-333C-422BF8351F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5369" y="3480695"/>
                    <a:ext cx="914400" cy="914400"/>
                  </a:xfrm>
                  <a:prstGeom prst="rect">
                    <a:avLst/>
                  </a:prstGeom>
                </p:spPr>
              </p:pic>
              <p:pic>
                <p:nvPicPr>
                  <p:cNvPr id="39" name="Graphic 38" descr="Online meeting outline">
                    <a:extLst>
                      <a:ext uri="{FF2B5EF4-FFF2-40B4-BE49-F238E27FC236}">
                        <a16:creationId xmlns:a16="http://schemas.microsoft.com/office/drawing/2014/main" id="{6E488255-EE79-7A3E-FAD8-EE441E29D0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86869" y="2317156"/>
                    <a:ext cx="914400" cy="914400"/>
                  </a:xfrm>
                  <a:prstGeom prst="rect">
                    <a:avLst/>
                  </a:prstGeom>
                </p:spPr>
              </p:pic>
              <p:pic>
                <p:nvPicPr>
                  <p:cNvPr id="40" name="Graphic 39" descr="Online meeting with solid fill">
                    <a:extLst>
                      <a:ext uri="{FF2B5EF4-FFF2-40B4-BE49-F238E27FC236}">
                        <a16:creationId xmlns:a16="http://schemas.microsoft.com/office/drawing/2014/main" id="{BC7A233A-BAA4-2F14-5920-ADC31C6F547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45004" y="3131683"/>
                    <a:ext cx="914400" cy="914400"/>
                  </a:xfrm>
                  <a:prstGeom prst="rect">
                    <a:avLst/>
                  </a:prstGeom>
                </p:spPr>
              </p:pic>
              <p:pic>
                <p:nvPicPr>
                  <p:cNvPr id="41" name="Graphic 40" descr="Database with solid fill">
                    <a:extLst>
                      <a:ext uri="{FF2B5EF4-FFF2-40B4-BE49-F238E27FC236}">
                        <a16:creationId xmlns:a16="http://schemas.microsoft.com/office/drawing/2014/main" id="{0589FE49-7AAE-858B-4892-216992A841B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48332" y="5146195"/>
                    <a:ext cx="1066513" cy="914400"/>
                  </a:xfrm>
                  <a:prstGeom prst="rect">
                    <a:avLst/>
                  </a:prstGeom>
                </p:spPr>
              </p:pic>
              <p:pic>
                <p:nvPicPr>
                  <p:cNvPr id="42" name="Graphic 41" descr="Database outline">
                    <a:extLst>
                      <a:ext uri="{FF2B5EF4-FFF2-40B4-BE49-F238E27FC236}">
                        <a16:creationId xmlns:a16="http://schemas.microsoft.com/office/drawing/2014/main" id="{EEA5CC0C-48E7-05F7-EEC8-049BB0C124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5627" y="5146195"/>
                    <a:ext cx="1066513" cy="914400"/>
                  </a:xfrm>
                  <a:prstGeom prst="rect">
                    <a:avLst/>
                  </a:prstGeom>
                </p:spPr>
              </p:pic>
              <p:pic>
                <p:nvPicPr>
                  <p:cNvPr id="43" name="Graphic 42" descr="Database with solid fill">
                    <a:extLst>
                      <a:ext uri="{FF2B5EF4-FFF2-40B4-BE49-F238E27FC236}">
                        <a16:creationId xmlns:a16="http://schemas.microsoft.com/office/drawing/2014/main" id="{1D34B89C-667F-472F-AE37-2326A71583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91037" y="5146195"/>
                    <a:ext cx="1066513" cy="914400"/>
                  </a:xfrm>
                  <a:prstGeom prst="rect">
                    <a:avLst/>
                  </a:prstGeom>
                </p:spPr>
              </p:pic>
              <p:cxnSp>
                <p:nvCxnSpPr>
                  <p:cNvPr id="45" name="Straight Arrow Connector 44">
                    <a:extLst>
                      <a:ext uri="{FF2B5EF4-FFF2-40B4-BE49-F238E27FC236}">
                        <a16:creationId xmlns:a16="http://schemas.microsoft.com/office/drawing/2014/main" id="{B153B3E3-1AC4-2F16-E7CE-A5FD3D815A23}"/>
                      </a:ext>
                    </a:extLst>
                  </p:cNvPr>
                  <p:cNvCxnSpPr>
                    <a:cxnSpLocks/>
                    <a:stCxn id="37" idx="2"/>
                    <a:endCxn id="42" idx="0"/>
                  </p:cNvCxnSpPr>
                  <p:nvPr/>
                </p:nvCxnSpPr>
                <p:spPr>
                  <a:xfrm>
                    <a:off x="5092569" y="4395095"/>
                    <a:ext cx="46315" cy="751100"/>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4EA125-D100-0B90-25AB-554267A59310}"/>
                      </a:ext>
                    </a:extLst>
                  </p:cNvPr>
                  <p:cNvCxnSpPr>
                    <a:cxnSpLocks/>
                    <a:stCxn id="39" idx="2"/>
                    <a:endCxn id="42" idx="0"/>
                  </p:cNvCxnSpPr>
                  <p:nvPr/>
                </p:nvCxnSpPr>
                <p:spPr>
                  <a:xfrm flipH="1">
                    <a:off x="5138884" y="3231556"/>
                    <a:ext cx="1005185" cy="1914639"/>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FC9D42A-131D-8ABA-2C84-CF4A8E090668}"/>
                      </a:ext>
                    </a:extLst>
                  </p:cNvPr>
                  <p:cNvCxnSpPr>
                    <a:cxnSpLocks/>
                    <a:stCxn id="36" idx="2"/>
                    <a:endCxn id="41" idx="0"/>
                  </p:cNvCxnSpPr>
                  <p:nvPr/>
                </p:nvCxnSpPr>
                <p:spPr>
                  <a:xfrm flipH="1">
                    <a:off x="4081589" y="3105597"/>
                    <a:ext cx="406991" cy="2040598"/>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1EDA2EE-CAC3-224B-528A-99ABA3EAAB90}"/>
                      </a:ext>
                    </a:extLst>
                  </p:cNvPr>
                  <p:cNvCxnSpPr>
                    <a:cxnSpLocks/>
                    <a:stCxn id="40" idx="2"/>
                    <a:endCxn id="43" idx="0"/>
                  </p:cNvCxnSpPr>
                  <p:nvPr/>
                </p:nvCxnSpPr>
                <p:spPr>
                  <a:xfrm flipH="1">
                    <a:off x="3024294" y="4046083"/>
                    <a:ext cx="477910" cy="1100112"/>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DF97FC-531D-7764-3D8F-B844BFECC561}"/>
                      </a:ext>
                    </a:extLst>
                  </p:cNvPr>
                  <p:cNvCxnSpPr>
                    <a:cxnSpLocks/>
                    <a:stCxn id="37" idx="2"/>
                    <a:endCxn id="41" idx="0"/>
                  </p:cNvCxnSpPr>
                  <p:nvPr/>
                </p:nvCxnSpPr>
                <p:spPr>
                  <a:xfrm flipH="1">
                    <a:off x="4081589" y="4395095"/>
                    <a:ext cx="1010980" cy="751100"/>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492367-0DAC-CA2B-425E-5AD4E48E0D5F}"/>
                      </a:ext>
                    </a:extLst>
                  </p:cNvPr>
                  <p:cNvCxnSpPr>
                    <a:cxnSpLocks/>
                    <a:stCxn id="39" idx="1"/>
                    <a:endCxn id="43" idx="0"/>
                  </p:cNvCxnSpPr>
                  <p:nvPr/>
                </p:nvCxnSpPr>
                <p:spPr>
                  <a:xfrm flipH="1">
                    <a:off x="3024294" y="2774356"/>
                    <a:ext cx="2662575" cy="2371839"/>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375E8B8-7F14-3762-CDB4-E9C2EB84243B}"/>
                      </a:ext>
                    </a:extLst>
                  </p:cNvPr>
                  <p:cNvSpPr txBox="1"/>
                  <p:nvPr/>
                </p:nvSpPr>
                <p:spPr>
                  <a:xfrm>
                    <a:off x="2453042" y="6067051"/>
                    <a:ext cx="1108701" cy="369332"/>
                  </a:xfrm>
                  <a:prstGeom prst="rect">
                    <a:avLst/>
                  </a:prstGeom>
                  <a:noFill/>
                </p:spPr>
                <p:txBody>
                  <a:bodyPr wrap="none" rtlCol="0">
                    <a:spAutoFit/>
                  </a:bodyPr>
                  <a:lstStyle/>
                  <a:p>
                    <a:pPr algn="ctr"/>
                    <a:r>
                      <a:rPr lang="en-US" dirty="0"/>
                      <a:t>Unlimited</a:t>
                    </a:r>
                  </a:p>
                </p:txBody>
              </p:sp>
              <p:sp>
                <p:nvSpPr>
                  <p:cNvPr id="55" name="TextBox 54">
                    <a:extLst>
                      <a:ext uri="{FF2B5EF4-FFF2-40B4-BE49-F238E27FC236}">
                        <a16:creationId xmlns:a16="http://schemas.microsoft.com/office/drawing/2014/main" id="{16007D1C-5ECA-D556-5F75-FD01E565949D}"/>
                      </a:ext>
                    </a:extLst>
                  </p:cNvPr>
                  <p:cNvSpPr txBox="1"/>
                  <p:nvPr/>
                </p:nvSpPr>
                <p:spPr>
                  <a:xfrm>
                    <a:off x="3626429" y="5938463"/>
                    <a:ext cx="904607" cy="646331"/>
                  </a:xfrm>
                  <a:prstGeom prst="rect">
                    <a:avLst/>
                  </a:prstGeom>
                  <a:noFill/>
                </p:spPr>
                <p:txBody>
                  <a:bodyPr wrap="none" rtlCol="0">
                    <a:spAutoFit/>
                  </a:bodyPr>
                  <a:lstStyle/>
                  <a:p>
                    <a:pPr algn="ctr"/>
                    <a:r>
                      <a:rPr lang="en-US" dirty="0"/>
                      <a:t>Low </a:t>
                    </a:r>
                  </a:p>
                  <a:p>
                    <a:pPr algn="ctr"/>
                    <a:r>
                      <a:rPr lang="en-US" dirty="0"/>
                      <a:t>Latency</a:t>
                    </a:r>
                  </a:p>
                </p:txBody>
              </p:sp>
              <p:sp>
                <p:nvSpPr>
                  <p:cNvPr id="56" name="TextBox 55">
                    <a:extLst>
                      <a:ext uri="{FF2B5EF4-FFF2-40B4-BE49-F238E27FC236}">
                        <a16:creationId xmlns:a16="http://schemas.microsoft.com/office/drawing/2014/main" id="{4A7783B4-4569-364F-4B2A-B38E6CB41C8A}"/>
                      </a:ext>
                    </a:extLst>
                  </p:cNvPr>
                  <p:cNvSpPr txBox="1"/>
                  <p:nvPr/>
                </p:nvSpPr>
                <p:spPr>
                  <a:xfrm>
                    <a:off x="4874942" y="5919280"/>
                    <a:ext cx="612667" cy="646331"/>
                  </a:xfrm>
                  <a:prstGeom prst="rect">
                    <a:avLst/>
                  </a:prstGeom>
                  <a:noFill/>
                </p:spPr>
                <p:txBody>
                  <a:bodyPr wrap="none" rtlCol="0">
                    <a:spAutoFit/>
                  </a:bodyPr>
                  <a:lstStyle/>
                  <a:p>
                    <a:pPr algn="ctr"/>
                    <a:r>
                      <a:rPr lang="en-US" dirty="0"/>
                      <a:t>High</a:t>
                    </a:r>
                  </a:p>
                  <a:p>
                    <a:pPr algn="ctr"/>
                    <a:r>
                      <a:rPr lang="en-US" dirty="0"/>
                      <a:t>BW</a:t>
                    </a:r>
                  </a:p>
                </p:txBody>
              </p:sp>
              <p:pic>
                <p:nvPicPr>
                  <p:cNvPr id="57" name="Graphic 56" descr="Database with solid fill">
                    <a:extLst>
                      <a:ext uri="{FF2B5EF4-FFF2-40B4-BE49-F238E27FC236}">
                        <a16:creationId xmlns:a16="http://schemas.microsoft.com/office/drawing/2014/main" id="{E7F61BDD-84FE-0453-161C-8A99426A89F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58277" y="5146195"/>
                    <a:ext cx="1066513" cy="914400"/>
                  </a:xfrm>
                  <a:prstGeom prst="rect">
                    <a:avLst/>
                  </a:prstGeom>
                </p:spPr>
              </p:pic>
              <p:cxnSp>
                <p:nvCxnSpPr>
                  <p:cNvPr id="58" name="Straight Arrow Connector 57">
                    <a:extLst>
                      <a:ext uri="{FF2B5EF4-FFF2-40B4-BE49-F238E27FC236}">
                        <a16:creationId xmlns:a16="http://schemas.microsoft.com/office/drawing/2014/main" id="{AF692E2D-D3B8-7566-4E82-0A2A095BB8CE}"/>
                      </a:ext>
                    </a:extLst>
                  </p:cNvPr>
                  <p:cNvCxnSpPr>
                    <a:cxnSpLocks/>
                    <a:stCxn id="39" idx="2"/>
                    <a:endCxn id="57" idx="0"/>
                  </p:cNvCxnSpPr>
                  <p:nvPr/>
                </p:nvCxnSpPr>
                <p:spPr>
                  <a:xfrm>
                    <a:off x="6144069" y="3231556"/>
                    <a:ext cx="47465" cy="1914639"/>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07559B0-D982-366F-4DDE-155814AE018C}"/>
                      </a:ext>
                    </a:extLst>
                  </p:cNvPr>
                  <p:cNvSpPr txBox="1"/>
                  <p:nvPr/>
                </p:nvSpPr>
                <p:spPr>
                  <a:xfrm>
                    <a:off x="5756061" y="5931662"/>
                    <a:ext cx="870943" cy="646331"/>
                  </a:xfrm>
                  <a:prstGeom prst="rect">
                    <a:avLst/>
                  </a:prstGeom>
                  <a:noFill/>
                </p:spPr>
                <p:txBody>
                  <a:bodyPr wrap="none" rtlCol="0">
                    <a:spAutoFit/>
                  </a:bodyPr>
                  <a:lstStyle/>
                  <a:p>
                    <a:pPr algn="ctr"/>
                    <a:r>
                      <a:rPr lang="en-US" dirty="0"/>
                      <a:t>Secure </a:t>
                    </a:r>
                  </a:p>
                  <a:p>
                    <a:pPr algn="ctr"/>
                    <a:r>
                      <a:rPr lang="en-US" dirty="0"/>
                      <a:t>Backup</a:t>
                    </a:r>
                  </a:p>
                </p:txBody>
              </p:sp>
              <p:sp>
                <p:nvSpPr>
                  <p:cNvPr id="60" name="TextBox 59">
                    <a:extLst>
                      <a:ext uri="{FF2B5EF4-FFF2-40B4-BE49-F238E27FC236}">
                        <a16:creationId xmlns:a16="http://schemas.microsoft.com/office/drawing/2014/main" id="{4EA09650-0BC8-DD6A-60E8-BD5ED81000B4}"/>
                      </a:ext>
                    </a:extLst>
                  </p:cNvPr>
                  <p:cNvSpPr txBox="1"/>
                  <p:nvPr/>
                </p:nvSpPr>
                <p:spPr>
                  <a:xfrm>
                    <a:off x="1641978" y="5152095"/>
                    <a:ext cx="897040" cy="954107"/>
                  </a:xfrm>
                  <a:prstGeom prst="rect">
                    <a:avLst/>
                  </a:prstGeom>
                  <a:noFill/>
                </p:spPr>
                <p:txBody>
                  <a:bodyPr wrap="none" rtlCol="0">
                    <a:spAutoFit/>
                  </a:bodyPr>
                  <a:lstStyle/>
                  <a:p>
                    <a:pPr algn="ctr"/>
                    <a:r>
                      <a:rPr lang="en-US" sz="2800" b="1" dirty="0"/>
                      <a:t>Data</a:t>
                    </a:r>
                  </a:p>
                  <a:p>
                    <a:pPr algn="ctr"/>
                    <a:r>
                      <a:rPr lang="en-US" sz="2800" b="1" dirty="0"/>
                      <a:t>Pods</a:t>
                    </a:r>
                    <a:endParaRPr lang="ar-SA" sz="2800" b="1" dirty="0"/>
                  </a:p>
                </p:txBody>
              </p:sp>
              <p:cxnSp>
                <p:nvCxnSpPr>
                  <p:cNvPr id="62" name="Straight Arrow Connector 61">
                    <a:extLst>
                      <a:ext uri="{FF2B5EF4-FFF2-40B4-BE49-F238E27FC236}">
                        <a16:creationId xmlns:a16="http://schemas.microsoft.com/office/drawing/2014/main" id="{C9BA36E8-AA1D-F50E-886B-5AB5E0FC3E01}"/>
                      </a:ext>
                    </a:extLst>
                  </p:cNvPr>
                  <p:cNvCxnSpPr>
                    <a:cxnSpLocks/>
                    <a:stCxn id="40" idx="2"/>
                    <a:endCxn id="41" idx="0"/>
                  </p:cNvCxnSpPr>
                  <p:nvPr/>
                </p:nvCxnSpPr>
                <p:spPr>
                  <a:xfrm>
                    <a:off x="3502204" y="4046083"/>
                    <a:ext cx="579385" cy="1100112"/>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318D3A7-A75A-662B-D66A-A88707915C2E}"/>
                      </a:ext>
                    </a:extLst>
                  </p:cNvPr>
                  <p:cNvSpPr txBox="1"/>
                  <p:nvPr/>
                </p:nvSpPr>
                <p:spPr>
                  <a:xfrm>
                    <a:off x="1659264" y="2156882"/>
                    <a:ext cx="2285225" cy="954107"/>
                  </a:xfrm>
                  <a:prstGeom prst="rect">
                    <a:avLst/>
                  </a:prstGeom>
                  <a:noFill/>
                </p:spPr>
                <p:txBody>
                  <a:bodyPr wrap="square" rtlCol="0">
                    <a:spAutoFit/>
                  </a:bodyPr>
                  <a:lstStyle/>
                  <a:p>
                    <a:pPr algn="ctr"/>
                    <a:r>
                      <a:rPr lang="en-US" sz="2800" b="1" dirty="0"/>
                      <a:t>Decentralized</a:t>
                    </a:r>
                  </a:p>
                  <a:p>
                    <a:pPr algn="ctr"/>
                    <a:r>
                      <a:rPr lang="en-US" sz="2800" b="1" dirty="0"/>
                      <a:t>Apps</a:t>
                    </a:r>
                    <a:endParaRPr lang="ar-SA" sz="2800" b="1" dirty="0"/>
                  </a:p>
                </p:txBody>
              </p:sp>
            </p:grpSp>
          </p:grpSp>
          <p:pic>
            <p:nvPicPr>
              <p:cNvPr id="78" name="Graphic 77" descr="Internet outline">
                <a:extLst>
                  <a:ext uri="{FF2B5EF4-FFF2-40B4-BE49-F238E27FC236}">
                    <a16:creationId xmlns:a16="http://schemas.microsoft.com/office/drawing/2014/main" id="{996250DC-5F33-8208-264E-0B60EE8E0EF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525398" y="3016506"/>
                <a:ext cx="914400" cy="914400"/>
              </a:xfrm>
              <a:prstGeom prst="rect">
                <a:avLst/>
              </a:prstGeom>
            </p:spPr>
          </p:pic>
          <p:cxnSp>
            <p:nvCxnSpPr>
              <p:cNvPr id="79" name="Straight Arrow Connector 78">
                <a:extLst>
                  <a:ext uri="{FF2B5EF4-FFF2-40B4-BE49-F238E27FC236}">
                    <a16:creationId xmlns:a16="http://schemas.microsoft.com/office/drawing/2014/main" id="{79FA694D-2C9C-3AB4-B4D2-75D39222D6FB}"/>
                  </a:ext>
                </a:extLst>
              </p:cNvPr>
              <p:cNvCxnSpPr>
                <a:cxnSpLocks/>
                <a:endCxn id="43" idx="0"/>
              </p:cNvCxnSpPr>
              <p:nvPr/>
            </p:nvCxnSpPr>
            <p:spPr>
              <a:xfrm>
                <a:off x="7014281" y="3930906"/>
                <a:ext cx="643762" cy="976165"/>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8BE237DE-42E2-B99C-A5E6-5E1A06CB7E63}"/>
              </a:ext>
            </a:extLst>
          </p:cNvPr>
          <p:cNvGrpSpPr/>
          <p:nvPr/>
        </p:nvGrpSpPr>
        <p:grpSpPr>
          <a:xfrm>
            <a:off x="4083774" y="2352658"/>
            <a:ext cx="1819578" cy="4019681"/>
            <a:chOff x="4083774" y="2352658"/>
            <a:chExt cx="1819578" cy="4019681"/>
          </a:xfrm>
        </p:grpSpPr>
        <p:sp>
          <p:nvSpPr>
            <p:cNvPr id="11" name="Rounded Rectangle 10">
              <a:extLst>
                <a:ext uri="{FF2B5EF4-FFF2-40B4-BE49-F238E27FC236}">
                  <a16:creationId xmlns:a16="http://schemas.microsoft.com/office/drawing/2014/main" id="{94CC210A-3E29-8ADA-A6C0-0C1C0339EC11}"/>
                </a:ext>
              </a:extLst>
            </p:cNvPr>
            <p:cNvSpPr/>
            <p:nvPr/>
          </p:nvSpPr>
          <p:spPr>
            <a:xfrm>
              <a:off x="4502293" y="2352658"/>
              <a:ext cx="1032500" cy="2554413"/>
            </a:xfrm>
            <a:custGeom>
              <a:avLst/>
              <a:gdLst>
                <a:gd name="connsiteX0" fmla="*/ 0 w 1032500"/>
                <a:gd name="connsiteY0" fmla="*/ 172087 h 2554413"/>
                <a:gd name="connsiteX1" fmla="*/ 172087 w 1032500"/>
                <a:gd name="connsiteY1" fmla="*/ 0 h 2554413"/>
                <a:gd name="connsiteX2" fmla="*/ 502483 w 1032500"/>
                <a:gd name="connsiteY2" fmla="*/ 0 h 2554413"/>
                <a:gd name="connsiteX3" fmla="*/ 860413 w 1032500"/>
                <a:gd name="connsiteY3" fmla="*/ 0 h 2554413"/>
                <a:gd name="connsiteX4" fmla="*/ 1032500 w 1032500"/>
                <a:gd name="connsiteY4" fmla="*/ 172087 h 2554413"/>
                <a:gd name="connsiteX5" fmla="*/ 1032500 w 1032500"/>
                <a:gd name="connsiteY5" fmla="*/ 746749 h 2554413"/>
                <a:gd name="connsiteX6" fmla="*/ 1032500 w 1032500"/>
                <a:gd name="connsiteY6" fmla="*/ 1233002 h 2554413"/>
                <a:gd name="connsiteX7" fmla="*/ 1032500 w 1032500"/>
                <a:gd name="connsiteY7" fmla="*/ 1785561 h 2554413"/>
                <a:gd name="connsiteX8" fmla="*/ 1032500 w 1032500"/>
                <a:gd name="connsiteY8" fmla="*/ 2382326 h 2554413"/>
                <a:gd name="connsiteX9" fmla="*/ 860413 w 1032500"/>
                <a:gd name="connsiteY9" fmla="*/ 2554413 h 2554413"/>
                <a:gd name="connsiteX10" fmla="*/ 523133 w 1032500"/>
                <a:gd name="connsiteY10" fmla="*/ 2554413 h 2554413"/>
                <a:gd name="connsiteX11" fmla="*/ 172087 w 1032500"/>
                <a:gd name="connsiteY11" fmla="*/ 2554413 h 2554413"/>
                <a:gd name="connsiteX12" fmla="*/ 0 w 1032500"/>
                <a:gd name="connsiteY12" fmla="*/ 2382326 h 2554413"/>
                <a:gd name="connsiteX13" fmla="*/ 0 w 1032500"/>
                <a:gd name="connsiteY13" fmla="*/ 1851869 h 2554413"/>
                <a:gd name="connsiteX14" fmla="*/ 0 w 1032500"/>
                <a:gd name="connsiteY14" fmla="*/ 1343514 h 2554413"/>
                <a:gd name="connsiteX15" fmla="*/ 0 w 1032500"/>
                <a:gd name="connsiteY15" fmla="*/ 768852 h 2554413"/>
                <a:gd name="connsiteX16" fmla="*/ 0 w 1032500"/>
                <a:gd name="connsiteY16" fmla="*/ 172087 h 255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2500" h="2554413" fill="none" extrusionOk="0">
                  <a:moveTo>
                    <a:pt x="0" y="172087"/>
                  </a:moveTo>
                  <a:cubicBezTo>
                    <a:pt x="-9681" y="94356"/>
                    <a:pt x="93022" y="11872"/>
                    <a:pt x="172087" y="0"/>
                  </a:cubicBezTo>
                  <a:cubicBezTo>
                    <a:pt x="329675" y="-2309"/>
                    <a:pt x="422737" y="23898"/>
                    <a:pt x="502483" y="0"/>
                  </a:cubicBezTo>
                  <a:cubicBezTo>
                    <a:pt x="582229" y="-23898"/>
                    <a:pt x="775980" y="9424"/>
                    <a:pt x="860413" y="0"/>
                  </a:cubicBezTo>
                  <a:cubicBezTo>
                    <a:pt x="960045" y="9090"/>
                    <a:pt x="1010772" y="88504"/>
                    <a:pt x="1032500" y="172087"/>
                  </a:cubicBezTo>
                  <a:cubicBezTo>
                    <a:pt x="1070516" y="327407"/>
                    <a:pt x="1027916" y="629656"/>
                    <a:pt x="1032500" y="746749"/>
                  </a:cubicBezTo>
                  <a:cubicBezTo>
                    <a:pt x="1037084" y="863842"/>
                    <a:pt x="974544" y="1132214"/>
                    <a:pt x="1032500" y="1233002"/>
                  </a:cubicBezTo>
                  <a:cubicBezTo>
                    <a:pt x="1090456" y="1333790"/>
                    <a:pt x="1013707" y="1656678"/>
                    <a:pt x="1032500" y="1785561"/>
                  </a:cubicBezTo>
                  <a:cubicBezTo>
                    <a:pt x="1051293" y="1914444"/>
                    <a:pt x="968928" y="2157604"/>
                    <a:pt x="1032500" y="2382326"/>
                  </a:cubicBezTo>
                  <a:cubicBezTo>
                    <a:pt x="1031895" y="2464808"/>
                    <a:pt x="965431" y="2560699"/>
                    <a:pt x="860413" y="2554413"/>
                  </a:cubicBezTo>
                  <a:cubicBezTo>
                    <a:pt x="748504" y="2573476"/>
                    <a:pt x="630105" y="2551445"/>
                    <a:pt x="523133" y="2554413"/>
                  </a:cubicBezTo>
                  <a:cubicBezTo>
                    <a:pt x="416161" y="2557381"/>
                    <a:pt x="245370" y="2513859"/>
                    <a:pt x="172087" y="2554413"/>
                  </a:cubicBezTo>
                  <a:cubicBezTo>
                    <a:pt x="78923" y="2551155"/>
                    <a:pt x="-13958" y="2472016"/>
                    <a:pt x="0" y="2382326"/>
                  </a:cubicBezTo>
                  <a:cubicBezTo>
                    <a:pt x="-60448" y="2232678"/>
                    <a:pt x="33091" y="2014971"/>
                    <a:pt x="0" y="1851869"/>
                  </a:cubicBezTo>
                  <a:cubicBezTo>
                    <a:pt x="-33091" y="1688767"/>
                    <a:pt x="44901" y="1466455"/>
                    <a:pt x="0" y="1343514"/>
                  </a:cubicBezTo>
                  <a:cubicBezTo>
                    <a:pt x="-44901" y="1220573"/>
                    <a:pt x="52619" y="1011251"/>
                    <a:pt x="0" y="768852"/>
                  </a:cubicBezTo>
                  <a:cubicBezTo>
                    <a:pt x="-52619" y="526453"/>
                    <a:pt x="21777" y="430012"/>
                    <a:pt x="0" y="172087"/>
                  </a:cubicBezTo>
                  <a:close/>
                </a:path>
                <a:path w="1032500" h="2554413" stroke="0" extrusionOk="0">
                  <a:moveTo>
                    <a:pt x="0" y="172087"/>
                  </a:moveTo>
                  <a:cubicBezTo>
                    <a:pt x="-6410" y="73092"/>
                    <a:pt x="54547" y="8444"/>
                    <a:pt x="172087" y="0"/>
                  </a:cubicBezTo>
                  <a:cubicBezTo>
                    <a:pt x="339695" y="-18544"/>
                    <a:pt x="391161" y="20853"/>
                    <a:pt x="530017" y="0"/>
                  </a:cubicBezTo>
                  <a:cubicBezTo>
                    <a:pt x="668873" y="-20853"/>
                    <a:pt x="703366" y="18139"/>
                    <a:pt x="860413" y="0"/>
                  </a:cubicBezTo>
                  <a:cubicBezTo>
                    <a:pt x="948329" y="-3898"/>
                    <a:pt x="1044692" y="82872"/>
                    <a:pt x="1032500" y="172087"/>
                  </a:cubicBezTo>
                  <a:cubicBezTo>
                    <a:pt x="1047524" y="365300"/>
                    <a:pt x="1010362" y="447486"/>
                    <a:pt x="1032500" y="680442"/>
                  </a:cubicBezTo>
                  <a:cubicBezTo>
                    <a:pt x="1054638" y="913399"/>
                    <a:pt x="981736" y="1023010"/>
                    <a:pt x="1032500" y="1277207"/>
                  </a:cubicBezTo>
                  <a:cubicBezTo>
                    <a:pt x="1083264" y="1531405"/>
                    <a:pt x="1022123" y="1597858"/>
                    <a:pt x="1032500" y="1785561"/>
                  </a:cubicBezTo>
                  <a:cubicBezTo>
                    <a:pt x="1042877" y="1973264"/>
                    <a:pt x="993241" y="2219918"/>
                    <a:pt x="1032500" y="2382326"/>
                  </a:cubicBezTo>
                  <a:cubicBezTo>
                    <a:pt x="1042147" y="2479686"/>
                    <a:pt x="940498" y="2551994"/>
                    <a:pt x="860413" y="2554413"/>
                  </a:cubicBezTo>
                  <a:cubicBezTo>
                    <a:pt x="712626" y="2567815"/>
                    <a:pt x="648582" y="2552046"/>
                    <a:pt x="516250" y="2554413"/>
                  </a:cubicBezTo>
                  <a:cubicBezTo>
                    <a:pt x="383918" y="2556780"/>
                    <a:pt x="318513" y="2541840"/>
                    <a:pt x="172087" y="2554413"/>
                  </a:cubicBezTo>
                  <a:cubicBezTo>
                    <a:pt x="79147" y="2556986"/>
                    <a:pt x="2386" y="2475278"/>
                    <a:pt x="0" y="2382326"/>
                  </a:cubicBezTo>
                  <a:cubicBezTo>
                    <a:pt x="-7743" y="2181886"/>
                    <a:pt x="57462" y="2093587"/>
                    <a:pt x="0" y="1829766"/>
                  </a:cubicBezTo>
                  <a:cubicBezTo>
                    <a:pt x="-57462" y="1565945"/>
                    <a:pt x="44310" y="1483772"/>
                    <a:pt x="0" y="1277207"/>
                  </a:cubicBezTo>
                  <a:cubicBezTo>
                    <a:pt x="-44310" y="1070642"/>
                    <a:pt x="41189" y="874474"/>
                    <a:pt x="0" y="680442"/>
                  </a:cubicBezTo>
                  <a:cubicBezTo>
                    <a:pt x="-41189" y="486411"/>
                    <a:pt x="13040" y="279990"/>
                    <a:pt x="0" y="172087"/>
                  </a:cubicBezTo>
                  <a:close/>
                </a:path>
              </a:pathLst>
            </a:custGeom>
            <a:solidFill>
              <a:schemeClr val="bg1">
                <a:lumMod val="85000"/>
              </a:schemeClr>
            </a:solidFill>
            <a:ln w="50800">
              <a:solidFill>
                <a:srgbClr val="FF0000"/>
              </a:solidFill>
              <a:prstDash val="dashDot"/>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pic>
          <p:nvPicPr>
            <p:cNvPr id="18" name="Graphic 17" descr="Online meeting with solid fill">
              <a:extLst>
                <a:ext uri="{FF2B5EF4-FFF2-40B4-BE49-F238E27FC236}">
                  <a16:creationId xmlns:a16="http://schemas.microsoft.com/office/drawing/2014/main" id="{E75406A7-42B7-E558-2900-647C6D383A9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89082" y="3237033"/>
              <a:ext cx="914400" cy="914400"/>
            </a:xfrm>
            <a:prstGeom prst="rect">
              <a:avLst/>
            </a:prstGeom>
          </p:spPr>
        </p:pic>
        <p:sp>
          <p:nvSpPr>
            <p:cNvPr id="33" name="TextBox 32">
              <a:extLst>
                <a:ext uri="{FF2B5EF4-FFF2-40B4-BE49-F238E27FC236}">
                  <a16:creationId xmlns:a16="http://schemas.microsoft.com/office/drawing/2014/main" id="{8BFBB8A6-1DEF-4F09-4BC1-2B66EDD37F16}"/>
                </a:ext>
              </a:extLst>
            </p:cNvPr>
            <p:cNvSpPr txBox="1"/>
            <p:nvPr/>
          </p:nvSpPr>
          <p:spPr>
            <a:xfrm>
              <a:off x="4463041" y="4086782"/>
              <a:ext cx="1112677" cy="646331"/>
            </a:xfrm>
            <a:prstGeom prst="rect">
              <a:avLst/>
            </a:prstGeom>
            <a:noFill/>
          </p:spPr>
          <p:txBody>
            <a:bodyPr wrap="square" rtlCol="0">
              <a:spAutoFit/>
            </a:bodyPr>
            <a:lstStyle/>
            <a:p>
              <a:pPr algn="ctr"/>
              <a:r>
                <a:rPr lang="en-US" dirty="0"/>
                <a:t>App w/</a:t>
              </a:r>
            </a:p>
            <a:p>
              <a:pPr algn="ctr"/>
              <a:r>
                <a:rPr lang="en-US" dirty="0"/>
                <a:t>No Data</a:t>
              </a:r>
            </a:p>
          </p:txBody>
        </p:sp>
        <p:sp>
          <p:nvSpPr>
            <p:cNvPr id="3" name="TextBox 2">
              <a:extLst>
                <a:ext uri="{FF2B5EF4-FFF2-40B4-BE49-F238E27FC236}">
                  <a16:creationId xmlns:a16="http://schemas.microsoft.com/office/drawing/2014/main" id="{80A9B4BC-2646-7F13-6387-3FA71B7F6F46}"/>
                </a:ext>
              </a:extLst>
            </p:cNvPr>
            <p:cNvSpPr txBox="1"/>
            <p:nvPr/>
          </p:nvSpPr>
          <p:spPr>
            <a:xfrm>
              <a:off x="4083774" y="5048900"/>
              <a:ext cx="1819578" cy="1323439"/>
            </a:xfrm>
            <a:prstGeom prst="rect">
              <a:avLst/>
            </a:prstGeom>
            <a:noFill/>
          </p:spPr>
          <p:txBody>
            <a:bodyPr wrap="square" rtlCol="0">
              <a:spAutoFit/>
            </a:bodyPr>
            <a:lstStyle/>
            <a:p>
              <a:pPr algn="ctr"/>
              <a:r>
                <a:rPr lang="en-US" sz="2000" b="1" dirty="0"/>
                <a:t>Data Access Major Barrier to Entry for Small Players</a:t>
              </a:r>
              <a:endParaRPr lang="ar-SA" sz="2000" b="1" dirty="0"/>
            </a:p>
          </p:txBody>
        </p:sp>
        <p:sp>
          <p:nvSpPr>
            <p:cNvPr id="4" name="TextBox 3">
              <a:extLst>
                <a:ext uri="{FF2B5EF4-FFF2-40B4-BE49-F238E27FC236}">
                  <a16:creationId xmlns:a16="http://schemas.microsoft.com/office/drawing/2014/main" id="{A746572F-753C-9CA1-4466-31FD8CAB76B1}"/>
                </a:ext>
              </a:extLst>
            </p:cNvPr>
            <p:cNvSpPr txBox="1"/>
            <p:nvPr/>
          </p:nvSpPr>
          <p:spPr>
            <a:xfrm>
              <a:off x="4463041" y="2471680"/>
              <a:ext cx="1112677" cy="646331"/>
            </a:xfrm>
            <a:prstGeom prst="rect">
              <a:avLst/>
            </a:prstGeom>
            <a:noFill/>
          </p:spPr>
          <p:txBody>
            <a:bodyPr wrap="square" rtlCol="0">
              <a:spAutoFit/>
            </a:bodyPr>
            <a:lstStyle/>
            <a:p>
              <a:pPr algn="ctr"/>
              <a:r>
                <a:rPr lang="en-US" dirty="0"/>
                <a:t>Failed App</a:t>
              </a:r>
            </a:p>
          </p:txBody>
        </p:sp>
      </p:grpSp>
    </p:spTree>
    <p:extLst>
      <p:ext uri="{BB962C8B-B14F-4D97-AF65-F5344CB8AC3E}">
        <p14:creationId xmlns:p14="http://schemas.microsoft.com/office/powerpoint/2010/main" val="297878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7041-C0E6-CC04-4B28-EFA4564BC5EC}"/>
              </a:ext>
            </a:extLst>
          </p:cNvPr>
          <p:cNvSpPr>
            <a:spLocks noGrp="1"/>
          </p:cNvSpPr>
          <p:nvPr>
            <p:ph type="title"/>
          </p:nvPr>
        </p:nvSpPr>
        <p:spPr/>
        <p:txBody>
          <a:bodyPr>
            <a:normAutofit fontScale="90000"/>
          </a:bodyPr>
          <a:lstStyle/>
          <a:p>
            <a:r>
              <a:rPr lang="en-GB" b="1" dirty="0"/>
              <a:t>Solid Pod Hosting</a:t>
            </a:r>
            <a:br>
              <a:rPr lang="en-GB" b="1" dirty="0"/>
            </a:br>
            <a:r>
              <a:rPr lang="en-GB" sz="4000" b="1" dirty="0"/>
              <a:t>Self-host or </a:t>
            </a:r>
            <a:r>
              <a:rPr lang="en-GB" sz="4000" dirty="0"/>
              <a:t>Use a provider</a:t>
            </a:r>
            <a:endParaRPr lang="en-US" dirty="0"/>
          </a:p>
        </p:txBody>
      </p:sp>
      <p:sp>
        <p:nvSpPr>
          <p:cNvPr id="3" name="Content Placeholder 2">
            <a:extLst>
              <a:ext uri="{FF2B5EF4-FFF2-40B4-BE49-F238E27FC236}">
                <a16:creationId xmlns:a16="http://schemas.microsoft.com/office/drawing/2014/main" id="{EB6079AB-BEC5-2CEE-7200-2422AB0736EF}"/>
              </a:ext>
            </a:extLst>
          </p:cNvPr>
          <p:cNvSpPr>
            <a:spLocks noGrp="1"/>
          </p:cNvSpPr>
          <p:nvPr>
            <p:ph sz="half" idx="1"/>
          </p:nvPr>
        </p:nvSpPr>
        <p:spPr>
          <a:xfrm>
            <a:off x="838199" y="1825625"/>
            <a:ext cx="5336357" cy="4351338"/>
          </a:xfrm>
        </p:spPr>
        <p:txBody>
          <a:bodyPr>
            <a:normAutofit fontScale="85000" lnSpcReduction="20000"/>
          </a:bodyPr>
          <a:lstStyle/>
          <a:p>
            <a:r>
              <a:rPr lang="en-GB" dirty="0"/>
              <a:t>Self-host using Solid Open-Source server: </a:t>
            </a:r>
          </a:p>
          <a:p>
            <a:pPr lvl="1"/>
            <a:r>
              <a:rPr lang="en-GB" dirty="0"/>
              <a:t>run at home and/or at your workplace </a:t>
            </a:r>
          </a:p>
          <a:p>
            <a:pPr lvl="1"/>
            <a:r>
              <a:rPr lang="en-GB" dirty="0"/>
              <a:t>rent server space</a:t>
            </a:r>
          </a:p>
          <a:p>
            <a:pPr lvl="1"/>
            <a:r>
              <a:rPr lang="en-GB" sz="2400" dirty="0">
                <a:hlinkClick r:id="rId3"/>
              </a:rPr>
              <a:t>solidproject.org/self-hosting</a:t>
            </a:r>
            <a:endParaRPr lang="en-GB" sz="2400" dirty="0"/>
          </a:p>
          <a:p>
            <a:r>
              <a:rPr lang="en-GB" dirty="0"/>
              <a:t>Use a hosting provider</a:t>
            </a:r>
          </a:p>
          <a:p>
            <a:pPr lvl="1"/>
            <a:r>
              <a:rPr lang="en-GB" dirty="0"/>
              <a:t>use one of the free community servers</a:t>
            </a:r>
          </a:p>
          <a:p>
            <a:r>
              <a:rPr lang="en-GB" dirty="0"/>
              <a:t>Server, libraries and several apps exist and are usable for developers</a:t>
            </a:r>
          </a:p>
        </p:txBody>
      </p:sp>
      <p:sp>
        <p:nvSpPr>
          <p:cNvPr id="7" name="TextBox 6">
            <a:extLst>
              <a:ext uri="{FF2B5EF4-FFF2-40B4-BE49-F238E27FC236}">
                <a16:creationId xmlns:a16="http://schemas.microsoft.com/office/drawing/2014/main" id="{DBDC4095-F1FD-EBC7-0D31-20F1E67F674F}"/>
              </a:ext>
            </a:extLst>
          </p:cNvPr>
          <p:cNvSpPr txBox="1"/>
          <p:nvPr/>
        </p:nvSpPr>
        <p:spPr>
          <a:xfrm>
            <a:off x="946749" y="6312786"/>
            <a:ext cx="2791149" cy="261610"/>
          </a:xfrm>
          <a:prstGeom prst="rect">
            <a:avLst/>
          </a:prstGeom>
          <a:noFill/>
        </p:spPr>
        <p:txBody>
          <a:bodyPr wrap="none" rtlCol="0">
            <a:spAutoFit/>
          </a:bodyPr>
          <a:lstStyle/>
          <a:p>
            <a:r>
              <a:rPr lang="en-US" sz="1100" dirty="0"/>
              <a:t>Source: </a:t>
            </a:r>
            <a:r>
              <a:rPr lang="en-US" sz="1100" dirty="0">
                <a:hlinkClick r:id="rId3"/>
              </a:rPr>
              <a:t>https://solidproject.org/self-hosting/</a:t>
            </a:r>
            <a:r>
              <a:rPr lang="en-US" sz="1100" dirty="0"/>
              <a:t> </a:t>
            </a:r>
          </a:p>
        </p:txBody>
      </p:sp>
      <p:pic>
        <p:nvPicPr>
          <p:cNvPr id="11" name="Content Placeholder 10" descr="A screenshot of a computer&#10;&#10;Description automatically generated">
            <a:extLst>
              <a:ext uri="{FF2B5EF4-FFF2-40B4-BE49-F238E27FC236}">
                <a16:creationId xmlns:a16="http://schemas.microsoft.com/office/drawing/2014/main" id="{8A8C3BA7-C908-C5EE-FAEE-BE1BABDCDC99}"/>
              </a:ext>
            </a:extLst>
          </p:cNvPr>
          <p:cNvPicPr>
            <a:picLocks noGrp="1" noChangeAspect="1"/>
          </p:cNvPicPr>
          <p:nvPr>
            <p:ph sz="half" idx="2"/>
          </p:nvPr>
        </p:nvPicPr>
        <p:blipFill rotWithShape="1">
          <a:blip r:embed="rId4"/>
          <a:srcRect r="21099"/>
          <a:stretch/>
        </p:blipFill>
        <p:spPr>
          <a:xfrm>
            <a:off x="5996539" y="1601700"/>
            <a:ext cx="5958038" cy="4380481"/>
          </a:xfrm>
        </p:spPr>
      </p:pic>
      <p:sp>
        <p:nvSpPr>
          <p:cNvPr id="12" name="TextBox 11">
            <a:extLst>
              <a:ext uri="{FF2B5EF4-FFF2-40B4-BE49-F238E27FC236}">
                <a16:creationId xmlns:a16="http://schemas.microsoft.com/office/drawing/2014/main" id="{95A2E461-B2CF-B453-606F-872A18B96E51}"/>
              </a:ext>
            </a:extLst>
          </p:cNvPr>
          <p:cNvSpPr txBox="1"/>
          <p:nvPr/>
        </p:nvSpPr>
        <p:spPr>
          <a:xfrm>
            <a:off x="6096000" y="6313127"/>
            <a:ext cx="2956259" cy="261610"/>
          </a:xfrm>
          <a:prstGeom prst="rect">
            <a:avLst/>
          </a:prstGeom>
          <a:noFill/>
        </p:spPr>
        <p:txBody>
          <a:bodyPr wrap="none" rtlCol="0">
            <a:spAutoFit/>
          </a:bodyPr>
          <a:lstStyle/>
          <a:p>
            <a:r>
              <a:rPr lang="en-US" sz="1100" dirty="0"/>
              <a:t>Source: </a:t>
            </a:r>
            <a:r>
              <a:rPr lang="en-US" sz="1100" dirty="0">
                <a:hlinkClick r:id="rId5"/>
              </a:rPr>
              <a:t>https://solidproject.org/users/get-a-pod</a:t>
            </a:r>
            <a:endParaRPr lang="en-US" sz="1100" dirty="0"/>
          </a:p>
        </p:txBody>
      </p:sp>
    </p:spTree>
    <p:extLst>
      <p:ext uri="{BB962C8B-B14F-4D97-AF65-F5344CB8AC3E}">
        <p14:creationId xmlns:p14="http://schemas.microsoft.com/office/powerpoint/2010/main" val="420203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C913-80FD-FB82-9D46-BC270D120677}"/>
              </a:ext>
            </a:extLst>
          </p:cNvPr>
          <p:cNvSpPr>
            <a:spLocks noGrp="1"/>
          </p:cNvSpPr>
          <p:nvPr>
            <p:ph type="title"/>
          </p:nvPr>
        </p:nvSpPr>
        <p:spPr/>
        <p:txBody>
          <a:bodyPr>
            <a:normAutofit fontScale="90000"/>
          </a:bodyPr>
          <a:lstStyle/>
          <a:p>
            <a:r>
              <a:rPr lang="en-US" dirty="0"/>
              <a:t>Example Solid Open-Source Tools and Applications</a:t>
            </a:r>
            <a:endParaRPr lang="ar-SA" dirty="0"/>
          </a:p>
        </p:txBody>
      </p:sp>
      <p:pic>
        <p:nvPicPr>
          <p:cNvPr id="7" name="Content Placeholder 6" descr="A screenshot of a computer&#10;&#10;Description automatically generated">
            <a:extLst>
              <a:ext uri="{FF2B5EF4-FFF2-40B4-BE49-F238E27FC236}">
                <a16:creationId xmlns:a16="http://schemas.microsoft.com/office/drawing/2014/main" id="{90F7F709-F181-2BAE-2FE5-ED700E66F13D}"/>
              </a:ext>
            </a:extLst>
          </p:cNvPr>
          <p:cNvPicPr>
            <a:picLocks noGrp="1" noChangeAspect="1"/>
          </p:cNvPicPr>
          <p:nvPr>
            <p:ph sz="half" idx="1"/>
          </p:nvPr>
        </p:nvPicPr>
        <p:blipFill>
          <a:blip r:embed="rId2"/>
          <a:stretch>
            <a:fillRect/>
          </a:stretch>
        </p:blipFill>
        <p:spPr>
          <a:xfrm>
            <a:off x="3222024" y="1712607"/>
            <a:ext cx="2632887" cy="4411865"/>
          </a:xfrm>
          <a:noFill/>
        </p:spPr>
      </p:pic>
      <p:pic>
        <p:nvPicPr>
          <p:cNvPr id="9" name="Content Placeholder 8" descr="A screenshot of a cell phone&#10;&#10;Description automatically generated">
            <a:extLst>
              <a:ext uri="{FF2B5EF4-FFF2-40B4-BE49-F238E27FC236}">
                <a16:creationId xmlns:a16="http://schemas.microsoft.com/office/drawing/2014/main" id="{880A8B9E-94B0-5157-20A1-C3FECC43FA15}"/>
              </a:ext>
            </a:extLst>
          </p:cNvPr>
          <p:cNvPicPr>
            <a:picLocks noGrp="1" noChangeAspect="1"/>
          </p:cNvPicPr>
          <p:nvPr>
            <p:ph sz="half" idx="2"/>
          </p:nvPr>
        </p:nvPicPr>
        <p:blipFill>
          <a:blip r:embed="rId3"/>
          <a:stretch>
            <a:fillRect/>
          </a:stretch>
        </p:blipFill>
        <p:spPr>
          <a:xfrm>
            <a:off x="8790891" y="1739799"/>
            <a:ext cx="2605089" cy="4607641"/>
          </a:xfrm>
        </p:spPr>
      </p:pic>
      <p:sp>
        <p:nvSpPr>
          <p:cNvPr id="5" name="TextBox 4">
            <a:extLst>
              <a:ext uri="{FF2B5EF4-FFF2-40B4-BE49-F238E27FC236}">
                <a16:creationId xmlns:a16="http://schemas.microsoft.com/office/drawing/2014/main" id="{976F1F22-7007-AC5D-7637-16728AED044F}"/>
              </a:ext>
            </a:extLst>
          </p:cNvPr>
          <p:cNvSpPr txBox="1"/>
          <p:nvPr/>
        </p:nvSpPr>
        <p:spPr>
          <a:xfrm>
            <a:off x="6771843" y="862387"/>
            <a:ext cx="4142481" cy="646331"/>
          </a:xfrm>
          <a:prstGeom prst="rect">
            <a:avLst/>
          </a:prstGeom>
          <a:noFill/>
        </p:spPr>
        <p:txBody>
          <a:bodyPr wrap="none" rtlCol="0">
            <a:spAutoFit/>
          </a:bodyPr>
          <a:lstStyle/>
          <a:p>
            <a:r>
              <a:rPr lang="en-GB" dirty="0">
                <a:hlinkClick r:id="rId4"/>
              </a:rPr>
              <a:t>https://solidproject.org/apps</a:t>
            </a:r>
            <a:endParaRPr lang="en-GB" dirty="0"/>
          </a:p>
          <a:p>
            <a:r>
              <a:rPr lang="en-GB" dirty="0">
                <a:hlinkClick r:id="rId5"/>
              </a:rPr>
              <a:t>https://solidproject.org/developers/tools/</a:t>
            </a:r>
            <a:endParaRPr lang="en-GB" dirty="0"/>
          </a:p>
        </p:txBody>
      </p:sp>
      <p:pic>
        <p:nvPicPr>
          <p:cNvPr id="11" name="Picture 10" descr="A screenshot of a computer&#10;&#10;Description automatically generated">
            <a:extLst>
              <a:ext uri="{FF2B5EF4-FFF2-40B4-BE49-F238E27FC236}">
                <a16:creationId xmlns:a16="http://schemas.microsoft.com/office/drawing/2014/main" id="{8EE3C6D1-ECEA-E0D4-F6AB-F19352C03610}"/>
              </a:ext>
            </a:extLst>
          </p:cNvPr>
          <p:cNvPicPr>
            <a:picLocks noChangeAspect="1"/>
          </p:cNvPicPr>
          <p:nvPr/>
        </p:nvPicPr>
        <p:blipFill>
          <a:blip r:embed="rId6"/>
          <a:stretch>
            <a:fillRect/>
          </a:stretch>
        </p:blipFill>
        <p:spPr>
          <a:xfrm>
            <a:off x="5929886" y="1723378"/>
            <a:ext cx="2741259" cy="4824958"/>
          </a:xfrm>
          <a:prstGeom prst="rect">
            <a:avLst/>
          </a:prstGeom>
        </p:spPr>
      </p:pic>
      <p:sp>
        <p:nvSpPr>
          <p:cNvPr id="12" name="Rectangle 11">
            <a:extLst>
              <a:ext uri="{FF2B5EF4-FFF2-40B4-BE49-F238E27FC236}">
                <a16:creationId xmlns:a16="http://schemas.microsoft.com/office/drawing/2014/main" id="{37D3017C-31D3-C6E6-6B38-FCC0A9313CCC}"/>
              </a:ext>
            </a:extLst>
          </p:cNvPr>
          <p:cNvSpPr/>
          <p:nvPr/>
        </p:nvSpPr>
        <p:spPr>
          <a:xfrm>
            <a:off x="10681605" y="1940696"/>
            <a:ext cx="714375" cy="4607640"/>
          </a:xfrm>
          <a:prstGeom prst="rect">
            <a:avLst/>
          </a:prstGeom>
          <a:gradFill flip="none" rotWithShape="1">
            <a:gsLst>
              <a:gs pos="23000">
                <a:schemeClr val="accent1">
                  <a:lumMod val="5000"/>
                  <a:lumOff val="95000"/>
                  <a:alpha val="0"/>
                </a:schemeClr>
              </a:gs>
              <a:gs pos="64000">
                <a:srgbClr val="FEFEFF">
                  <a:alpha val="8021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3" name="Rectangle 12">
            <a:extLst>
              <a:ext uri="{FF2B5EF4-FFF2-40B4-BE49-F238E27FC236}">
                <a16:creationId xmlns:a16="http://schemas.microsoft.com/office/drawing/2014/main" id="{47F1EC2E-9439-254D-94C2-BAF86DD54985}"/>
              </a:ext>
            </a:extLst>
          </p:cNvPr>
          <p:cNvSpPr/>
          <p:nvPr/>
        </p:nvSpPr>
        <p:spPr>
          <a:xfrm>
            <a:off x="8010363" y="1723378"/>
            <a:ext cx="714375" cy="4824958"/>
          </a:xfrm>
          <a:prstGeom prst="rect">
            <a:avLst/>
          </a:prstGeom>
          <a:gradFill flip="none" rotWithShape="1">
            <a:gsLst>
              <a:gs pos="23000">
                <a:schemeClr val="accent1">
                  <a:lumMod val="5000"/>
                  <a:lumOff val="95000"/>
                  <a:alpha val="0"/>
                </a:schemeClr>
              </a:gs>
              <a:gs pos="64000">
                <a:srgbClr val="FEFEFF">
                  <a:alpha val="8021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4" name="Rectangle 13">
            <a:extLst>
              <a:ext uri="{FF2B5EF4-FFF2-40B4-BE49-F238E27FC236}">
                <a16:creationId xmlns:a16="http://schemas.microsoft.com/office/drawing/2014/main" id="{379C9DFB-E7CD-921A-1A4A-5B8DBBD3FA39}"/>
              </a:ext>
            </a:extLst>
          </p:cNvPr>
          <p:cNvSpPr/>
          <p:nvPr/>
        </p:nvSpPr>
        <p:spPr>
          <a:xfrm>
            <a:off x="5167332" y="1614720"/>
            <a:ext cx="714375" cy="4824958"/>
          </a:xfrm>
          <a:prstGeom prst="rect">
            <a:avLst/>
          </a:prstGeom>
          <a:gradFill flip="none" rotWithShape="1">
            <a:gsLst>
              <a:gs pos="23000">
                <a:schemeClr val="accent1">
                  <a:lumMod val="5000"/>
                  <a:lumOff val="95000"/>
                  <a:alpha val="0"/>
                </a:schemeClr>
              </a:gs>
              <a:gs pos="64000">
                <a:srgbClr val="FEFEFF">
                  <a:alpha val="8021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pic>
        <p:nvPicPr>
          <p:cNvPr id="18" name="Picture 17" descr="A screenshot of a computer&#10;&#10;Description automatically generated">
            <a:extLst>
              <a:ext uri="{FF2B5EF4-FFF2-40B4-BE49-F238E27FC236}">
                <a16:creationId xmlns:a16="http://schemas.microsoft.com/office/drawing/2014/main" id="{2442A482-FBB7-BAC8-481F-243A113C7BC6}"/>
              </a:ext>
            </a:extLst>
          </p:cNvPr>
          <p:cNvPicPr>
            <a:picLocks noChangeAspect="1"/>
          </p:cNvPicPr>
          <p:nvPr/>
        </p:nvPicPr>
        <p:blipFill>
          <a:blip r:embed="rId7"/>
          <a:stretch>
            <a:fillRect/>
          </a:stretch>
        </p:blipFill>
        <p:spPr>
          <a:xfrm>
            <a:off x="473511" y="1716780"/>
            <a:ext cx="2417127" cy="4824958"/>
          </a:xfrm>
          <a:prstGeom prst="rect">
            <a:avLst/>
          </a:prstGeom>
        </p:spPr>
      </p:pic>
      <p:sp>
        <p:nvSpPr>
          <p:cNvPr id="19" name="Rectangle 18">
            <a:extLst>
              <a:ext uri="{FF2B5EF4-FFF2-40B4-BE49-F238E27FC236}">
                <a16:creationId xmlns:a16="http://schemas.microsoft.com/office/drawing/2014/main" id="{6E10B852-D991-055E-BF59-093A77A45C57}"/>
              </a:ext>
            </a:extLst>
          </p:cNvPr>
          <p:cNvSpPr/>
          <p:nvPr/>
        </p:nvSpPr>
        <p:spPr>
          <a:xfrm>
            <a:off x="2315892" y="1609167"/>
            <a:ext cx="714375" cy="4824958"/>
          </a:xfrm>
          <a:prstGeom prst="rect">
            <a:avLst/>
          </a:prstGeom>
          <a:gradFill flip="none" rotWithShape="1">
            <a:gsLst>
              <a:gs pos="23000">
                <a:schemeClr val="accent1">
                  <a:lumMod val="5000"/>
                  <a:lumOff val="95000"/>
                  <a:alpha val="0"/>
                </a:schemeClr>
              </a:gs>
              <a:gs pos="64000">
                <a:srgbClr val="FEFEFF">
                  <a:alpha val="8021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55444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1C2-C2A7-3897-F51F-EC7D952153DA}"/>
              </a:ext>
            </a:extLst>
          </p:cNvPr>
          <p:cNvSpPr>
            <a:spLocks noGrp="1"/>
          </p:cNvSpPr>
          <p:nvPr>
            <p:ph type="title"/>
          </p:nvPr>
        </p:nvSpPr>
        <p:spPr/>
        <p:txBody>
          <a:bodyPr>
            <a:normAutofit fontScale="90000"/>
          </a:bodyPr>
          <a:lstStyle/>
          <a:p>
            <a:r>
              <a:rPr lang="en-GB" dirty="0"/>
              <a:t>Early Adopter: Flemish Data Utility Company</a:t>
            </a:r>
            <a:endParaRPr lang="en-US" dirty="0"/>
          </a:p>
        </p:txBody>
      </p:sp>
      <p:sp>
        <p:nvSpPr>
          <p:cNvPr id="8" name="Content Placeholder 7">
            <a:extLst>
              <a:ext uri="{FF2B5EF4-FFF2-40B4-BE49-F238E27FC236}">
                <a16:creationId xmlns:a16="http://schemas.microsoft.com/office/drawing/2014/main" id="{9CCB780D-4E6B-9247-7B9C-61BA21B00734}"/>
              </a:ext>
            </a:extLst>
          </p:cNvPr>
          <p:cNvSpPr>
            <a:spLocks noGrp="1"/>
          </p:cNvSpPr>
          <p:nvPr>
            <p:ph sz="half" idx="1"/>
          </p:nvPr>
        </p:nvSpPr>
        <p:spPr>
          <a:xfrm>
            <a:off x="638667" y="1338607"/>
            <a:ext cx="10513242" cy="2017336"/>
          </a:xfrm>
        </p:spPr>
        <p:txBody>
          <a:bodyPr>
            <a:normAutofit fontScale="92500" lnSpcReduction="20000"/>
          </a:bodyPr>
          <a:lstStyle/>
          <a:p>
            <a:pPr marL="0" indent="0">
              <a:buNone/>
            </a:pPr>
            <a:r>
              <a:rPr lang="en-GB" dirty="0"/>
              <a:t>A neutral entity created to stimulate citizens’ trust in sharing data, by focusing on responsible and secure data sharing. All while boosting the digital economy by making data more findable and exchangeable, between citizens, companies and associations for better cooperation. </a:t>
            </a:r>
            <a:endParaRPr lang="en-US" dirty="0"/>
          </a:p>
        </p:txBody>
      </p:sp>
      <p:pic>
        <p:nvPicPr>
          <p:cNvPr id="10" name="Content Placeholder 9" descr="Diagram&#10;&#10;Description automatically generated">
            <a:extLst>
              <a:ext uri="{FF2B5EF4-FFF2-40B4-BE49-F238E27FC236}">
                <a16:creationId xmlns:a16="http://schemas.microsoft.com/office/drawing/2014/main" id="{5FA9E9A7-BD90-035A-9271-ED27B8620765}"/>
              </a:ext>
            </a:extLst>
          </p:cNvPr>
          <p:cNvPicPr>
            <a:picLocks noGrp="1" noChangeAspect="1"/>
          </p:cNvPicPr>
          <p:nvPr>
            <p:ph sz="half" idx="2"/>
          </p:nvPr>
        </p:nvPicPr>
        <p:blipFill>
          <a:blip r:embed="rId2"/>
          <a:stretch>
            <a:fillRect/>
          </a:stretch>
        </p:blipFill>
        <p:spPr>
          <a:xfrm>
            <a:off x="732933" y="3261674"/>
            <a:ext cx="6679683" cy="3015777"/>
          </a:xfrm>
        </p:spPr>
      </p:pic>
      <p:sp>
        <p:nvSpPr>
          <p:cNvPr id="17" name="TextBox 16">
            <a:extLst>
              <a:ext uri="{FF2B5EF4-FFF2-40B4-BE49-F238E27FC236}">
                <a16:creationId xmlns:a16="http://schemas.microsoft.com/office/drawing/2014/main" id="{3930AAC4-0ECE-C5C7-1C25-A9866DC4AC8F}"/>
              </a:ext>
            </a:extLst>
          </p:cNvPr>
          <p:cNvSpPr txBox="1"/>
          <p:nvPr/>
        </p:nvSpPr>
        <p:spPr>
          <a:xfrm>
            <a:off x="732933" y="6389730"/>
            <a:ext cx="6343403" cy="246221"/>
          </a:xfrm>
          <a:prstGeom prst="rect">
            <a:avLst/>
          </a:prstGeom>
          <a:noFill/>
        </p:spPr>
        <p:txBody>
          <a:bodyPr wrap="none" rtlCol="0">
            <a:spAutoFit/>
          </a:bodyPr>
          <a:lstStyle/>
          <a:p>
            <a:r>
              <a:rPr lang="en-US" sz="1000" dirty="0"/>
              <a:t>Source: https://</a:t>
            </a:r>
            <a:r>
              <a:rPr lang="en-US" sz="1000" dirty="0" err="1"/>
              <a:t>www.vlaanderen.be</a:t>
            </a:r>
            <a:r>
              <a:rPr lang="en-US" sz="1000" dirty="0"/>
              <a:t>/</a:t>
            </a:r>
            <a:r>
              <a:rPr lang="en-US" sz="1000" dirty="0" err="1"/>
              <a:t>digitaal-vlaanderen</a:t>
            </a:r>
            <a:r>
              <a:rPr lang="en-US" sz="1000" dirty="0"/>
              <a:t>/het-</a:t>
            </a:r>
            <a:r>
              <a:rPr lang="en-US" sz="1000" dirty="0" err="1"/>
              <a:t>vlaams</a:t>
            </a:r>
            <a:r>
              <a:rPr lang="en-US" sz="1000" dirty="0"/>
              <a:t>-</a:t>
            </a:r>
            <a:r>
              <a:rPr lang="en-US" sz="1000" dirty="0" err="1"/>
              <a:t>datanutsbedrijf</a:t>
            </a:r>
            <a:r>
              <a:rPr lang="en-US" sz="1000" dirty="0"/>
              <a:t>/the-</a:t>
            </a:r>
            <a:r>
              <a:rPr lang="en-US" sz="1000" dirty="0" err="1"/>
              <a:t>flemish</a:t>
            </a:r>
            <a:r>
              <a:rPr lang="en-US" sz="1000" dirty="0"/>
              <a:t>-data-utility-company</a:t>
            </a:r>
          </a:p>
        </p:txBody>
      </p:sp>
      <p:pic>
        <p:nvPicPr>
          <p:cNvPr id="19" name="Picture 18" descr="Map&#10;&#10;Description automatically generated">
            <a:extLst>
              <a:ext uri="{FF2B5EF4-FFF2-40B4-BE49-F238E27FC236}">
                <a16:creationId xmlns:a16="http://schemas.microsoft.com/office/drawing/2014/main" id="{106E4518-9214-852B-CF64-94F75A9BD197}"/>
              </a:ext>
            </a:extLst>
          </p:cNvPr>
          <p:cNvPicPr>
            <a:picLocks noChangeAspect="1"/>
          </p:cNvPicPr>
          <p:nvPr/>
        </p:nvPicPr>
        <p:blipFill>
          <a:blip r:embed="rId3"/>
          <a:stretch>
            <a:fillRect/>
          </a:stretch>
        </p:blipFill>
        <p:spPr>
          <a:xfrm>
            <a:off x="7693150" y="3472064"/>
            <a:ext cx="4127611" cy="2594996"/>
          </a:xfrm>
          <a:prstGeom prst="rect">
            <a:avLst/>
          </a:prstGeom>
        </p:spPr>
      </p:pic>
    </p:spTree>
    <p:extLst>
      <p:ext uri="{BB962C8B-B14F-4D97-AF65-F5344CB8AC3E}">
        <p14:creationId xmlns:p14="http://schemas.microsoft.com/office/powerpoint/2010/main" val="49412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076-BD29-67BA-D6A8-EA6E96F12D62}"/>
              </a:ext>
            </a:extLst>
          </p:cNvPr>
          <p:cNvSpPr>
            <a:spLocks noGrp="1"/>
          </p:cNvSpPr>
          <p:nvPr>
            <p:ph type="title"/>
          </p:nvPr>
        </p:nvSpPr>
        <p:spPr/>
        <p:txBody>
          <a:bodyPr>
            <a:normAutofit fontScale="90000"/>
          </a:bodyPr>
          <a:lstStyle/>
          <a:p>
            <a:r>
              <a:rPr lang="en-GB" b="1" dirty="0"/>
              <a:t>Transitioning from research to ecosystem </a:t>
            </a:r>
            <a:br>
              <a:rPr lang="en-GB" b="1" dirty="0"/>
            </a:br>
            <a:r>
              <a:rPr lang="en-GB" b="1" dirty="0"/>
              <a:t>backed by </a:t>
            </a:r>
            <a:r>
              <a:rPr lang="en-GB" b="1" i="1" dirty="0"/>
              <a:t>inrupt</a:t>
            </a:r>
            <a:endParaRPr lang="en-US" i="1" dirty="0"/>
          </a:p>
        </p:txBody>
      </p:sp>
      <p:sp>
        <p:nvSpPr>
          <p:cNvPr id="3" name="Content Placeholder 2">
            <a:extLst>
              <a:ext uri="{FF2B5EF4-FFF2-40B4-BE49-F238E27FC236}">
                <a16:creationId xmlns:a16="http://schemas.microsoft.com/office/drawing/2014/main" id="{F42B0DB4-68D2-D898-7548-4B4A3A584573}"/>
              </a:ext>
            </a:extLst>
          </p:cNvPr>
          <p:cNvSpPr>
            <a:spLocks noGrp="1"/>
          </p:cNvSpPr>
          <p:nvPr>
            <p:ph idx="1"/>
          </p:nvPr>
        </p:nvSpPr>
        <p:spPr/>
        <p:txBody>
          <a:bodyPr>
            <a:normAutofit fontScale="92500" lnSpcReduction="10000"/>
          </a:bodyPr>
          <a:lstStyle/>
          <a:p>
            <a:r>
              <a:rPr lang="en-GB" dirty="0"/>
              <a:t>MIT has been its home, in initial development of server and apps</a:t>
            </a:r>
          </a:p>
          <a:p>
            <a:r>
              <a:rPr lang="en-GB" dirty="0"/>
              <a:t>Inrupt is accelerating development </a:t>
            </a:r>
          </a:p>
          <a:p>
            <a:pPr lvl="1"/>
            <a:r>
              <a:rPr lang="en-GB" dirty="0"/>
              <a:t>Open the ecosystem for all</a:t>
            </a:r>
          </a:p>
          <a:p>
            <a:pPr lvl="1"/>
            <a:r>
              <a:rPr lang="en-GB" dirty="0"/>
              <a:t>Create tools for developers</a:t>
            </a:r>
          </a:p>
          <a:p>
            <a:pPr lvl="1"/>
            <a:r>
              <a:rPr lang="en-GB" dirty="0"/>
              <a:t>Offer services and apps</a:t>
            </a:r>
          </a:p>
          <a:p>
            <a:pPr lvl="1"/>
            <a:r>
              <a:rPr lang="en-GB" dirty="0"/>
              <a:t>Maintain common building blocks as open source</a:t>
            </a:r>
          </a:p>
          <a:p>
            <a:pPr lvl="1"/>
            <a:r>
              <a:rPr lang="en-US" dirty="0"/>
              <a:t>Founded by Tim Berners-Lee with others at MIT in 2018</a:t>
            </a:r>
          </a:p>
          <a:p>
            <a:pPr lvl="1"/>
            <a:r>
              <a:rPr lang="en-US" dirty="0"/>
              <a:t>Goal </a:t>
            </a:r>
            <a:r>
              <a:rPr lang="en-US" b="1" dirty="0"/>
              <a:t>re-decentralize</a:t>
            </a:r>
            <a:r>
              <a:rPr lang="en-US" dirty="0"/>
              <a:t> the Web</a:t>
            </a:r>
            <a:endParaRPr lang="en-GB" dirty="0"/>
          </a:p>
        </p:txBody>
      </p:sp>
      <p:pic>
        <p:nvPicPr>
          <p:cNvPr id="5" name="Picture 4" descr="Icon&#10;&#10;Description automatically generated with low confidence">
            <a:extLst>
              <a:ext uri="{FF2B5EF4-FFF2-40B4-BE49-F238E27FC236}">
                <a16:creationId xmlns:a16="http://schemas.microsoft.com/office/drawing/2014/main" id="{061A4F10-62D4-F35B-E91F-CAA8A829D88D}"/>
              </a:ext>
            </a:extLst>
          </p:cNvPr>
          <p:cNvPicPr>
            <a:picLocks noChangeAspect="1"/>
          </p:cNvPicPr>
          <p:nvPr/>
        </p:nvPicPr>
        <p:blipFill>
          <a:blip r:embed="rId3"/>
          <a:stretch>
            <a:fillRect/>
          </a:stretch>
        </p:blipFill>
        <p:spPr>
          <a:xfrm>
            <a:off x="7041824" y="2915943"/>
            <a:ext cx="4978458" cy="1711835"/>
          </a:xfrm>
          <a:prstGeom prst="rect">
            <a:avLst/>
          </a:prstGeom>
        </p:spPr>
      </p:pic>
    </p:spTree>
    <p:extLst>
      <p:ext uri="{BB962C8B-B14F-4D97-AF65-F5344CB8AC3E}">
        <p14:creationId xmlns:p14="http://schemas.microsoft.com/office/powerpoint/2010/main" val="386915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B78F38-E80C-A121-4AC2-8AA393E18223}"/>
              </a:ext>
            </a:extLst>
          </p:cNvPr>
          <p:cNvPicPr>
            <a:picLocks noGrp="1" noChangeAspect="1"/>
          </p:cNvPicPr>
          <p:nvPr>
            <p:ph idx="4294967295"/>
          </p:nvPr>
        </p:nvPicPr>
        <p:blipFill>
          <a:blip r:embed="rId3">
            <a:extLst>
              <a:ext uri="{96DAC541-7B7A-43D3-8B79-37D633B846F1}">
                <asvg:svgBlip xmlns:asvg="http://schemas.microsoft.com/office/drawing/2016/SVG/main" r:embed="rId4"/>
              </a:ext>
            </a:extLst>
          </a:blip>
          <a:stretch>
            <a:fillRect/>
          </a:stretch>
        </p:blipFill>
        <p:spPr>
          <a:xfrm>
            <a:off x="5613408" y="612860"/>
            <a:ext cx="6357938" cy="6356350"/>
          </a:xfrm>
        </p:spPr>
      </p:pic>
      <p:sp>
        <p:nvSpPr>
          <p:cNvPr id="6" name="TextBox 5">
            <a:extLst>
              <a:ext uri="{FF2B5EF4-FFF2-40B4-BE49-F238E27FC236}">
                <a16:creationId xmlns:a16="http://schemas.microsoft.com/office/drawing/2014/main" id="{6A7EB887-A633-E731-919D-523371E7DE7E}"/>
              </a:ext>
            </a:extLst>
          </p:cNvPr>
          <p:cNvSpPr txBox="1"/>
          <p:nvPr/>
        </p:nvSpPr>
        <p:spPr>
          <a:xfrm>
            <a:off x="988191" y="3721993"/>
            <a:ext cx="5272084" cy="2308324"/>
          </a:xfrm>
          <a:prstGeom prst="rect">
            <a:avLst/>
          </a:prstGeom>
          <a:noFill/>
        </p:spPr>
        <p:txBody>
          <a:bodyPr wrap="none" rtlCol="0">
            <a:spAutoFit/>
          </a:bodyPr>
          <a:lstStyle/>
          <a:p>
            <a:r>
              <a:rPr lang="en-US" sz="2400" dirty="0"/>
              <a:t>For more info:</a:t>
            </a:r>
          </a:p>
          <a:p>
            <a:r>
              <a:rPr lang="nl-BE" sz="2400" b="1" dirty="0">
                <a:solidFill>
                  <a:schemeClr val="tx1">
                    <a:lumMod val="65000"/>
                    <a:lumOff val="35000"/>
                  </a:schemeClr>
                </a:solidFill>
                <a:hlinkClick r:id="rId5">
                  <a:extLst>
                    <a:ext uri="{A12FA001-AC4F-418D-AE19-62706E023703}">
                      <ahyp:hlinkClr xmlns:ahyp="http://schemas.microsoft.com/office/drawing/2018/hyperlinkcolor" val="tx"/>
                    </a:ext>
                  </a:extLst>
                </a:hlinkClick>
              </a:rPr>
              <a:t>https://solid.mit.edu</a:t>
            </a:r>
            <a:endParaRPr lang="nl-BE" sz="2400" b="1" dirty="0">
              <a:solidFill>
                <a:schemeClr val="tx1">
                  <a:lumMod val="65000"/>
                  <a:lumOff val="35000"/>
                </a:schemeClr>
              </a:solidFill>
            </a:endParaRPr>
          </a:p>
          <a:p>
            <a:r>
              <a:rPr lang="nl-BE" sz="2400" b="1" dirty="0">
                <a:solidFill>
                  <a:schemeClr val="tx1">
                    <a:lumMod val="65000"/>
                    <a:lumOff val="35000"/>
                  </a:schemeClr>
                </a:solidFill>
                <a:hlinkClick r:id="rId6">
                  <a:extLst>
                    <a:ext uri="{A12FA001-AC4F-418D-AE19-62706E023703}">
                      <ahyp:hlinkClr xmlns:ahyp="http://schemas.microsoft.com/office/drawing/2018/hyperlinkcolor" val="tx"/>
                    </a:ext>
                  </a:extLst>
                </a:hlinkClick>
              </a:rPr>
              <a:t>https://solidproject.org/</a:t>
            </a:r>
            <a:endParaRPr lang="nl-BE" sz="2400" b="1" dirty="0">
              <a:solidFill>
                <a:schemeClr val="tx1">
                  <a:lumMod val="65000"/>
                  <a:lumOff val="35000"/>
                </a:schemeClr>
              </a:solidFill>
            </a:endParaRPr>
          </a:p>
          <a:p>
            <a:r>
              <a:rPr lang="nl-BE" sz="2400" b="1" dirty="0">
                <a:solidFill>
                  <a:schemeClr val="tx1">
                    <a:lumMod val="65000"/>
                    <a:lumOff val="35000"/>
                  </a:schemeClr>
                </a:solidFill>
                <a:hlinkClick r:id="rId7">
                  <a:extLst>
                    <a:ext uri="{A12FA001-AC4F-418D-AE19-62706E023703}">
                      <ahyp:hlinkClr xmlns:ahyp="http://schemas.microsoft.com/office/drawing/2018/hyperlinkcolor" val="tx"/>
                    </a:ext>
                  </a:extLst>
                </a:hlinkClick>
              </a:rPr>
              <a:t>https://solid.inrupt.com/</a:t>
            </a:r>
            <a:endParaRPr lang="nl-BE" sz="2400" b="1" dirty="0">
              <a:solidFill>
                <a:schemeClr val="tx1">
                  <a:lumMod val="65000"/>
                  <a:lumOff val="35000"/>
                </a:schemeClr>
              </a:solidFill>
            </a:endParaRPr>
          </a:p>
          <a:p>
            <a:r>
              <a:rPr lang="nl-BE" sz="2400" b="1" dirty="0">
                <a:solidFill>
                  <a:schemeClr val="tx1">
                    <a:lumMod val="65000"/>
                    <a:lumOff val="35000"/>
                  </a:schemeClr>
                </a:solidFill>
                <a:hlinkClick r:id="rId8">
                  <a:extLst>
                    <a:ext uri="{A12FA001-AC4F-418D-AE19-62706E023703}">
                      <ahyp:hlinkClr xmlns:ahyp="http://schemas.microsoft.com/office/drawing/2018/hyperlinkcolor" val="tx"/>
                    </a:ext>
                  </a:extLst>
                </a:hlinkClick>
              </a:rPr>
              <a:t>https://solidcommunity.net/</a:t>
            </a:r>
            <a:endParaRPr lang="nl-BE" sz="2400" b="1" dirty="0">
              <a:solidFill>
                <a:schemeClr val="tx1">
                  <a:lumMod val="65000"/>
                  <a:lumOff val="35000"/>
                </a:schemeClr>
              </a:solidFill>
            </a:endParaRPr>
          </a:p>
          <a:p>
            <a:pPr algn="just"/>
            <a:r>
              <a:rPr lang="nl-BE" sz="2400" b="1" dirty="0">
                <a:solidFill>
                  <a:schemeClr val="tx1">
                    <a:lumMod val="65000"/>
                    <a:lumOff val="35000"/>
                  </a:schemeClr>
                </a:solidFill>
                <a:hlinkClick r:id="rId7">
                  <a:extLst>
                    <a:ext uri="{A12FA001-AC4F-418D-AE19-62706E023703}">
                      <ahyp:hlinkClr xmlns:ahyp="http://schemas.microsoft.com/office/drawing/2018/hyperlinkcolor" val="tx"/>
                    </a:ext>
                  </a:extLst>
                </a:hlinkClick>
              </a:rPr>
              <a:t>https://www.w3.org/community/solid/</a:t>
            </a:r>
            <a:endParaRPr lang="nl-BE" sz="2400" b="1" dirty="0"/>
          </a:p>
        </p:txBody>
      </p:sp>
      <p:sp>
        <p:nvSpPr>
          <p:cNvPr id="7" name="TextBox 6">
            <a:extLst>
              <a:ext uri="{FF2B5EF4-FFF2-40B4-BE49-F238E27FC236}">
                <a16:creationId xmlns:a16="http://schemas.microsoft.com/office/drawing/2014/main" id="{28130D8F-7B05-C00C-D60C-E34B27856E3F}"/>
              </a:ext>
            </a:extLst>
          </p:cNvPr>
          <p:cNvSpPr txBox="1"/>
          <p:nvPr/>
        </p:nvSpPr>
        <p:spPr>
          <a:xfrm>
            <a:off x="774492" y="612860"/>
            <a:ext cx="4748159" cy="1107996"/>
          </a:xfrm>
          <a:prstGeom prst="rect">
            <a:avLst/>
          </a:prstGeom>
          <a:noFill/>
        </p:spPr>
        <p:txBody>
          <a:bodyPr wrap="none" rtlCol="0">
            <a:spAutoFit/>
          </a:bodyPr>
          <a:lstStyle/>
          <a:p>
            <a:r>
              <a:rPr lang="en-US" sz="6600" dirty="0"/>
              <a:t>Call to Action</a:t>
            </a:r>
          </a:p>
        </p:txBody>
      </p:sp>
      <p:sp>
        <p:nvSpPr>
          <p:cNvPr id="2" name="TextBox 1">
            <a:extLst>
              <a:ext uri="{FF2B5EF4-FFF2-40B4-BE49-F238E27FC236}">
                <a16:creationId xmlns:a16="http://schemas.microsoft.com/office/drawing/2014/main" id="{BBB8E8FB-3F28-3E62-6856-CEA913EBEBEA}"/>
              </a:ext>
            </a:extLst>
          </p:cNvPr>
          <p:cNvSpPr txBox="1"/>
          <p:nvPr/>
        </p:nvSpPr>
        <p:spPr>
          <a:xfrm>
            <a:off x="1628338" y="6519249"/>
            <a:ext cx="9263873" cy="246221"/>
          </a:xfrm>
          <a:prstGeom prst="rect">
            <a:avLst/>
          </a:prstGeom>
          <a:noFill/>
        </p:spPr>
        <p:txBody>
          <a:bodyPr wrap="square" rtlCol="0">
            <a:spAutoFit/>
          </a:bodyPr>
          <a:lstStyle/>
          <a:p>
            <a:pPr>
              <a:spcAft>
                <a:spcPts val="600"/>
              </a:spcAft>
            </a:pPr>
            <a:r>
              <a:rPr lang="en-GB" sz="1000" dirty="0"/>
              <a:t>This presentation is a derivative of “</a:t>
            </a:r>
            <a:r>
              <a:rPr lang="en-GB" sz="1000" dirty="0">
                <a:hlinkClick r:id="rId9"/>
              </a:rPr>
              <a:t>Solid: taking back the Web through decentralization</a:t>
            </a:r>
            <a:r>
              <a:rPr lang="en-GB" sz="1000" dirty="0"/>
              <a:t>” by </a:t>
            </a:r>
            <a:r>
              <a:rPr lang="en-GB" sz="1000" dirty="0">
                <a:hlinkClick r:id="rId10"/>
              </a:rPr>
              <a:t>Ruben Verborgh</a:t>
            </a:r>
            <a:r>
              <a:rPr lang="en-GB" sz="1000" dirty="0"/>
              <a:t>  used and relicensed under </a:t>
            </a:r>
            <a:r>
              <a:rPr lang="en-GB" sz="1000" dirty="0">
                <a:hlinkClick r:id="rId11"/>
              </a:rPr>
              <a:t>Creative Commons Attribution 4.0</a:t>
            </a:r>
            <a:r>
              <a:rPr lang="en-GB" sz="1000" dirty="0"/>
              <a:t>. </a:t>
            </a:r>
            <a:endParaRPr lang="en-US" sz="1000" dirty="0"/>
          </a:p>
        </p:txBody>
      </p:sp>
      <p:sp>
        <p:nvSpPr>
          <p:cNvPr id="3" name="TextBox 2">
            <a:extLst>
              <a:ext uri="{FF2B5EF4-FFF2-40B4-BE49-F238E27FC236}">
                <a16:creationId xmlns:a16="http://schemas.microsoft.com/office/drawing/2014/main" id="{93B2B472-4F2C-5DC7-BC9F-DA79AB0A4F32}"/>
              </a:ext>
            </a:extLst>
          </p:cNvPr>
          <p:cNvSpPr txBox="1"/>
          <p:nvPr/>
        </p:nvSpPr>
        <p:spPr>
          <a:xfrm>
            <a:off x="858644" y="1736556"/>
            <a:ext cx="5534913" cy="2246769"/>
          </a:xfrm>
          <a:prstGeom prst="rect">
            <a:avLst/>
          </a:prstGeom>
          <a:noFill/>
        </p:spPr>
        <p:txBody>
          <a:bodyPr wrap="none" rtlCol="0">
            <a:spAutoFit/>
          </a:bodyPr>
          <a:lstStyle/>
          <a:p>
            <a:r>
              <a:rPr lang="en-US" sz="2800" b="1" dirty="0">
                <a:solidFill>
                  <a:schemeClr val="accent4">
                    <a:lumMod val="50000"/>
                  </a:schemeClr>
                </a:solidFill>
              </a:rPr>
              <a:t>Provider: Host a pod today!</a:t>
            </a:r>
          </a:p>
          <a:p>
            <a:r>
              <a:rPr lang="en-US" sz="2800" b="1" dirty="0">
                <a:solidFill>
                  <a:schemeClr val="accent4">
                    <a:lumMod val="50000"/>
                  </a:schemeClr>
                </a:solidFill>
              </a:rPr>
              <a:t>Developer: Start hacking with Solid!</a:t>
            </a:r>
          </a:p>
          <a:p>
            <a:pPr algn="ctr"/>
            <a:endParaRPr lang="en-US" sz="2800" b="1" dirty="0">
              <a:solidFill>
                <a:schemeClr val="accent4">
                  <a:lumMod val="50000"/>
                </a:schemeClr>
              </a:solidFill>
            </a:endParaRPr>
          </a:p>
          <a:p>
            <a:pPr algn="ctr"/>
            <a:r>
              <a:rPr lang="en-US" sz="2800" b="1" dirty="0"/>
              <a:t>Spread the Word!</a:t>
            </a:r>
          </a:p>
          <a:p>
            <a:endParaRPr lang="ar-SA" sz="2800" b="1" dirty="0">
              <a:solidFill>
                <a:schemeClr val="accent4">
                  <a:lumMod val="50000"/>
                </a:schemeClr>
              </a:solidFill>
            </a:endParaRPr>
          </a:p>
        </p:txBody>
      </p:sp>
    </p:spTree>
    <p:extLst>
      <p:ext uri="{BB962C8B-B14F-4D97-AF65-F5344CB8AC3E}">
        <p14:creationId xmlns:p14="http://schemas.microsoft.com/office/powerpoint/2010/main" val="260967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C-0948-E640-48E1-083B4B76F874}"/>
              </a:ext>
            </a:extLst>
          </p:cNvPr>
          <p:cNvSpPr>
            <a:spLocks noGrp="1"/>
          </p:cNvSpPr>
          <p:nvPr>
            <p:ph type="ctrTitle"/>
          </p:nvPr>
        </p:nvSpPr>
        <p:spPr/>
        <p:txBody>
          <a:bodyPr/>
          <a:lstStyle/>
          <a:p>
            <a:r>
              <a:rPr lang="en-US" dirty="0"/>
              <a:t>Disclaimer</a:t>
            </a:r>
            <a:endParaRPr lang="ar-SA" dirty="0"/>
          </a:p>
        </p:txBody>
      </p:sp>
      <p:sp>
        <p:nvSpPr>
          <p:cNvPr id="3" name="Subtitle 2">
            <a:extLst>
              <a:ext uri="{FF2B5EF4-FFF2-40B4-BE49-F238E27FC236}">
                <a16:creationId xmlns:a16="http://schemas.microsoft.com/office/drawing/2014/main" id="{F5FB994C-16E3-B220-6280-BBFC6C45D99E}"/>
              </a:ext>
            </a:extLst>
          </p:cNvPr>
          <p:cNvSpPr>
            <a:spLocks noGrp="1"/>
          </p:cNvSpPr>
          <p:nvPr>
            <p:ph type="subTitle" idx="1"/>
          </p:nvPr>
        </p:nvSpPr>
        <p:spPr/>
        <p:txBody>
          <a:bodyPr/>
          <a:lstStyle/>
          <a:p>
            <a:r>
              <a:rPr lang="en-US" dirty="0"/>
              <a:t>Not a developer</a:t>
            </a:r>
          </a:p>
          <a:p>
            <a:endParaRPr lang="en-US" dirty="0"/>
          </a:p>
          <a:p>
            <a:r>
              <a:rPr lang="en-US" dirty="0"/>
              <a:t>I’m here as a concerned netizen</a:t>
            </a:r>
            <a:endParaRPr lang="ar-SA" dirty="0"/>
          </a:p>
        </p:txBody>
      </p:sp>
    </p:spTree>
    <p:extLst>
      <p:ext uri="{BB962C8B-B14F-4D97-AF65-F5344CB8AC3E}">
        <p14:creationId xmlns:p14="http://schemas.microsoft.com/office/powerpoint/2010/main" val="7157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D42CBA-F9FE-42F7-D5EC-BD33EA09896F}"/>
              </a:ext>
            </a:extLst>
          </p:cNvPr>
          <p:cNvSpPr>
            <a:spLocks noGrp="1"/>
          </p:cNvSpPr>
          <p:nvPr>
            <p:ph sz="half" idx="1"/>
          </p:nvPr>
        </p:nvSpPr>
        <p:spPr>
          <a:xfrm>
            <a:off x="525967" y="1609167"/>
            <a:ext cx="6878443" cy="4351338"/>
          </a:xfrm>
        </p:spPr>
        <p:txBody>
          <a:bodyPr>
            <a:noAutofit/>
          </a:bodyPr>
          <a:lstStyle/>
          <a:p>
            <a:pPr marL="0" indent="0" algn="ctr">
              <a:buNone/>
            </a:pPr>
            <a:endParaRPr lang="en-GB" sz="4800" dirty="0"/>
          </a:p>
          <a:p>
            <a:pPr marL="0" indent="0" algn="ctr">
              <a:buNone/>
            </a:pPr>
            <a:r>
              <a:rPr lang="en-GB" sz="4800" dirty="0"/>
              <a:t>“The power of the Web is in its universality.”</a:t>
            </a:r>
          </a:p>
          <a:p>
            <a:pPr marL="0" indent="0">
              <a:buNone/>
            </a:pPr>
            <a:r>
              <a:rPr lang="en-GB" sz="3200" i="1" dirty="0">
                <a:solidFill>
                  <a:schemeClr val="tx1">
                    <a:lumMod val="50000"/>
                    <a:lumOff val="50000"/>
                  </a:schemeClr>
                </a:solidFill>
              </a:rPr>
              <a:t>-- Tim Berners-Lee, W3C Director and inventor of the World Wide Web</a:t>
            </a:r>
            <a:endParaRPr lang="ar-SA" sz="3200" dirty="0">
              <a:solidFill>
                <a:schemeClr val="tx1">
                  <a:lumMod val="50000"/>
                  <a:lumOff val="50000"/>
                </a:schemeClr>
              </a:solidFill>
            </a:endParaRPr>
          </a:p>
          <a:p>
            <a:endParaRPr lang="ar-SA" dirty="0"/>
          </a:p>
        </p:txBody>
      </p:sp>
      <p:sp>
        <p:nvSpPr>
          <p:cNvPr id="6" name="Content Placeholder 5">
            <a:extLst>
              <a:ext uri="{FF2B5EF4-FFF2-40B4-BE49-F238E27FC236}">
                <a16:creationId xmlns:a16="http://schemas.microsoft.com/office/drawing/2014/main" id="{A1C05E1A-793E-455F-D49B-B857507E7480}"/>
              </a:ext>
            </a:extLst>
          </p:cNvPr>
          <p:cNvSpPr>
            <a:spLocks noGrp="1"/>
          </p:cNvSpPr>
          <p:nvPr>
            <p:ph sz="half" idx="2"/>
          </p:nvPr>
        </p:nvSpPr>
        <p:spPr>
          <a:xfrm>
            <a:off x="7404410" y="1825625"/>
            <a:ext cx="4406587" cy="4351338"/>
          </a:xfrm>
        </p:spPr>
        <p:txBody>
          <a:bodyPr>
            <a:normAutofit fontScale="77500" lnSpcReduction="20000"/>
          </a:bodyPr>
          <a:lstStyle/>
          <a:p>
            <a:r>
              <a:rPr lang="en-GB" dirty="0"/>
              <a:t>Freedom to access…</a:t>
            </a:r>
          </a:p>
          <a:p>
            <a:pPr lvl="1"/>
            <a:r>
              <a:rPr lang="en-GB" dirty="0"/>
              <a:t>Any OS, browser, hardware, desktop, phone, tablet … </a:t>
            </a:r>
          </a:p>
          <a:p>
            <a:r>
              <a:rPr lang="en-GB" dirty="0"/>
              <a:t>Freedom to innovate…</a:t>
            </a:r>
          </a:p>
          <a:p>
            <a:pPr lvl="1"/>
            <a:r>
              <a:rPr lang="en-GB" dirty="0"/>
              <a:t>anyone can build for the Web and interoperate using open standards</a:t>
            </a:r>
          </a:p>
          <a:p>
            <a:r>
              <a:rPr lang="en-GB" dirty="0"/>
              <a:t>Independence and decentralized…</a:t>
            </a:r>
          </a:p>
          <a:p>
            <a:pPr lvl="1"/>
            <a:r>
              <a:rPr lang="en-GB" dirty="0"/>
              <a:t>creation can be anywhere and independent of external control/limitations</a:t>
            </a:r>
          </a:p>
          <a:p>
            <a:pPr marL="0" indent="0">
              <a:buNone/>
            </a:pPr>
            <a:endParaRPr lang="ar-SA" dirty="0"/>
          </a:p>
        </p:txBody>
      </p:sp>
    </p:spTree>
    <p:extLst>
      <p:ext uri="{BB962C8B-B14F-4D97-AF65-F5344CB8AC3E}">
        <p14:creationId xmlns:p14="http://schemas.microsoft.com/office/powerpoint/2010/main" val="35359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86761F-BEF1-29E4-6E0A-234ABD369D5C}"/>
              </a:ext>
            </a:extLst>
          </p:cNvPr>
          <p:cNvSpPr>
            <a:spLocks noGrp="1"/>
          </p:cNvSpPr>
          <p:nvPr>
            <p:ph type="title"/>
          </p:nvPr>
        </p:nvSpPr>
        <p:spPr/>
        <p:txBody>
          <a:bodyPr/>
          <a:lstStyle/>
          <a:p>
            <a:r>
              <a:rPr lang="en-GB" dirty="0"/>
              <a:t>Challenges to the Web’s Universality</a:t>
            </a:r>
            <a:endParaRPr lang="ar-SA" dirty="0"/>
          </a:p>
        </p:txBody>
      </p:sp>
      <p:sp>
        <p:nvSpPr>
          <p:cNvPr id="6" name="Content Placeholder 5">
            <a:extLst>
              <a:ext uri="{FF2B5EF4-FFF2-40B4-BE49-F238E27FC236}">
                <a16:creationId xmlns:a16="http://schemas.microsoft.com/office/drawing/2014/main" id="{E6A301FE-10CE-B739-AF2F-3DB09426E265}"/>
              </a:ext>
            </a:extLst>
          </p:cNvPr>
          <p:cNvSpPr>
            <a:spLocks noGrp="1"/>
          </p:cNvSpPr>
          <p:nvPr>
            <p:ph sz="half" idx="1"/>
          </p:nvPr>
        </p:nvSpPr>
        <p:spPr/>
        <p:txBody>
          <a:bodyPr/>
          <a:lstStyle/>
          <a:p>
            <a:pPr marL="0" indent="0" algn="ctr">
              <a:buNone/>
            </a:pPr>
            <a:r>
              <a:rPr lang="en-GB" b="1" i="1" dirty="0"/>
              <a:t>browser wars</a:t>
            </a:r>
          </a:p>
          <a:p>
            <a:r>
              <a:rPr lang="en-GB" sz="3200" dirty="0"/>
              <a:t>people needed a certain computer </a:t>
            </a:r>
          </a:p>
          <a:p>
            <a:r>
              <a:rPr lang="en-GB" sz="3200" dirty="0"/>
              <a:t>developers depended on browser’s pace </a:t>
            </a:r>
            <a:endParaRPr lang="en-GB" dirty="0"/>
          </a:p>
        </p:txBody>
      </p:sp>
      <p:sp>
        <p:nvSpPr>
          <p:cNvPr id="14" name="Content Placeholder 13">
            <a:extLst>
              <a:ext uri="{FF2B5EF4-FFF2-40B4-BE49-F238E27FC236}">
                <a16:creationId xmlns:a16="http://schemas.microsoft.com/office/drawing/2014/main" id="{E183D698-BD5E-1A05-A2E0-B05C85D2F0BA}"/>
              </a:ext>
            </a:extLst>
          </p:cNvPr>
          <p:cNvSpPr>
            <a:spLocks noGrp="1"/>
          </p:cNvSpPr>
          <p:nvPr>
            <p:ph sz="half" idx="2"/>
          </p:nvPr>
        </p:nvSpPr>
        <p:spPr/>
        <p:txBody>
          <a:bodyPr/>
          <a:lstStyle/>
          <a:p>
            <a:pPr marL="0" indent="0" algn="ctr">
              <a:buNone/>
            </a:pPr>
            <a:r>
              <a:rPr lang="en-US" b="1" i="1" dirty="0"/>
              <a:t>platform wars</a:t>
            </a:r>
          </a:p>
          <a:p>
            <a:r>
              <a:rPr lang="en-GB" sz="3600" dirty="0"/>
              <a:t>you either </a:t>
            </a:r>
            <a:r>
              <a:rPr lang="en-GB" sz="3600" i="1" dirty="0"/>
              <a:t>compete</a:t>
            </a:r>
            <a:r>
              <a:rPr lang="en-GB" sz="3600" dirty="0"/>
              <a:t> for innovation with {insert social platform}, or </a:t>
            </a:r>
            <a:r>
              <a:rPr lang="en-GB" sz="3600" i="1" dirty="0"/>
              <a:t>depend</a:t>
            </a:r>
            <a:r>
              <a:rPr lang="en-GB" sz="3600" dirty="0"/>
              <a:t> on it </a:t>
            </a:r>
            <a:endParaRPr lang="en-GB" dirty="0"/>
          </a:p>
          <a:p>
            <a:pPr marL="0" indent="0">
              <a:buNone/>
            </a:pPr>
            <a:endParaRPr lang="ar-SA" dirty="0"/>
          </a:p>
        </p:txBody>
      </p:sp>
      <p:pic>
        <p:nvPicPr>
          <p:cNvPr id="9" name="Content Placeholder 5">
            <a:extLst>
              <a:ext uri="{FF2B5EF4-FFF2-40B4-BE49-F238E27FC236}">
                <a16:creationId xmlns:a16="http://schemas.microsoft.com/office/drawing/2014/main" id="{1D155386-1999-1267-C097-FA58EECDEC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8959" y="5049010"/>
            <a:ext cx="2674324" cy="2674324"/>
          </a:xfrm>
          <a:prstGeom prst="rect">
            <a:avLst/>
          </a:prstGeom>
        </p:spPr>
      </p:pic>
      <p:pic>
        <p:nvPicPr>
          <p:cNvPr id="11" name="Content Placeholder 5">
            <a:extLst>
              <a:ext uri="{FF2B5EF4-FFF2-40B4-BE49-F238E27FC236}">
                <a16:creationId xmlns:a16="http://schemas.microsoft.com/office/drawing/2014/main" id="{2ED42678-2F4C-B373-3F0D-9CD5A2DEC0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3393" y="5293538"/>
            <a:ext cx="1496396" cy="2883601"/>
          </a:xfrm>
          <a:prstGeom prst="rect">
            <a:avLst/>
          </a:prstGeom>
        </p:spPr>
      </p:pic>
      <p:sp>
        <p:nvSpPr>
          <p:cNvPr id="12" name="Rectangle 11">
            <a:extLst>
              <a:ext uri="{FF2B5EF4-FFF2-40B4-BE49-F238E27FC236}">
                <a16:creationId xmlns:a16="http://schemas.microsoft.com/office/drawing/2014/main" id="{288C596D-DCA0-507D-36A0-81496AA3DEFF}"/>
              </a:ext>
            </a:extLst>
          </p:cNvPr>
          <p:cNvSpPr/>
          <p:nvPr/>
        </p:nvSpPr>
        <p:spPr>
          <a:xfrm>
            <a:off x="201871" y="6397325"/>
            <a:ext cx="10590176" cy="460675"/>
          </a:xfrm>
          <a:prstGeom prst="rect">
            <a:avLst/>
          </a:prstGeom>
          <a:gradFill>
            <a:gsLst>
              <a:gs pos="0">
                <a:schemeClr val="accent1">
                  <a:lumMod val="5000"/>
                  <a:lumOff val="95000"/>
                  <a:alpha val="0"/>
                </a:schemeClr>
              </a:gs>
              <a:gs pos="74000">
                <a:schemeClr val="bg1"/>
              </a:gs>
              <a:gs pos="83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34511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anim calcmode="lin" valueType="num">
                                      <p:cBhvr>
                                        <p:cTn id="10" dur="2000" fill="hold"/>
                                        <p:tgtEl>
                                          <p:spTgt spid="9"/>
                                        </p:tgtEl>
                                        <p:attrNameLst>
                                          <p:attrName>ppt_x</p:attrName>
                                        </p:attrNameLst>
                                      </p:cBhvr>
                                      <p:tavLst>
                                        <p:tav tm="0">
                                          <p:val>
                                            <p:strVal val="#ppt_x"/>
                                          </p:val>
                                        </p:tav>
                                        <p:tav tm="100000">
                                          <p:val>
                                            <p:strVal val="#ppt_x"/>
                                          </p:val>
                                        </p:tav>
                                      </p:tavLst>
                                    </p:anim>
                                    <p:anim calcmode="lin" valueType="num">
                                      <p:cBhvr>
                                        <p:cTn id="1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ppt_x</p:attrName>
                                        </p:attrNameLst>
                                      </p:cBhvr>
                                      <p:tavLst>
                                        <p:tav tm="0">
                                          <p:val>
                                            <p:strVal val="#ppt_x"/>
                                          </p:val>
                                        </p:tav>
                                        <p:tav tm="100000">
                                          <p:val>
                                            <p:strVal val="#ppt_x"/>
                                          </p:val>
                                        </p:tav>
                                      </p:tavLst>
                                    </p:anim>
                                    <p:anim calcmode="lin" valueType="num">
                                      <p:cBhvr>
                                        <p:cTn id="26"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tacks of gold coins">
            <a:extLst>
              <a:ext uri="{FF2B5EF4-FFF2-40B4-BE49-F238E27FC236}">
                <a16:creationId xmlns:a16="http://schemas.microsoft.com/office/drawing/2014/main" id="{16006170-9D03-8E73-F753-9D98E5F30B98}"/>
              </a:ext>
            </a:extLst>
          </p:cNvPr>
          <p:cNvPicPr>
            <a:picLocks noGrp="1" noChangeAspect="1"/>
          </p:cNvPicPr>
          <p:nvPr>
            <p:ph sz="half" idx="2"/>
          </p:nvPr>
        </p:nvPicPr>
        <p:blipFill rotWithShape="1">
          <a:blip r:embed="rId2"/>
          <a:srcRect r="6719"/>
          <a:stretch/>
        </p:blipFill>
        <p:spPr>
          <a:xfrm>
            <a:off x="8158162" y="-3639"/>
            <a:ext cx="3933825" cy="2811452"/>
          </a:xfrm>
          <a:prstGeom prst="rect">
            <a:avLst/>
          </a:prstGeom>
        </p:spPr>
      </p:pic>
      <p:sp>
        <p:nvSpPr>
          <p:cNvPr id="9" name="Title 8">
            <a:extLst>
              <a:ext uri="{FF2B5EF4-FFF2-40B4-BE49-F238E27FC236}">
                <a16:creationId xmlns:a16="http://schemas.microsoft.com/office/drawing/2014/main" id="{18A32328-53F0-315D-BEE1-B28D1D897DF6}"/>
              </a:ext>
            </a:extLst>
          </p:cNvPr>
          <p:cNvSpPr>
            <a:spLocks noGrp="1"/>
          </p:cNvSpPr>
          <p:nvPr>
            <p:ph type="title"/>
          </p:nvPr>
        </p:nvSpPr>
        <p:spPr/>
        <p:txBody>
          <a:bodyPr/>
          <a:lstStyle/>
          <a:p>
            <a:r>
              <a:rPr lang="en-US" dirty="0"/>
              <a:t>Platform Monetization</a:t>
            </a:r>
          </a:p>
        </p:txBody>
      </p:sp>
      <p:sp>
        <p:nvSpPr>
          <p:cNvPr id="4" name="Content Placeholder 3">
            <a:extLst>
              <a:ext uri="{FF2B5EF4-FFF2-40B4-BE49-F238E27FC236}">
                <a16:creationId xmlns:a16="http://schemas.microsoft.com/office/drawing/2014/main" id="{784C1BAE-27AE-2A47-9669-16CFE1EACA23}"/>
              </a:ext>
            </a:extLst>
          </p:cNvPr>
          <p:cNvSpPr>
            <a:spLocks noGrp="1"/>
          </p:cNvSpPr>
          <p:nvPr>
            <p:ph sz="half" idx="1"/>
          </p:nvPr>
        </p:nvSpPr>
        <p:spPr>
          <a:xfrm>
            <a:off x="838199" y="1382709"/>
            <a:ext cx="8105776" cy="1674816"/>
          </a:xfrm>
        </p:spPr>
        <p:txBody>
          <a:bodyPr>
            <a:normAutofit/>
          </a:bodyPr>
          <a:lstStyle/>
          <a:p>
            <a:pPr marL="0" indent="0">
              <a:buNone/>
            </a:pPr>
            <a:r>
              <a:rPr lang="en-US" dirty="0"/>
              <a:t>A platform’s success came down to its monetization of its users and their personal info</a:t>
            </a:r>
          </a:p>
        </p:txBody>
      </p:sp>
      <p:sp>
        <p:nvSpPr>
          <p:cNvPr id="2" name="Content Placeholder 3">
            <a:extLst>
              <a:ext uri="{FF2B5EF4-FFF2-40B4-BE49-F238E27FC236}">
                <a16:creationId xmlns:a16="http://schemas.microsoft.com/office/drawing/2014/main" id="{65870F40-30D1-4D1C-FD3A-13F902EB4B2E}"/>
              </a:ext>
            </a:extLst>
          </p:cNvPr>
          <p:cNvSpPr txBox="1">
            <a:spLocks/>
          </p:cNvSpPr>
          <p:nvPr/>
        </p:nvSpPr>
        <p:spPr>
          <a:xfrm>
            <a:off x="681275" y="3131980"/>
            <a:ext cx="11139486" cy="1506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t>“If you’re not paying for a product, you are the product” </a:t>
            </a:r>
            <a:r>
              <a:rPr lang="en-US" sz="4400" i="1" dirty="0"/>
              <a:t>-- Adage made famous by </a:t>
            </a:r>
            <a:r>
              <a:rPr lang="en-GB" sz="4400" i="1" dirty="0"/>
              <a:t>Tim O’Reilly</a:t>
            </a:r>
            <a:endParaRPr lang="en-US" sz="4400" i="1" dirty="0"/>
          </a:p>
        </p:txBody>
      </p:sp>
      <p:grpSp>
        <p:nvGrpSpPr>
          <p:cNvPr id="7" name="Group 6">
            <a:extLst>
              <a:ext uri="{FF2B5EF4-FFF2-40B4-BE49-F238E27FC236}">
                <a16:creationId xmlns:a16="http://schemas.microsoft.com/office/drawing/2014/main" id="{6BB2C92B-12E4-06C9-FF98-AE8D5666BFAA}"/>
              </a:ext>
            </a:extLst>
          </p:cNvPr>
          <p:cNvGrpSpPr/>
          <p:nvPr/>
        </p:nvGrpSpPr>
        <p:grpSpPr>
          <a:xfrm>
            <a:off x="1598398" y="4918183"/>
            <a:ext cx="8995204" cy="1448126"/>
            <a:chOff x="1706137" y="4868898"/>
            <a:chExt cx="8995204" cy="1448126"/>
          </a:xfrm>
        </p:grpSpPr>
        <p:sp>
          <p:nvSpPr>
            <p:cNvPr id="6" name="Rounded Rectangle 5">
              <a:extLst>
                <a:ext uri="{FF2B5EF4-FFF2-40B4-BE49-F238E27FC236}">
                  <a16:creationId xmlns:a16="http://schemas.microsoft.com/office/drawing/2014/main" id="{B2014A23-BA29-9F64-6970-D24DB392623C}"/>
                </a:ext>
              </a:extLst>
            </p:cNvPr>
            <p:cNvSpPr/>
            <p:nvPr/>
          </p:nvSpPr>
          <p:spPr>
            <a:xfrm>
              <a:off x="1706137" y="4868898"/>
              <a:ext cx="1940312" cy="144303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Result</a:t>
              </a:r>
              <a:r>
                <a:rPr lang="en-GB" sz="3200" b="1" dirty="0"/>
                <a:t>:</a:t>
              </a:r>
            </a:p>
          </p:txBody>
        </p:sp>
        <p:sp>
          <p:nvSpPr>
            <p:cNvPr id="5" name="Rounded Rectangle 4">
              <a:extLst>
                <a:ext uri="{FF2B5EF4-FFF2-40B4-BE49-F238E27FC236}">
                  <a16:creationId xmlns:a16="http://schemas.microsoft.com/office/drawing/2014/main" id="{10085D1D-859A-787A-C21A-E55FA7CAAE52}"/>
                </a:ext>
              </a:extLst>
            </p:cNvPr>
            <p:cNvSpPr/>
            <p:nvPr/>
          </p:nvSpPr>
          <p:spPr>
            <a:xfrm>
              <a:off x="3243266" y="4873986"/>
              <a:ext cx="7458075" cy="144303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Walled gardens of personal data centralized in a handful of platforms </a:t>
              </a:r>
              <a:endParaRPr lang="ar-SA" sz="3200" b="1" dirty="0"/>
            </a:p>
          </p:txBody>
        </p:sp>
      </p:grpSp>
    </p:spTree>
    <p:extLst>
      <p:ext uri="{BB962C8B-B14F-4D97-AF65-F5344CB8AC3E}">
        <p14:creationId xmlns:p14="http://schemas.microsoft.com/office/powerpoint/2010/main" val="103489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0D2F5-47B9-95E8-D96A-D6275316A2D2}"/>
              </a:ext>
            </a:extLst>
          </p:cNvPr>
          <p:cNvSpPr txBox="1"/>
          <p:nvPr/>
        </p:nvSpPr>
        <p:spPr>
          <a:xfrm>
            <a:off x="6564429" y="302416"/>
            <a:ext cx="5226518" cy="5693866"/>
          </a:xfrm>
          <a:prstGeom prst="rect">
            <a:avLst/>
          </a:prstGeom>
          <a:noFill/>
        </p:spPr>
        <p:txBody>
          <a:bodyPr wrap="square" rtlCol="0">
            <a:spAutoFit/>
          </a:bodyPr>
          <a:lstStyle/>
          <a:p>
            <a:pPr algn="just"/>
            <a:r>
              <a:rPr lang="en-GB" sz="2800" dirty="0"/>
              <a:t>In the 2010s, personal data belonging to millions of Facebook users was collected </a:t>
            </a:r>
            <a:r>
              <a:rPr lang="en-GB" sz="2800" b="1" dirty="0"/>
              <a:t>without their consent</a:t>
            </a:r>
            <a:r>
              <a:rPr lang="en-GB" sz="2800" dirty="0"/>
              <a:t> by British consulting firm Cambridge Analytica, to be used mainly for political advertising.</a:t>
            </a:r>
          </a:p>
          <a:p>
            <a:pPr algn="just"/>
            <a:endParaRPr lang="en-GB" sz="2800" dirty="0"/>
          </a:p>
          <a:p>
            <a:pPr algn="just"/>
            <a:r>
              <a:rPr lang="en-GB" sz="2800" dirty="0"/>
              <a:t>In 2019, Facebook was fined </a:t>
            </a:r>
            <a:r>
              <a:rPr lang="en-GB" sz="2800" b="1" dirty="0"/>
              <a:t>$5 billion</a:t>
            </a:r>
            <a:r>
              <a:rPr lang="en-GB" sz="2800" dirty="0"/>
              <a:t> by the Federal Trade Commission due to its privacy violations. They also agreed to pay </a:t>
            </a:r>
            <a:r>
              <a:rPr lang="en-GB" sz="2800" b="1" dirty="0"/>
              <a:t>£500,000 </a:t>
            </a:r>
            <a:r>
              <a:rPr lang="en-GB" sz="2800" dirty="0"/>
              <a:t>to the UK Information Commissioner's Office, in 2019.</a:t>
            </a:r>
            <a:endParaRPr lang="en-US" sz="2800" dirty="0"/>
          </a:p>
        </p:txBody>
      </p:sp>
      <p:sp>
        <p:nvSpPr>
          <p:cNvPr id="3" name="TextBox 2">
            <a:extLst>
              <a:ext uri="{FF2B5EF4-FFF2-40B4-BE49-F238E27FC236}">
                <a16:creationId xmlns:a16="http://schemas.microsoft.com/office/drawing/2014/main" id="{D72B7334-AC72-E9B2-7A1E-1C0EFED847F3}"/>
              </a:ext>
            </a:extLst>
          </p:cNvPr>
          <p:cNvSpPr txBox="1"/>
          <p:nvPr/>
        </p:nvSpPr>
        <p:spPr>
          <a:xfrm>
            <a:off x="3152696" y="6363730"/>
            <a:ext cx="6612644" cy="646331"/>
          </a:xfrm>
          <a:prstGeom prst="rect">
            <a:avLst/>
          </a:prstGeom>
          <a:noFill/>
        </p:spPr>
        <p:txBody>
          <a:bodyPr wrap="none" rtlCol="0">
            <a:spAutoFit/>
          </a:bodyPr>
          <a:lstStyle/>
          <a:p>
            <a:r>
              <a:rPr lang="en-US" sz="1200" dirty="0">
                <a:hlinkClick r:id="rId3"/>
              </a:rPr>
              <a:t>Sources: https://en.wikipedia.org/wiki/Facebook%E2%80%93Cambridge_Analytica_data_scandal</a:t>
            </a:r>
            <a:endParaRPr lang="en-US" sz="1200" dirty="0"/>
          </a:p>
          <a:p>
            <a:r>
              <a:rPr lang="en-US" sz="1200" dirty="0">
                <a:hlinkClick r:id="rId4"/>
              </a:rPr>
              <a:t>https://web.archive.org/web/20191031072141/https://www.bbc.com/news/technology-50234141</a:t>
            </a:r>
            <a:endParaRPr lang="en-US" sz="1200" dirty="0"/>
          </a:p>
          <a:p>
            <a:endParaRPr lang="en-US" sz="1200" dirty="0"/>
          </a:p>
        </p:txBody>
      </p:sp>
      <p:pic>
        <p:nvPicPr>
          <p:cNvPr id="5" name="Picture 4" descr="Shape&#10;&#10;Description automatically generated with medium confidence">
            <a:extLst>
              <a:ext uri="{FF2B5EF4-FFF2-40B4-BE49-F238E27FC236}">
                <a16:creationId xmlns:a16="http://schemas.microsoft.com/office/drawing/2014/main" id="{2904D631-1496-FC33-E949-DEDCF899E985}"/>
              </a:ext>
            </a:extLst>
          </p:cNvPr>
          <p:cNvPicPr>
            <a:picLocks noChangeAspect="1"/>
          </p:cNvPicPr>
          <p:nvPr/>
        </p:nvPicPr>
        <p:blipFill>
          <a:blip r:embed="rId5"/>
          <a:stretch>
            <a:fillRect/>
          </a:stretch>
        </p:blipFill>
        <p:spPr>
          <a:xfrm>
            <a:off x="917604" y="1012954"/>
            <a:ext cx="4889638" cy="4703679"/>
          </a:xfrm>
          <a:prstGeom prst="rect">
            <a:avLst/>
          </a:prstGeom>
        </p:spPr>
      </p:pic>
    </p:spTree>
    <p:extLst>
      <p:ext uri="{BB962C8B-B14F-4D97-AF65-F5344CB8AC3E}">
        <p14:creationId xmlns:p14="http://schemas.microsoft.com/office/powerpoint/2010/main" val="386591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E322-9925-07FA-3587-6485E53A209E}"/>
              </a:ext>
            </a:extLst>
          </p:cNvPr>
          <p:cNvSpPr>
            <a:spLocks noGrp="1"/>
          </p:cNvSpPr>
          <p:nvPr>
            <p:ph type="title"/>
          </p:nvPr>
        </p:nvSpPr>
        <p:spPr/>
        <p:txBody>
          <a:bodyPr>
            <a:normAutofit fontScale="90000"/>
          </a:bodyPr>
          <a:lstStyle/>
          <a:p>
            <a:r>
              <a:rPr lang="en-GB" dirty="0"/>
              <a:t>Massive centralized hurts diversity, innovation, and choice</a:t>
            </a:r>
            <a:endParaRPr lang="en-US" dirty="0"/>
          </a:p>
        </p:txBody>
      </p:sp>
      <p:sp>
        <p:nvSpPr>
          <p:cNvPr id="3" name="Content Placeholder 2">
            <a:extLst>
              <a:ext uri="{FF2B5EF4-FFF2-40B4-BE49-F238E27FC236}">
                <a16:creationId xmlns:a16="http://schemas.microsoft.com/office/drawing/2014/main" id="{77553EC5-6A07-B6EE-ADC9-11E6535D5703}"/>
              </a:ext>
            </a:extLst>
          </p:cNvPr>
          <p:cNvSpPr>
            <a:spLocks noGrp="1"/>
          </p:cNvSpPr>
          <p:nvPr>
            <p:ph idx="1"/>
          </p:nvPr>
        </p:nvSpPr>
        <p:spPr>
          <a:xfrm>
            <a:off x="528639" y="1825625"/>
            <a:ext cx="11292122" cy="4351338"/>
          </a:xfrm>
        </p:spPr>
        <p:txBody>
          <a:bodyPr>
            <a:normAutofit fontScale="85000" lnSpcReduction="20000"/>
          </a:bodyPr>
          <a:lstStyle/>
          <a:p>
            <a:r>
              <a:rPr lang="en-GB" dirty="0"/>
              <a:t>Developers are at the mercy of centralized platforms </a:t>
            </a:r>
          </a:p>
          <a:p>
            <a:pPr lvl="1"/>
            <a:r>
              <a:rPr lang="en-GB" dirty="0"/>
              <a:t>for permission to access data and identity </a:t>
            </a:r>
          </a:p>
          <a:p>
            <a:pPr lvl="1"/>
            <a:r>
              <a:rPr lang="en-GB" dirty="0"/>
              <a:t>… “with us or against us” relationship with platforms</a:t>
            </a:r>
          </a:p>
          <a:p>
            <a:r>
              <a:rPr lang="en-GB" dirty="0"/>
              <a:t>People at the mercy of centralized platforms </a:t>
            </a:r>
          </a:p>
          <a:p>
            <a:pPr lvl="1"/>
            <a:r>
              <a:rPr lang="en-GB" dirty="0"/>
              <a:t>for control of their data and cannot switch to other apps </a:t>
            </a:r>
          </a:p>
          <a:p>
            <a:pPr lvl="1"/>
            <a:r>
              <a:rPr lang="en-GB" dirty="0"/>
              <a:t>users locked-in and cannot easily switch to new innovative apps</a:t>
            </a:r>
          </a:p>
          <a:p>
            <a:r>
              <a:rPr lang="en-GB" dirty="0"/>
              <a:t>Far-reaching consequences for privacy </a:t>
            </a:r>
          </a:p>
          <a:p>
            <a:pPr lvl="1"/>
            <a:r>
              <a:rPr lang="en-GB" dirty="0"/>
              <a:t>Lack visibility into what is being retained</a:t>
            </a:r>
          </a:p>
          <a:p>
            <a:pPr lvl="1"/>
            <a:r>
              <a:rPr lang="en-GB" dirty="0"/>
              <a:t>Little control over how it is used, or who is using it.</a:t>
            </a:r>
          </a:p>
          <a:p>
            <a:r>
              <a:rPr lang="en-GB" dirty="0"/>
              <a:t>Personal data scattered </a:t>
            </a:r>
          </a:p>
          <a:p>
            <a:pPr lvl="1"/>
            <a:r>
              <a:rPr lang="en-GB" dirty="0"/>
              <a:t>can’t be easily used as a cohesive unit </a:t>
            </a:r>
          </a:p>
          <a:p>
            <a:endParaRPr lang="en-US" dirty="0"/>
          </a:p>
        </p:txBody>
      </p:sp>
    </p:spTree>
    <p:extLst>
      <p:ext uri="{BB962C8B-B14F-4D97-AF65-F5344CB8AC3E}">
        <p14:creationId xmlns:p14="http://schemas.microsoft.com/office/powerpoint/2010/main" val="206244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30"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a:extLst>
              <a:ext uri="{FF2B5EF4-FFF2-40B4-BE49-F238E27FC236}">
                <a16:creationId xmlns:a16="http://schemas.microsoft.com/office/drawing/2014/main" id="{2E9040C7-9A19-02FF-C686-8853F4BDA7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1067" y="164109"/>
            <a:ext cx="3345226" cy="3345226"/>
          </a:xfrm>
          <a:prstGeom prst="rect">
            <a:avLst/>
          </a:prstGeom>
        </p:spPr>
      </p:pic>
      <p:grpSp>
        <p:nvGrpSpPr>
          <p:cNvPr id="33" name="Group 3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4" name="Freeform: Shape 3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B7671176-4A20-8B20-C910-1626DF8C6849}"/>
              </a:ext>
            </a:extLst>
          </p:cNvPr>
          <p:cNvSpPr>
            <a:spLocks noGrp="1"/>
          </p:cNvSpPr>
          <p:nvPr>
            <p:ph type="title"/>
          </p:nvPr>
        </p:nvSpPr>
        <p:spPr>
          <a:xfrm>
            <a:off x="307269" y="730155"/>
            <a:ext cx="7911713" cy="2226769"/>
          </a:xfrm>
        </p:spPr>
        <p:txBody>
          <a:bodyPr vert="horz" lIns="91440" tIns="45720" rIns="91440" bIns="45720" rtlCol="0" anchor="ctr">
            <a:noAutofit/>
          </a:bodyPr>
          <a:lstStyle/>
          <a:p>
            <a:r>
              <a:rPr lang="en-US" kern="1200" dirty="0">
                <a:solidFill>
                  <a:schemeClr val="bg1"/>
                </a:solidFill>
                <a:latin typeface="+mj-lt"/>
                <a:ea typeface="+mj-ea"/>
                <a:cs typeface="+mj-cs"/>
              </a:rPr>
              <a:t>Introducing Solid</a:t>
            </a:r>
            <a:br>
              <a:rPr lang="en-US" sz="4000" dirty="0">
                <a:solidFill>
                  <a:schemeClr val="bg1"/>
                </a:solidFill>
              </a:rPr>
            </a:br>
            <a:r>
              <a:rPr lang="en-US" sz="4000" dirty="0">
                <a:solidFill>
                  <a:schemeClr val="bg1"/>
                </a:solidFill>
              </a:rPr>
              <a:t>(</a:t>
            </a:r>
            <a:r>
              <a:rPr lang="en-US" sz="4000" kern="1200" dirty="0">
                <a:solidFill>
                  <a:schemeClr val="bg1"/>
                </a:solidFill>
                <a:latin typeface="+mj-lt"/>
                <a:ea typeface="+mj-ea"/>
                <a:cs typeface="+mj-cs"/>
              </a:rPr>
              <a:t>SOcial LInked Data)</a:t>
            </a:r>
          </a:p>
        </p:txBody>
      </p:sp>
      <p:sp>
        <p:nvSpPr>
          <p:cNvPr id="5" name="Text Placeholder 4">
            <a:extLst>
              <a:ext uri="{FF2B5EF4-FFF2-40B4-BE49-F238E27FC236}">
                <a16:creationId xmlns:a16="http://schemas.microsoft.com/office/drawing/2014/main" id="{0D9B1F4E-33FF-D735-A983-B3D23D55E83E}"/>
              </a:ext>
            </a:extLst>
          </p:cNvPr>
          <p:cNvSpPr>
            <a:spLocks noGrp="1"/>
          </p:cNvSpPr>
          <p:nvPr>
            <p:ph type="body" idx="1"/>
          </p:nvPr>
        </p:nvSpPr>
        <p:spPr>
          <a:xfrm>
            <a:off x="304222" y="3221589"/>
            <a:ext cx="11595548" cy="2226769"/>
          </a:xfrm>
        </p:spPr>
        <p:txBody>
          <a:bodyPr vert="horz" lIns="91440" tIns="45720" rIns="91440" bIns="45720" rtlCol="0" anchor="ctr">
            <a:noAutofit/>
          </a:bodyPr>
          <a:lstStyle/>
          <a:p>
            <a:r>
              <a:rPr lang="en-US" sz="3800" dirty="0">
                <a:solidFill>
                  <a:schemeClr val="tx1">
                    <a:lumMod val="75000"/>
                    <a:lumOff val="25000"/>
                  </a:schemeClr>
                </a:solidFill>
              </a:rPr>
              <a:t>Conventions for building decentralized applications, </a:t>
            </a:r>
            <a:r>
              <a:rPr lang="en-US" sz="3800" kern="1200" dirty="0">
                <a:solidFill>
                  <a:schemeClr val="tx1">
                    <a:lumMod val="75000"/>
                    <a:lumOff val="25000"/>
                  </a:schemeClr>
                </a:solidFill>
                <a:latin typeface="+mn-lt"/>
                <a:ea typeface="+mn-ea"/>
                <a:cs typeface="+mn-cs"/>
              </a:rPr>
              <a:t>Restoring choice on the Web by Decoupling data and apps</a:t>
            </a:r>
          </a:p>
        </p:txBody>
      </p:sp>
      <p:graphicFrame>
        <p:nvGraphicFramePr>
          <p:cNvPr id="2" name="Content Placeholder 3">
            <a:extLst>
              <a:ext uri="{FF2B5EF4-FFF2-40B4-BE49-F238E27FC236}">
                <a16:creationId xmlns:a16="http://schemas.microsoft.com/office/drawing/2014/main" id="{69A0278E-3B8D-6443-E1FB-AF3FCB89E820}"/>
              </a:ext>
            </a:extLst>
          </p:cNvPr>
          <p:cNvGraphicFramePr>
            <a:graphicFrameLocks/>
          </p:cNvGraphicFramePr>
          <p:nvPr>
            <p:extLst>
              <p:ext uri="{D42A27DB-BD31-4B8C-83A1-F6EECF244321}">
                <p14:modId xmlns:p14="http://schemas.microsoft.com/office/powerpoint/2010/main" val="2660721012"/>
              </p:ext>
            </p:extLst>
          </p:nvPr>
        </p:nvGraphicFramePr>
        <p:xfrm>
          <a:off x="261359" y="4706228"/>
          <a:ext cx="11688681" cy="23518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019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B87D-307C-D82F-43C3-D6FF0E7E8181}"/>
              </a:ext>
            </a:extLst>
          </p:cNvPr>
          <p:cNvSpPr>
            <a:spLocks noGrp="1"/>
          </p:cNvSpPr>
          <p:nvPr>
            <p:ph type="title"/>
          </p:nvPr>
        </p:nvSpPr>
        <p:spPr/>
        <p:txBody>
          <a:bodyPr>
            <a:normAutofit fontScale="90000"/>
          </a:bodyPr>
          <a:lstStyle/>
          <a:p>
            <a:r>
              <a:rPr lang="en-GB" sz="6000" b="1" dirty="0"/>
              <a:t>SOLID Decouples </a:t>
            </a:r>
            <a:r>
              <a:rPr lang="en-GB" sz="6000" dirty="0"/>
              <a:t>D</a:t>
            </a:r>
            <a:r>
              <a:rPr lang="en-GB" sz="6000" b="1" dirty="0"/>
              <a:t>ata and App</a:t>
            </a:r>
            <a:br>
              <a:rPr lang="en-GB" b="1" dirty="0"/>
            </a:br>
            <a:r>
              <a:rPr lang="en-GB" sz="5300" b="1" dirty="0"/>
              <a:t>Using data Pods and Web Interfaces</a:t>
            </a:r>
            <a:endParaRPr lang="en-US" dirty="0"/>
          </a:p>
        </p:txBody>
      </p:sp>
      <p:sp>
        <p:nvSpPr>
          <p:cNvPr id="3" name="Content Placeholder 2">
            <a:extLst>
              <a:ext uri="{FF2B5EF4-FFF2-40B4-BE49-F238E27FC236}">
                <a16:creationId xmlns:a16="http://schemas.microsoft.com/office/drawing/2014/main" id="{8F4F15B5-00E1-8FEB-C443-143DB5CFA240}"/>
              </a:ext>
            </a:extLst>
          </p:cNvPr>
          <p:cNvSpPr>
            <a:spLocks noGrp="1"/>
          </p:cNvSpPr>
          <p:nvPr>
            <p:ph sz="half" idx="1"/>
          </p:nvPr>
        </p:nvSpPr>
        <p:spPr>
          <a:xfrm>
            <a:off x="551846" y="1670608"/>
            <a:ext cx="4482904" cy="4903788"/>
          </a:xfrm>
        </p:spPr>
        <p:txBody>
          <a:bodyPr>
            <a:normAutofit fontScale="92500" lnSpcReduction="10000"/>
          </a:bodyPr>
          <a:lstStyle/>
          <a:p>
            <a:r>
              <a:rPr lang="en-US" dirty="0"/>
              <a:t>Draft standard reusing W3C standards: HTTP, LDP, LDN, etc.</a:t>
            </a:r>
          </a:p>
          <a:p>
            <a:r>
              <a:rPr lang="en-US" dirty="0"/>
              <a:t>A Pod is a Web server</a:t>
            </a:r>
          </a:p>
          <a:p>
            <a:pPr lvl="1"/>
            <a:r>
              <a:rPr lang="en-US" dirty="0"/>
              <a:t>With support of access control and Linked Data</a:t>
            </a:r>
          </a:p>
          <a:p>
            <a:r>
              <a:rPr lang="en-US" dirty="0"/>
              <a:t>Data and App Agnostic</a:t>
            </a:r>
          </a:p>
          <a:p>
            <a:pPr lvl="1"/>
            <a:r>
              <a:rPr lang="en-US" dirty="0"/>
              <a:t>Works with any app like a website</a:t>
            </a:r>
          </a:p>
          <a:p>
            <a:pPr lvl="1"/>
            <a:r>
              <a:rPr lang="en-US" dirty="0"/>
              <a:t>Works with any data</a:t>
            </a:r>
          </a:p>
        </p:txBody>
      </p:sp>
      <p:grpSp>
        <p:nvGrpSpPr>
          <p:cNvPr id="4" name="Group 3">
            <a:extLst>
              <a:ext uri="{FF2B5EF4-FFF2-40B4-BE49-F238E27FC236}">
                <a16:creationId xmlns:a16="http://schemas.microsoft.com/office/drawing/2014/main" id="{CEF64A99-D09C-6290-7A5C-BC569A70003A}"/>
              </a:ext>
            </a:extLst>
          </p:cNvPr>
          <p:cNvGrpSpPr/>
          <p:nvPr/>
        </p:nvGrpSpPr>
        <p:grpSpPr>
          <a:xfrm>
            <a:off x="4996006" y="1739300"/>
            <a:ext cx="6991208" cy="4593693"/>
            <a:chOff x="4996006" y="1739300"/>
            <a:chExt cx="6991208" cy="4593693"/>
          </a:xfrm>
        </p:grpSpPr>
        <p:sp>
          <p:nvSpPr>
            <p:cNvPr id="67" name="Rounded Rectangle 66">
              <a:extLst>
                <a:ext uri="{FF2B5EF4-FFF2-40B4-BE49-F238E27FC236}">
                  <a16:creationId xmlns:a16="http://schemas.microsoft.com/office/drawing/2014/main" id="{0AA70416-FDE5-4933-49F5-564F52725FA2}"/>
                </a:ext>
              </a:extLst>
            </p:cNvPr>
            <p:cNvSpPr/>
            <p:nvPr/>
          </p:nvSpPr>
          <p:spPr>
            <a:xfrm>
              <a:off x="5034750" y="4478463"/>
              <a:ext cx="6952464" cy="185453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6" name="Rounded Rectangle 65">
              <a:extLst>
                <a:ext uri="{FF2B5EF4-FFF2-40B4-BE49-F238E27FC236}">
                  <a16:creationId xmlns:a16="http://schemas.microsoft.com/office/drawing/2014/main" id="{FD467550-D81B-C2F3-11DA-2D4E557EF9D5}"/>
                </a:ext>
              </a:extLst>
            </p:cNvPr>
            <p:cNvSpPr/>
            <p:nvPr/>
          </p:nvSpPr>
          <p:spPr>
            <a:xfrm>
              <a:off x="5034750" y="1739300"/>
              <a:ext cx="6952464" cy="255441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grpSp>
          <p:nvGrpSpPr>
            <p:cNvPr id="64" name="Group 63">
              <a:extLst>
                <a:ext uri="{FF2B5EF4-FFF2-40B4-BE49-F238E27FC236}">
                  <a16:creationId xmlns:a16="http://schemas.microsoft.com/office/drawing/2014/main" id="{74720245-C980-F52D-B1DE-11BAFA50269F}"/>
                </a:ext>
              </a:extLst>
            </p:cNvPr>
            <p:cNvGrpSpPr/>
            <p:nvPr/>
          </p:nvGrpSpPr>
          <p:grpSpPr>
            <a:xfrm>
              <a:off x="4996006" y="1952073"/>
              <a:ext cx="6519702" cy="4316626"/>
              <a:chOff x="205088" y="2191197"/>
              <a:chExt cx="6519702" cy="4316626"/>
            </a:xfrm>
          </p:grpSpPr>
          <p:pic>
            <p:nvPicPr>
              <p:cNvPr id="35" name="Graphic 34" descr="Internet outline">
                <a:extLst>
                  <a:ext uri="{FF2B5EF4-FFF2-40B4-BE49-F238E27FC236}">
                    <a16:creationId xmlns:a16="http://schemas.microsoft.com/office/drawing/2014/main" id="{6D26BF38-9609-FBC4-1093-8C3644D1EF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2170" y="3504006"/>
                <a:ext cx="914400" cy="914400"/>
              </a:xfrm>
              <a:prstGeom prst="rect">
                <a:avLst/>
              </a:prstGeom>
            </p:spPr>
          </p:pic>
          <p:pic>
            <p:nvPicPr>
              <p:cNvPr id="36" name="Graphic 35" descr="Online Network with solid fill">
                <a:extLst>
                  <a:ext uri="{FF2B5EF4-FFF2-40B4-BE49-F238E27FC236}">
                    <a16:creationId xmlns:a16="http://schemas.microsoft.com/office/drawing/2014/main" id="{BB488739-446F-030C-E64F-873BB15CEE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1380" y="2191197"/>
                <a:ext cx="914400" cy="914400"/>
              </a:xfrm>
              <a:prstGeom prst="rect">
                <a:avLst/>
              </a:prstGeom>
            </p:spPr>
          </p:pic>
          <p:pic>
            <p:nvPicPr>
              <p:cNvPr id="37" name="Graphic 36" descr="Internet with solid fill">
                <a:extLst>
                  <a:ext uri="{FF2B5EF4-FFF2-40B4-BE49-F238E27FC236}">
                    <a16:creationId xmlns:a16="http://schemas.microsoft.com/office/drawing/2014/main" id="{0E182FCB-36B0-1560-333C-422BF8351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5369" y="3480695"/>
                <a:ext cx="914400" cy="914400"/>
              </a:xfrm>
              <a:prstGeom prst="rect">
                <a:avLst/>
              </a:prstGeom>
            </p:spPr>
          </p:pic>
          <p:pic>
            <p:nvPicPr>
              <p:cNvPr id="38" name="Graphic 37" descr="Online Network outline">
                <a:extLst>
                  <a:ext uri="{FF2B5EF4-FFF2-40B4-BE49-F238E27FC236}">
                    <a16:creationId xmlns:a16="http://schemas.microsoft.com/office/drawing/2014/main" id="{DC07120C-C808-0BB4-C2C6-5D9FFB49E0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47893" y="2224371"/>
                <a:ext cx="914400" cy="914400"/>
              </a:xfrm>
              <a:prstGeom prst="rect">
                <a:avLst/>
              </a:prstGeom>
            </p:spPr>
          </p:pic>
          <p:pic>
            <p:nvPicPr>
              <p:cNvPr id="39" name="Graphic 38" descr="Online meeting outline">
                <a:extLst>
                  <a:ext uri="{FF2B5EF4-FFF2-40B4-BE49-F238E27FC236}">
                    <a16:creationId xmlns:a16="http://schemas.microsoft.com/office/drawing/2014/main" id="{6E488255-EE79-7A3E-FAD8-EE441E29D0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86869" y="2317156"/>
                <a:ext cx="914400" cy="914400"/>
              </a:xfrm>
              <a:prstGeom prst="rect">
                <a:avLst/>
              </a:prstGeom>
            </p:spPr>
          </p:pic>
          <p:pic>
            <p:nvPicPr>
              <p:cNvPr id="40" name="Graphic 39" descr="Online meeting with solid fill">
                <a:extLst>
                  <a:ext uri="{FF2B5EF4-FFF2-40B4-BE49-F238E27FC236}">
                    <a16:creationId xmlns:a16="http://schemas.microsoft.com/office/drawing/2014/main" id="{BC7A233A-BAA4-2F14-5920-ADC31C6F54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87166" y="2774356"/>
                <a:ext cx="914400" cy="914400"/>
              </a:xfrm>
              <a:prstGeom prst="rect">
                <a:avLst/>
              </a:prstGeom>
            </p:spPr>
          </p:pic>
          <p:pic>
            <p:nvPicPr>
              <p:cNvPr id="41" name="Graphic 40" descr="Database with solid fill">
                <a:extLst>
                  <a:ext uri="{FF2B5EF4-FFF2-40B4-BE49-F238E27FC236}">
                    <a16:creationId xmlns:a16="http://schemas.microsoft.com/office/drawing/2014/main" id="{0589FE49-7AAE-858B-4892-216992A841B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48332" y="5146195"/>
                <a:ext cx="1066513" cy="914400"/>
              </a:xfrm>
              <a:prstGeom prst="rect">
                <a:avLst/>
              </a:prstGeom>
            </p:spPr>
          </p:pic>
          <p:pic>
            <p:nvPicPr>
              <p:cNvPr id="42" name="Graphic 41" descr="Database outline">
                <a:extLst>
                  <a:ext uri="{FF2B5EF4-FFF2-40B4-BE49-F238E27FC236}">
                    <a16:creationId xmlns:a16="http://schemas.microsoft.com/office/drawing/2014/main" id="{EEA5CC0C-48E7-05F7-EEC8-049BB0C1240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05627" y="5146195"/>
                <a:ext cx="1066513" cy="914400"/>
              </a:xfrm>
              <a:prstGeom prst="rect">
                <a:avLst/>
              </a:prstGeom>
            </p:spPr>
          </p:pic>
          <p:pic>
            <p:nvPicPr>
              <p:cNvPr id="43" name="Graphic 42" descr="Database with solid fill">
                <a:extLst>
                  <a:ext uri="{FF2B5EF4-FFF2-40B4-BE49-F238E27FC236}">
                    <a16:creationId xmlns:a16="http://schemas.microsoft.com/office/drawing/2014/main" id="{1D34B89C-667F-472F-AE37-2326A715831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91037" y="5146195"/>
                <a:ext cx="1066513" cy="914400"/>
              </a:xfrm>
              <a:prstGeom prst="rect">
                <a:avLst/>
              </a:prstGeom>
            </p:spPr>
          </p:pic>
          <p:pic>
            <p:nvPicPr>
              <p:cNvPr id="44" name="Graphic 43" descr="Database with solid fill">
                <a:extLst>
                  <a:ext uri="{FF2B5EF4-FFF2-40B4-BE49-F238E27FC236}">
                    <a16:creationId xmlns:a16="http://schemas.microsoft.com/office/drawing/2014/main" id="{323A110D-8804-045C-F571-245CA482E06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33742" y="5146195"/>
                <a:ext cx="1066513" cy="914400"/>
              </a:xfrm>
              <a:prstGeom prst="rect">
                <a:avLst/>
              </a:prstGeom>
            </p:spPr>
          </p:pic>
          <p:cxnSp>
            <p:nvCxnSpPr>
              <p:cNvPr id="45" name="Straight Arrow Connector 44">
                <a:extLst>
                  <a:ext uri="{FF2B5EF4-FFF2-40B4-BE49-F238E27FC236}">
                    <a16:creationId xmlns:a16="http://schemas.microsoft.com/office/drawing/2014/main" id="{B153B3E3-1AC4-2F16-E7CE-A5FD3D815A23}"/>
                  </a:ext>
                </a:extLst>
              </p:cNvPr>
              <p:cNvCxnSpPr>
                <a:cxnSpLocks/>
                <a:stCxn id="37" idx="2"/>
                <a:endCxn id="42" idx="0"/>
              </p:cNvCxnSpPr>
              <p:nvPr/>
            </p:nvCxnSpPr>
            <p:spPr>
              <a:xfrm>
                <a:off x="5092569" y="4395095"/>
                <a:ext cx="46315" cy="75110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4EA125-D100-0B90-25AB-554267A59310}"/>
                  </a:ext>
                </a:extLst>
              </p:cNvPr>
              <p:cNvCxnSpPr>
                <a:cxnSpLocks/>
                <a:stCxn id="39" idx="2"/>
                <a:endCxn id="42" idx="0"/>
              </p:cNvCxnSpPr>
              <p:nvPr/>
            </p:nvCxnSpPr>
            <p:spPr>
              <a:xfrm flipH="1">
                <a:off x="5138884" y="3231556"/>
                <a:ext cx="1005185" cy="19146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FC9D42A-131D-8ABA-2C84-CF4A8E090668}"/>
                  </a:ext>
                </a:extLst>
              </p:cNvPr>
              <p:cNvCxnSpPr>
                <a:cxnSpLocks/>
                <a:stCxn id="36" idx="2"/>
                <a:endCxn id="41" idx="0"/>
              </p:cNvCxnSpPr>
              <p:nvPr/>
            </p:nvCxnSpPr>
            <p:spPr>
              <a:xfrm flipH="1">
                <a:off x="4081589" y="3105597"/>
                <a:ext cx="406991" cy="2040598"/>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1EDA2EE-CAC3-224B-528A-99ABA3EAAB90}"/>
                  </a:ext>
                </a:extLst>
              </p:cNvPr>
              <p:cNvCxnSpPr>
                <a:cxnSpLocks/>
                <a:stCxn id="40" idx="2"/>
                <a:endCxn id="43" idx="0"/>
              </p:cNvCxnSpPr>
              <p:nvPr/>
            </p:nvCxnSpPr>
            <p:spPr>
              <a:xfrm flipH="1">
                <a:off x="3024294" y="3688756"/>
                <a:ext cx="520072" cy="14574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ABC6C9D-8C20-6C38-838F-0BBF4A87EB29}"/>
                  </a:ext>
                </a:extLst>
              </p:cNvPr>
              <p:cNvCxnSpPr>
                <a:cxnSpLocks/>
                <a:stCxn id="38" idx="2"/>
                <a:endCxn id="43" idx="0"/>
              </p:cNvCxnSpPr>
              <p:nvPr/>
            </p:nvCxnSpPr>
            <p:spPr>
              <a:xfrm>
                <a:off x="2505093" y="3138771"/>
                <a:ext cx="519201" cy="2007424"/>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C1A22F6-00A3-5753-32EF-8FC08A68308A}"/>
                  </a:ext>
                </a:extLst>
              </p:cNvPr>
              <p:cNvCxnSpPr>
                <a:cxnSpLocks/>
                <a:stCxn id="35" idx="2"/>
                <a:endCxn id="44" idx="0"/>
              </p:cNvCxnSpPr>
              <p:nvPr/>
            </p:nvCxnSpPr>
            <p:spPr>
              <a:xfrm flipH="1">
                <a:off x="1966999" y="4418406"/>
                <a:ext cx="112371" cy="72778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DF97FC-531D-7764-3D8F-B844BFECC561}"/>
                  </a:ext>
                </a:extLst>
              </p:cNvPr>
              <p:cNvCxnSpPr>
                <a:cxnSpLocks/>
                <a:stCxn id="37" idx="2"/>
                <a:endCxn id="41" idx="0"/>
              </p:cNvCxnSpPr>
              <p:nvPr/>
            </p:nvCxnSpPr>
            <p:spPr>
              <a:xfrm flipH="1">
                <a:off x="4081589" y="4395095"/>
                <a:ext cx="1010980" cy="751100"/>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C492367-0DAC-CA2B-425E-5AD4E48E0D5F}"/>
                  </a:ext>
                </a:extLst>
              </p:cNvPr>
              <p:cNvCxnSpPr>
                <a:cxnSpLocks/>
                <a:stCxn id="39" idx="1"/>
                <a:endCxn id="43" idx="0"/>
              </p:cNvCxnSpPr>
              <p:nvPr/>
            </p:nvCxnSpPr>
            <p:spPr>
              <a:xfrm flipH="1">
                <a:off x="3024294" y="2774356"/>
                <a:ext cx="2662575" cy="23718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F647CBD-EB68-A3C4-1BAB-59B4CE7B1F37}"/>
                  </a:ext>
                </a:extLst>
              </p:cNvPr>
              <p:cNvSpPr txBox="1"/>
              <p:nvPr/>
            </p:nvSpPr>
            <p:spPr>
              <a:xfrm>
                <a:off x="1629791" y="6133475"/>
                <a:ext cx="674415" cy="369332"/>
              </a:xfrm>
              <a:prstGeom prst="rect">
                <a:avLst/>
              </a:prstGeom>
              <a:noFill/>
            </p:spPr>
            <p:txBody>
              <a:bodyPr wrap="none" rtlCol="0">
                <a:spAutoFit/>
              </a:bodyPr>
              <a:lstStyle/>
              <a:p>
                <a:pPr algn="ctr"/>
                <a:r>
                  <a:rPr lang="en-US" dirty="0"/>
                  <a:t>Posts</a:t>
                </a:r>
              </a:p>
            </p:txBody>
          </p:sp>
          <p:sp>
            <p:nvSpPr>
              <p:cNvPr id="54" name="TextBox 53">
                <a:extLst>
                  <a:ext uri="{FF2B5EF4-FFF2-40B4-BE49-F238E27FC236}">
                    <a16:creationId xmlns:a16="http://schemas.microsoft.com/office/drawing/2014/main" id="{2375E8B8-7F14-3762-CDB4-E9C2EB84243B}"/>
                  </a:ext>
                </a:extLst>
              </p:cNvPr>
              <p:cNvSpPr txBox="1"/>
              <p:nvPr/>
            </p:nvSpPr>
            <p:spPr>
              <a:xfrm>
                <a:off x="2507960" y="6138491"/>
                <a:ext cx="998863" cy="369332"/>
              </a:xfrm>
              <a:prstGeom prst="rect">
                <a:avLst/>
              </a:prstGeom>
              <a:noFill/>
            </p:spPr>
            <p:txBody>
              <a:bodyPr wrap="none" rtlCol="0">
                <a:spAutoFit/>
              </a:bodyPr>
              <a:lstStyle/>
              <a:p>
                <a:pPr algn="ctr"/>
                <a:r>
                  <a:rPr lang="en-US" dirty="0"/>
                  <a:t>Contacts</a:t>
                </a:r>
              </a:p>
            </p:txBody>
          </p:sp>
          <p:sp>
            <p:nvSpPr>
              <p:cNvPr id="55" name="TextBox 54">
                <a:extLst>
                  <a:ext uri="{FF2B5EF4-FFF2-40B4-BE49-F238E27FC236}">
                    <a16:creationId xmlns:a16="http://schemas.microsoft.com/office/drawing/2014/main" id="{16007D1C-5ECA-D556-5F75-FD01E565949D}"/>
                  </a:ext>
                </a:extLst>
              </p:cNvPr>
              <p:cNvSpPr txBox="1"/>
              <p:nvPr/>
            </p:nvSpPr>
            <p:spPr>
              <a:xfrm>
                <a:off x="3662111" y="6138491"/>
                <a:ext cx="833241" cy="369332"/>
              </a:xfrm>
              <a:prstGeom prst="rect">
                <a:avLst/>
              </a:prstGeom>
              <a:noFill/>
            </p:spPr>
            <p:txBody>
              <a:bodyPr wrap="none" rtlCol="0">
                <a:spAutoFit/>
              </a:bodyPr>
              <a:lstStyle/>
              <a:p>
                <a:pPr algn="ctr"/>
                <a:r>
                  <a:rPr lang="en-US" dirty="0"/>
                  <a:t>Photos</a:t>
                </a:r>
              </a:p>
            </p:txBody>
          </p:sp>
          <p:sp>
            <p:nvSpPr>
              <p:cNvPr id="56" name="TextBox 55">
                <a:extLst>
                  <a:ext uri="{FF2B5EF4-FFF2-40B4-BE49-F238E27FC236}">
                    <a16:creationId xmlns:a16="http://schemas.microsoft.com/office/drawing/2014/main" id="{4A7783B4-4569-364F-4B2A-B38E6CB41C8A}"/>
                  </a:ext>
                </a:extLst>
              </p:cNvPr>
              <p:cNvSpPr txBox="1"/>
              <p:nvPr/>
            </p:nvSpPr>
            <p:spPr>
              <a:xfrm>
                <a:off x="4662544" y="6119308"/>
                <a:ext cx="1037465" cy="369332"/>
              </a:xfrm>
              <a:prstGeom prst="rect">
                <a:avLst/>
              </a:prstGeom>
              <a:noFill/>
            </p:spPr>
            <p:txBody>
              <a:bodyPr wrap="none" rtlCol="0">
                <a:spAutoFit/>
              </a:bodyPr>
              <a:lstStyle/>
              <a:p>
                <a:pPr algn="ctr"/>
                <a:r>
                  <a:rPr lang="en-US" dirty="0"/>
                  <a:t>Schedule</a:t>
                </a:r>
              </a:p>
            </p:txBody>
          </p:sp>
          <p:pic>
            <p:nvPicPr>
              <p:cNvPr id="57" name="Graphic 56" descr="Database with solid fill">
                <a:extLst>
                  <a:ext uri="{FF2B5EF4-FFF2-40B4-BE49-F238E27FC236}">
                    <a16:creationId xmlns:a16="http://schemas.microsoft.com/office/drawing/2014/main" id="{E7F61BDD-84FE-0453-161C-8A99426A89F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658277" y="5146195"/>
                <a:ext cx="1066513" cy="914400"/>
              </a:xfrm>
              <a:prstGeom prst="rect">
                <a:avLst/>
              </a:prstGeom>
            </p:spPr>
          </p:pic>
          <p:cxnSp>
            <p:nvCxnSpPr>
              <p:cNvPr id="58" name="Straight Arrow Connector 57">
                <a:extLst>
                  <a:ext uri="{FF2B5EF4-FFF2-40B4-BE49-F238E27FC236}">
                    <a16:creationId xmlns:a16="http://schemas.microsoft.com/office/drawing/2014/main" id="{AF692E2D-D3B8-7566-4E82-0A2A095BB8CE}"/>
                  </a:ext>
                </a:extLst>
              </p:cNvPr>
              <p:cNvCxnSpPr>
                <a:cxnSpLocks/>
                <a:stCxn id="39" idx="2"/>
                <a:endCxn id="57" idx="0"/>
              </p:cNvCxnSpPr>
              <p:nvPr/>
            </p:nvCxnSpPr>
            <p:spPr>
              <a:xfrm>
                <a:off x="6144069" y="3231556"/>
                <a:ext cx="47465" cy="19146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07559B0-D982-366F-4DDE-155814AE018C}"/>
                  </a:ext>
                </a:extLst>
              </p:cNvPr>
              <p:cNvSpPr txBox="1"/>
              <p:nvPr/>
            </p:nvSpPr>
            <p:spPr>
              <a:xfrm>
                <a:off x="5725860" y="6131690"/>
                <a:ext cx="931345" cy="369332"/>
              </a:xfrm>
              <a:prstGeom prst="rect">
                <a:avLst/>
              </a:prstGeom>
              <a:noFill/>
            </p:spPr>
            <p:txBody>
              <a:bodyPr wrap="none" rtlCol="0">
                <a:spAutoFit/>
              </a:bodyPr>
              <a:lstStyle/>
              <a:p>
                <a:pPr algn="ctr"/>
                <a:r>
                  <a:rPr lang="en-US" dirty="0"/>
                  <a:t>Medical</a:t>
                </a:r>
              </a:p>
            </p:txBody>
          </p:sp>
          <p:sp>
            <p:nvSpPr>
              <p:cNvPr id="60" name="TextBox 59">
                <a:extLst>
                  <a:ext uri="{FF2B5EF4-FFF2-40B4-BE49-F238E27FC236}">
                    <a16:creationId xmlns:a16="http://schemas.microsoft.com/office/drawing/2014/main" id="{4EA09650-0BC8-DD6A-60E8-BD5ED81000B4}"/>
                  </a:ext>
                </a:extLst>
              </p:cNvPr>
              <p:cNvSpPr txBox="1"/>
              <p:nvPr/>
            </p:nvSpPr>
            <p:spPr>
              <a:xfrm>
                <a:off x="626909" y="5307494"/>
                <a:ext cx="796885" cy="830997"/>
              </a:xfrm>
              <a:prstGeom prst="rect">
                <a:avLst/>
              </a:prstGeom>
              <a:noFill/>
            </p:spPr>
            <p:txBody>
              <a:bodyPr wrap="none" rtlCol="0">
                <a:spAutoFit/>
              </a:bodyPr>
              <a:lstStyle/>
              <a:p>
                <a:pPr algn="ctr"/>
                <a:r>
                  <a:rPr lang="en-US" sz="2400" b="1" dirty="0"/>
                  <a:t>Data</a:t>
                </a:r>
              </a:p>
              <a:p>
                <a:pPr algn="ctr"/>
                <a:r>
                  <a:rPr lang="en-US" sz="2400" b="1" dirty="0"/>
                  <a:t>Pods</a:t>
                </a:r>
                <a:endParaRPr lang="ar-SA" sz="2400" b="1" dirty="0"/>
              </a:p>
            </p:txBody>
          </p:sp>
          <p:cxnSp>
            <p:nvCxnSpPr>
              <p:cNvPr id="61" name="Straight Arrow Connector 60">
                <a:extLst>
                  <a:ext uri="{FF2B5EF4-FFF2-40B4-BE49-F238E27FC236}">
                    <a16:creationId xmlns:a16="http://schemas.microsoft.com/office/drawing/2014/main" id="{C6306AC4-7708-F2A4-CF7E-569DA81F75A6}"/>
                  </a:ext>
                </a:extLst>
              </p:cNvPr>
              <p:cNvCxnSpPr>
                <a:cxnSpLocks/>
                <a:stCxn id="40" idx="2"/>
                <a:endCxn id="44" idx="0"/>
              </p:cNvCxnSpPr>
              <p:nvPr/>
            </p:nvCxnSpPr>
            <p:spPr>
              <a:xfrm flipH="1">
                <a:off x="1966999" y="3688756"/>
                <a:ext cx="1577367" cy="1457439"/>
              </a:xfrm>
              <a:prstGeom prst="straightConnector1">
                <a:avLst/>
              </a:prstGeom>
              <a:ln w="25400">
                <a:solidFill>
                  <a:schemeClr val="tx1">
                    <a:lumMod val="50000"/>
                    <a:lumOff val="5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BA36E8-AA1D-F50E-886B-5AB5E0FC3E01}"/>
                  </a:ext>
                </a:extLst>
              </p:cNvPr>
              <p:cNvCxnSpPr>
                <a:cxnSpLocks/>
                <a:stCxn id="40" idx="2"/>
                <a:endCxn id="41" idx="0"/>
              </p:cNvCxnSpPr>
              <p:nvPr/>
            </p:nvCxnSpPr>
            <p:spPr>
              <a:xfrm>
                <a:off x="3544366" y="3688756"/>
                <a:ext cx="537223" cy="1457439"/>
              </a:xfrm>
              <a:prstGeom prst="straightConnector1">
                <a:avLst/>
              </a:prstGeom>
              <a:ln w="28575">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318D3A7-A75A-662B-D66A-A88707915C2E}"/>
                  </a:ext>
                </a:extLst>
              </p:cNvPr>
              <p:cNvSpPr txBox="1"/>
              <p:nvPr/>
            </p:nvSpPr>
            <p:spPr>
              <a:xfrm>
                <a:off x="205088" y="2857759"/>
                <a:ext cx="2001571" cy="830997"/>
              </a:xfrm>
              <a:prstGeom prst="rect">
                <a:avLst/>
              </a:prstGeom>
              <a:noFill/>
            </p:spPr>
            <p:txBody>
              <a:bodyPr wrap="square" rtlCol="0">
                <a:spAutoFit/>
              </a:bodyPr>
              <a:lstStyle/>
              <a:p>
                <a:pPr algn="ctr"/>
                <a:r>
                  <a:rPr lang="en-US" sz="2400" b="1" dirty="0"/>
                  <a:t>Decentralized</a:t>
                </a:r>
              </a:p>
              <a:p>
                <a:pPr algn="ctr"/>
                <a:r>
                  <a:rPr lang="en-US" sz="2400" b="1" dirty="0"/>
                  <a:t>Apps</a:t>
                </a:r>
                <a:endParaRPr lang="ar-SA" sz="2400" b="1" dirty="0"/>
              </a:p>
            </p:txBody>
          </p:sp>
        </p:grpSp>
        <p:sp>
          <p:nvSpPr>
            <p:cNvPr id="74" name="TextBox 73">
              <a:extLst>
                <a:ext uri="{FF2B5EF4-FFF2-40B4-BE49-F238E27FC236}">
                  <a16:creationId xmlns:a16="http://schemas.microsoft.com/office/drawing/2014/main" id="{B0C8C8C1-E676-446F-5444-2BA92AAE9E3F}"/>
                </a:ext>
              </a:extLst>
            </p:cNvPr>
            <p:cNvSpPr txBox="1"/>
            <p:nvPr/>
          </p:nvSpPr>
          <p:spPr>
            <a:xfrm>
              <a:off x="11435021" y="4924600"/>
              <a:ext cx="353514" cy="707886"/>
            </a:xfrm>
            <a:prstGeom prst="rect">
              <a:avLst/>
            </a:prstGeom>
            <a:noFill/>
          </p:spPr>
          <p:txBody>
            <a:bodyPr wrap="square">
              <a:spAutoFit/>
            </a:bodyPr>
            <a:lstStyle/>
            <a:p>
              <a:r>
                <a:rPr lang="en-GB" sz="4000" b="1" dirty="0"/>
                <a:t>…</a:t>
              </a:r>
              <a:endParaRPr lang="ar-SA" sz="4000" dirty="0"/>
            </a:p>
          </p:txBody>
        </p:sp>
      </p:grpSp>
    </p:spTree>
    <p:extLst>
      <p:ext uri="{BB962C8B-B14F-4D97-AF65-F5344CB8AC3E}">
        <p14:creationId xmlns:p14="http://schemas.microsoft.com/office/powerpoint/2010/main" val="23429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olid-Custom 1">
      <a:dk1>
        <a:srgbClr val="000000"/>
      </a:dk1>
      <a:lt1>
        <a:srgbClr val="FFFFFF"/>
      </a:lt1>
      <a:dk2>
        <a:srgbClr val="373545"/>
      </a:dk2>
      <a:lt2>
        <a:srgbClr val="EFEDF3"/>
      </a:lt2>
      <a:accent1>
        <a:srgbClr val="D8D4E5"/>
      </a:accent1>
      <a:accent2>
        <a:srgbClr val="8A7FAA"/>
      </a:accent2>
      <a:accent3>
        <a:srgbClr val="3C2C6F"/>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olid-Custom 1">
      <a:dk1>
        <a:srgbClr val="000000"/>
      </a:dk1>
      <a:lt1>
        <a:srgbClr val="FFFFFF"/>
      </a:lt1>
      <a:dk2>
        <a:srgbClr val="373545"/>
      </a:dk2>
      <a:lt2>
        <a:srgbClr val="EFEDF3"/>
      </a:lt2>
      <a:accent1>
        <a:srgbClr val="D8D4E5"/>
      </a:accent1>
      <a:accent2>
        <a:srgbClr val="8A7FAA"/>
      </a:accent2>
      <a:accent3>
        <a:srgbClr val="3C2C6F"/>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7745</TotalTime>
  <Words>1195</Words>
  <Application>Microsoft Macintosh PowerPoint</Application>
  <PresentationFormat>Widescreen</PresentationFormat>
  <Paragraphs>180</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Custom Design</vt:lpstr>
      <vt:lpstr>SoLiD Web Infrastructure</vt:lpstr>
      <vt:lpstr>Disclaimer</vt:lpstr>
      <vt:lpstr>PowerPoint Presentation</vt:lpstr>
      <vt:lpstr>Challenges to the Web’s Universality</vt:lpstr>
      <vt:lpstr>Platform Monetization</vt:lpstr>
      <vt:lpstr>PowerPoint Presentation</vt:lpstr>
      <vt:lpstr>Massive centralized hurts diversity, innovation, and choice</vt:lpstr>
      <vt:lpstr>Introducing Solid (SOcial LInked Data)</vt:lpstr>
      <vt:lpstr>SOLID Decouples Data and App Using data Pods and Web Interfaces</vt:lpstr>
      <vt:lpstr>SOLID Enhances the Internet Ecosystem </vt:lpstr>
      <vt:lpstr>Open Interoperability and Collaboration</vt:lpstr>
      <vt:lpstr>Enhances Privacy and Control</vt:lpstr>
      <vt:lpstr>Driving Innovation and Sustainability</vt:lpstr>
      <vt:lpstr>Solid Pod Hosting Self-host or Use a provider</vt:lpstr>
      <vt:lpstr>Example Solid Open-Source Tools and Applications</vt:lpstr>
      <vt:lpstr>Early Adopter: Flemish Data Utility Company</vt:lpstr>
      <vt:lpstr>Transitioning from research to ecosystem  backed by inrupt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Osama Al-Dosary</dc:creator>
  <cp:lastModifiedBy>Osama Al-Dosary</cp:lastModifiedBy>
  <cp:revision>53</cp:revision>
  <cp:lastPrinted>2024-04-07T14:49:02Z</cp:lastPrinted>
  <dcterms:created xsi:type="dcterms:W3CDTF">2022-09-17T16:10:33Z</dcterms:created>
  <dcterms:modified xsi:type="dcterms:W3CDTF">2024-05-23T06:34:18Z</dcterms:modified>
</cp:coreProperties>
</file>