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4" r:id="rId3"/>
    <p:sldId id="258" r:id="rId4"/>
    <p:sldId id="275" r:id="rId5"/>
    <p:sldId id="276" r:id="rId6"/>
    <p:sldId id="277" r:id="rId7"/>
    <p:sldId id="285" r:id="rId8"/>
    <p:sldId id="299" r:id="rId9"/>
    <p:sldId id="279" r:id="rId10"/>
    <p:sldId id="286" r:id="rId11"/>
    <p:sldId id="284" r:id="rId12"/>
    <p:sldId id="288" r:id="rId13"/>
    <p:sldId id="292" r:id="rId14"/>
    <p:sldId id="281" r:id="rId15"/>
    <p:sldId id="293" r:id="rId16"/>
    <p:sldId id="289" r:id="rId17"/>
    <p:sldId id="290" r:id="rId18"/>
    <p:sldId id="294" r:id="rId19"/>
    <p:sldId id="295" r:id="rId20"/>
    <p:sldId id="296" r:id="rId21"/>
    <p:sldId id="297" r:id="rId22"/>
    <p:sldId id="300" r:id="rId23"/>
    <p:sldId id="280" r:id="rId24"/>
    <p:sldId id="2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05" autoAdjust="0"/>
    <p:restoredTop sz="80493" autoAdjust="0"/>
  </p:normalViewPr>
  <p:slideViewPr>
    <p:cSldViewPr snapToGrid="0">
      <p:cViewPr varScale="1">
        <p:scale>
          <a:sx n="74" d="100"/>
          <a:sy n="74" d="100"/>
        </p:scale>
        <p:origin x="69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5A320-C230-439B-9B9F-656F9E34C971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3ADCA-4A3A-44B1-A723-591B84C4BC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08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3ADCA-4A3A-44B1-A723-591B84C4BC5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79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3ADCA-4A3A-44B1-A723-591B84C4BC5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93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Most of the difficulties can be in our communication…</a:t>
            </a:r>
          </a:p>
          <a:p>
            <a:endParaRPr lang="en-GB" dirty="0"/>
          </a:p>
          <a:p>
            <a:r>
              <a:rPr lang="en-GB" dirty="0"/>
              <a:t>It can be intensely annoying for people!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3ADCA-4A3A-44B1-A723-591B84C4BC5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156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E8EAED"/>
                </a:solidFill>
                <a:effectLst/>
                <a:highlight>
                  <a:srgbClr val="202124"/>
                </a:highlight>
                <a:latin typeface="Roboto" panose="02000000000000000000" pitchFamily="2" charset="0"/>
              </a:rPr>
              <a:t>I don't have the same level of social difficulty as with Autism, but ADHD causes some problems with communication. </a:t>
            </a:r>
            <a:br>
              <a:rPr lang="en-GB" dirty="0"/>
            </a:br>
            <a:endParaRPr lang="en-GB" dirty="0"/>
          </a:p>
          <a:p>
            <a:r>
              <a:rPr lang="en-GB" dirty="0"/>
              <a:t>The jury is still out on whether I have autism or not…</a:t>
            </a:r>
          </a:p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3ADCA-4A3A-44B1-A723-591B84C4BC5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045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what can we do about it?  How to make life easier?</a:t>
            </a:r>
          </a:p>
          <a:p>
            <a:endParaRPr lang="en-GB" dirty="0"/>
          </a:p>
          <a:p>
            <a:r>
              <a:rPr lang="en-GB" dirty="0"/>
              <a:t>Do we need to do anything at all?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3ADCA-4A3A-44B1-A723-591B84C4BC5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93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Who has heard of the sunflower lanyard?</a:t>
            </a:r>
          </a:p>
          <a:p>
            <a:endParaRPr lang="en-GB" dirty="0"/>
          </a:p>
          <a:p>
            <a:r>
              <a:rPr lang="en-GB" dirty="0"/>
              <a:t>Hidden disabilities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3ADCA-4A3A-44B1-A723-591B84C4BC5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686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3ADCA-4A3A-44B1-A723-591B84C4BC5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365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3ADCA-4A3A-44B1-A723-591B84C4BC5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449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Apparently, only 30-50% of People have an internal monologue in their head. </a:t>
            </a:r>
          </a:p>
          <a:p>
            <a:endParaRPr lang="en-GB" dirty="0"/>
          </a:p>
          <a:p>
            <a:r>
              <a:rPr lang="en-GB" dirty="0"/>
              <a:t>I don’t know if this is true or not, but let’s do a show of hands…</a:t>
            </a:r>
          </a:p>
          <a:p>
            <a:endParaRPr lang="en-GB" dirty="0"/>
          </a:p>
          <a:p>
            <a:r>
              <a:rPr lang="en-GB" dirty="0"/>
              <a:t>Who has an internal monologue?</a:t>
            </a:r>
          </a:p>
          <a:p>
            <a:r>
              <a:rPr lang="en-GB" dirty="0"/>
              <a:t>Who doesn’t?</a:t>
            </a:r>
          </a:p>
          <a:p>
            <a:r>
              <a:rPr lang="en-GB" dirty="0"/>
              <a:t>Who does not know what I’m talking about?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3ADCA-4A3A-44B1-A723-591B84C4BC5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946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Coming out… </a:t>
            </a:r>
          </a:p>
          <a:p>
            <a:endParaRPr lang="en-GB" dirty="0"/>
          </a:p>
          <a:p>
            <a:r>
              <a:rPr lang="en-GB" b="1" dirty="0"/>
              <a:t>“Are you like me?”</a:t>
            </a:r>
          </a:p>
          <a:p>
            <a:endParaRPr lang="en-GB" dirty="0"/>
          </a:p>
          <a:p>
            <a:r>
              <a:rPr lang="en-GB" dirty="0"/>
              <a:t>Model A…  Model B… Or even Model C?</a:t>
            </a:r>
          </a:p>
          <a:p>
            <a:endParaRPr lang="en-GB" dirty="0"/>
          </a:p>
          <a:p>
            <a:r>
              <a:rPr lang="en-GB" dirty="0"/>
              <a:t>Why the shame?  A fear of “coming out”… maybe we get branded as weird, difficult to work with… awkward…?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3ADCA-4A3A-44B1-A723-591B84C4BC5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11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Negative words… it doesn’t feel great!</a:t>
            </a:r>
          </a:p>
          <a:p>
            <a:endParaRPr lang="en-GB" dirty="0"/>
          </a:p>
          <a:p>
            <a:r>
              <a:rPr lang="en-GB" dirty="0"/>
              <a:t>Getting diagnosed at the age of 46, in 2021… was an experience!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3ADCA-4A3A-44B1-A723-591B84C4BC5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744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3ADCA-4A3A-44B1-A723-591B84C4BC5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484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3ADCA-4A3A-44B1-A723-591B84C4BC5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547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3ADCA-4A3A-44B1-A723-591B84C4BC5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297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3ADCA-4A3A-44B1-A723-591B84C4BC5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469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3ADCA-4A3A-44B1-A723-591B84C4BC5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385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69EDE-347F-5608-308F-0D7E7EC41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84051"/>
          </a:xfrm>
        </p:spPr>
        <p:txBody>
          <a:bodyPr anchor="b">
            <a:normAutofit/>
          </a:bodyPr>
          <a:lstStyle>
            <a:lvl1pPr algn="ctr">
              <a:defRPr lang="en-GB" sz="5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3B6DD7-3F79-5E5E-0C64-355EDC105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66011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3176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93693-6DFD-5CE9-8150-7C856EDCA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B00D6D-96CD-4B94-8633-0E5F40913B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768C35-C3A5-A03A-220A-19932B34D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444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E8128-10AD-A4F8-4AF7-42538F772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2FA7A-C530-8195-624A-17BE7F1FE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647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FF5A54-1574-6FD0-2424-CD2BA2A315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E8949-22B6-797A-0020-7F0F2E073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93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CF79-3EB3-2DD8-0DA7-7216E7867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602AE-706D-449B-8967-9724FBB27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9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DCDCD-F4EC-AFFD-05BB-74E7110CC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EF19B-5601-3515-B6B9-F118D40A5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4427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6B0A0-EB1E-A1BF-1F24-5C1ECD837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63215-AF79-3729-4283-59F00C4BCB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C1243-DB3C-3244-5E3E-C37E9A802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54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78A1C-09CE-CD06-9008-C44EC1060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800B9-3461-9B6E-B554-B6663BD4D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1F3A5-1594-2A00-02A1-1CB233200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CCB2F-9888-431A-38CE-BDC4844042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89542E-F5FE-254F-43EA-97300455A2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59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917D8-253A-86FC-5522-D224DE31D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710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917D8-253A-86FC-5522-D224DE31D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549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979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B26CE-FBFB-A9CA-9FD2-2991A1F6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411B1-1EB3-A4C8-52DE-B80BC8861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4C5E6-6F3B-94C4-A616-F204D7F80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5161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AF1630-01D5-D335-E468-9CBD22EE8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7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8C548-BE31-3921-A1C9-F20579584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42149"/>
            <a:ext cx="10515600" cy="4811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6007A7-7D53-2814-AF0B-E920D5E2556F}"/>
              </a:ext>
            </a:extLst>
          </p:cNvPr>
          <p:cNvSpPr/>
          <p:nvPr userDrawn="1"/>
        </p:nvSpPr>
        <p:spPr>
          <a:xfrm>
            <a:off x="0" y="0"/>
            <a:ext cx="29235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7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dsunflower.co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ccentricemmie.medium.com/only-30-50-of-people-have-an-internal-monologue-b75125ca569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BD59E-E0C6-2AE0-BAB1-20B66F93D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84051"/>
          </a:xfrm>
        </p:spPr>
        <p:txBody>
          <a:bodyPr>
            <a:normAutofit/>
          </a:bodyPr>
          <a:lstStyle/>
          <a:p>
            <a:r>
              <a:rPr lang="en-GB" dirty="0"/>
              <a:t>Is It Just Me?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836A8583-A7FF-818A-E72B-419523313E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3200" dirty="0">
                <a:solidFill>
                  <a:srgbClr val="002060"/>
                </a:solidFill>
              </a:rPr>
              <a:t>Talking About ADHD and Other Neurodiversity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Rob Lister | RIPE88</a:t>
            </a:r>
          </a:p>
          <a:p>
            <a:r>
              <a:rPr lang="en-GB" sz="2200" dirty="0">
                <a:solidFill>
                  <a:srgbClr val="002060"/>
                </a:solidFill>
              </a:rPr>
              <a:t>rob@lonap.net</a:t>
            </a:r>
          </a:p>
        </p:txBody>
      </p:sp>
    </p:spTree>
    <p:extLst>
      <p:ext uri="{BB962C8B-B14F-4D97-AF65-F5344CB8AC3E}">
        <p14:creationId xmlns:p14="http://schemas.microsoft.com/office/powerpoint/2010/main" val="1466166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281563-0A4C-668F-14F6-69EF209A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65494-6B62-B3BD-0C7B-E3463BFDB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280" y="595720"/>
            <a:ext cx="4805439" cy="597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1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8A68-3712-58D2-1F3A-B90315245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ADHD Traits – </a:t>
            </a:r>
            <a:r>
              <a:rPr lang="en-GB" b="1" dirty="0"/>
              <a:t>the good…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0272C-0B84-46B2-2D2B-AC99BD8AC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Being</a:t>
            </a:r>
            <a:r>
              <a:rPr lang="en-GB" sz="3200" dirty="0"/>
              <a:t> </a:t>
            </a:r>
            <a:r>
              <a:rPr lang="en-GB" sz="3200" b="1" dirty="0"/>
              <a:t>calm in a crisis</a:t>
            </a:r>
          </a:p>
          <a:p>
            <a:endParaRPr lang="en-GB" sz="3200" dirty="0"/>
          </a:p>
          <a:p>
            <a:r>
              <a:rPr lang="en-GB" sz="3200" b="1" dirty="0"/>
              <a:t>Creativity</a:t>
            </a:r>
          </a:p>
          <a:p>
            <a:pPr lvl="1"/>
            <a:r>
              <a:rPr lang="en-GB" sz="2800" dirty="0"/>
              <a:t>Natural </a:t>
            </a:r>
            <a:r>
              <a:rPr lang="en-GB" sz="2800" b="1" dirty="0"/>
              <a:t>problem-solvers</a:t>
            </a:r>
          </a:p>
          <a:p>
            <a:pPr lvl="1"/>
            <a:r>
              <a:rPr lang="en-GB" sz="2800" dirty="0"/>
              <a:t>‘Think outside the box’</a:t>
            </a:r>
          </a:p>
          <a:p>
            <a:pPr lvl="1"/>
            <a:r>
              <a:rPr lang="en-GB" sz="2800" b="1" dirty="0"/>
              <a:t>Insightful connections</a:t>
            </a:r>
            <a:r>
              <a:rPr lang="en-GB" sz="2800" dirty="0"/>
              <a:t> between previously unconnected things</a:t>
            </a:r>
          </a:p>
          <a:p>
            <a:pPr marL="0" indent="0">
              <a:buNone/>
            </a:pPr>
            <a:endParaRPr lang="en-GB" sz="3200" dirty="0"/>
          </a:p>
          <a:p>
            <a:r>
              <a:rPr lang="en-GB" sz="3200" b="1" dirty="0"/>
              <a:t>Energy</a:t>
            </a:r>
          </a:p>
          <a:p>
            <a:pPr lvl="1"/>
            <a:r>
              <a:rPr lang="en-GB" sz="2800" dirty="0"/>
              <a:t>Capable of delivering </a:t>
            </a:r>
            <a:r>
              <a:rPr lang="en-GB" sz="2800" b="1" dirty="0"/>
              <a:t>work to a very high standard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010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8A68-3712-58D2-1F3A-B90315245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ADHD Traits – </a:t>
            </a:r>
            <a:r>
              <a:rPr lang="en-GB" b="1" dirty="0"/>
              <a:t>the good</a:t>
            </a:r>
            <a:r>
              <a:rPr lang="en-GB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0272C-0B84-46B2-2D2B-AC99BD8AC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200" b="1" dirty="0"/>
              <a:t>Authenticity</a:t>
            </a:r>
          </a:p>
          <a:p>
            <a:pPr lvl="1"/>
            <a:r>
              <a:rPr lang="en-GB" sz="2800" dirty="0"/>
              <a:t>Motivated by passion and purpose</a:t>
            </a:r>
          </a:p>
          <a:p>
            <a:pPr lvl="1"/>
            <a:r>
              <a:rPr lang="en-GB" sz="2800" dirty="0"/>
              <a:t>Great ‘</a:t>
            </a:r>
            <a:r>
              <a:rPr lang="en-GB" sz="2800" b="1" dirty="0"/>
              <a:t>social justice</a:t>
            </a:r>
            <a:r>
              <a:rPr lang="en-GB" sz="2800" dirty="0"/>
              <a:t> warriors’</a:t>
            </a:r>
          </a:p>
          <a:p>
            <a:endParaRPr lang="en-GB" sz="3200" dirty="0"/>
          </a:p>
          <a:p>
            <a:r>
              <a:rPr lang="en-GB" sz="3200" b="1" dirty="0"/>
              <a:t>Kind-heartedness and compassion</a:t>
            </a:r>
          </a:p>
          <a:p>
            <a:pPr lvl="1"/>
            <a:r>
              <a:rPr lang="en-GB" sz="2800" dirty="0"/>
              <a:t>We generally care about others a great deal</a:t>
            </a:r>
          </a:p>
          <a:p>
            <a:pPr lvl="1"/>
            <a:r>
              <a:rPr lang="en-GB" sz="2800" b="1" dirty="0"/>
              <a:t>Sensitive</a:t>
            </a:r>
            <a:r>
              <a:rPr lang="en-GB" sz="2800" dirty="0"/>
              <a:t> and </a:t>
            </a:r>
            <a:r>
              <a:rPr lang="en-GB" sz="2800" b="1" dirty="0"/>
              <a:t>empathetic</a:t>
            </a:r>
            <a:r>
              <a:rPr lang="en-GB" sz="2800" dirty="0"/>
              <a:t> to others</a:t>
            </a:r>
          </a:p>
          <a:p>
            <a:pPr lvl="1"/>
            <a:endParaRPr lang="en-GB" sz="2800" dirty="0"/>
          </a:p>
          <a:p>
            <a:r>
              <a:rPr lang="en-GB" sz="3200" b="1" dirty="0"/>
              <a:t>Bravery</a:t>
            </a:r>
          </a:p>
          <a:p>
            <a:pPr lvl="1"/>
            <a:r>
              <a:rPr lang="en-GB" sz="2800" dirty="0"/>
              <a:t>Fearless, in decision making, risk-taking and choices</a:t>
            </a:r>
            <a:endParaRPr lang="en-GB" sz="2800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7679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0D95AC-594D-9695-F304-4C3EE2DA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77C92-8EF7-B6CF-F981-F926A44B5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22118"/>
            <a:ext cx="70104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1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8A68-3712-58D2-1F3A-B90315245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Communication</a:t>
            </a:r>
            <a:r>
              <a:rPr lang="en-GB" dirty="0"/>
              <a:t> – a mixed bag!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0272C-0B84-46B2-2D2B-AC99BD8AC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5358" y="1246944"/>
            <a:ext cx="6941574" cy="5245931"/>
          </a:xfrm>
        </p:spPr>
        <p:txBody>
          <a:bodyPr>
            <a:noAutofit/>
          </a:bodyPr>
          <a:lstStyle/>
          <a:p>
            <a:r>
              <a:rPr lang="en-GB" sz="3200" b="1" dirty="0"/>
              <a:t>You’ll probably hear all about my current </a:t>
            </a:r>
            <a:r>
              <a:rPr lang="en-GB" sz="3200" b="1" dirty="0" err="1"/>
              <a:t>hyperfixation</a:t>
            </a:r>
            <a:r>
              <a:rPr lang="en-GB" sz="3200" b="1" dirty="0"/>
              <a:t>/project/random thoughts…</a:t>
            </a:r>
          </a:p>
          <a:p>
            <a:endParaRPr lang="en-GB" sz="2400" dirty="0"/>
          </a:p>
          <a:p>
            <a:r>
              <a:rPr lang="en-GB" dirty="0"/>
              <a:t>Plus </a:t>
            </a:r>
            <a:r>
              <a:rPr lang="en-GB" u="sng" dirty="0"/>
              <a:t>all</a:t>
            </a:r>
            <a:r>
              <a:rPr lang="en-GB" dirty="0"/>
              <a:t> the back-story…</a:t>
            </a:r>
          </a:p>
          <a:p>
            <a:endParaRPr lang="en-GB" dirty="0"/>
          </a:p>
          <a:p>
            <a:r>
              <a:rPr lang="en-GB" sz="2400" dirty="0"/>
              <a:t>…and three tangents</a:t>
            </a:r>
          </a:p>
          <a:p>
            <a:endParaRPr lang="en-GB" sz="1800" dirty="0"/>
          </a:p>
          <a:p>
            <a:r>
              <a:rPr lang="en-GB" sz="1800" dirty="0"/>
              <a:t>Oh, here’s another thing I thought was important for you to know.</a:t>
            </a:r>
          </a:p>
          <a:p>
            <a:r>
              <a:rPr lang="en-GB" sz="1600" dirty="0"/>
              <a:t>(Some other </a:t>
            </a:r>
            <a:r>
              <a:rPr lang="en-GB" sz="1600" b="1" dirty="0"/>
              <a:t>bonus content</a:t>
            </a:r>
            <a:r>
              <a:rPr lang="en-GB" sz="1600" dirty="0"/>
              <a:t> in brackets)</a:t>
            </a:r>
          </a:p>
          <a:p>
            <a:endParaRPr lang="en-GB" sz="1600" dirty="0"/>
          </a:p>
          <a:p>
            <a:r>
              <a:rPr lang="en-GB" sz="2000" b="1" dirty="0"/>
              <a:t>…Wait. What was your name, again?</a:t>
            </a:r>
            <a:endParaRPr lang="en-GB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244C5-CA7E-0179-E250-42B1DCAB2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72" y="1246944"/>
            <a:ext cx="3857171" cy="47893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967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84399-D0A3-90BA-66BC-1C229B65D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675CC-4EBF-C913-F42D-14CECC2D7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Unhelpful “advice” </a:t>
            </a:r>
          </a:p>
          <a:p>
            <a:pPr lvl="1"/>
            <a:r>
              <a:rPr lang="en-GB" dirty="0"/>
              <a:t>“Have you tried making a TODO list?”</a:t>
            </a:r>
          </a:p>
          <a:p>
            <a:pPr lvl="1"/>
            <a:r>
              <a:rPr lang="en-GB" dirty="0"/>
              <a:t>“Just do the thing…”</a:t>
            </a:r>
          </a:p>
          <a:p>
            <a:pPr lvl="1"/>
            <a:r>
              <a:rPr lang="en-GB" dirty="0"/>
              <a:t>ADHD isn’t a real thing  - </a:t>
            </a:r>
            <a:r>
              <a:rPr lang="en-GB" b="1" dirty="0"/>
              <a:t>It’s just an excuse…</a:t>
            </a:r>
            <a:endParaRPr lang="en-GB" dirty="0"/>
          </a:p>
          <a:p>
            <a:r>
              <a:rPr lang="en-GB" dirty="0"/>
              <a:t>Slow to think in conversations - </a:t>
            </a:r>
            <a:r>
              <a:rPr lang="en-GB" b="1" dirty="0"/>
              <a:t>often left behind in the conversation</a:t>
            </a:r>
          </a:p>
          <a:p>
            <a:r>
              <a:rPr lang="en-GB" dirty="0"/>
              <a:t>Concise thinking and getting to the point isn't a strong point!</a:t>
            </a:r>
          </a:p>
          <a:p>
            <a:r>
              <a:rPr lang="en-GB" b="1" dirty="0"/>
              <a:t>We like to tell a story</a:t>
            </a:r>
            <a:r>
              <a:rPr lang="en-GB" dirty="0"/>
              <a:t> and give lots of context... </a:t>
            </a:r>
            <a:br>
              <a:rPr lang="en-GB" dirty="0"/>
            </a:br>
            <a:r>
              <a:rPr lang="en-GB" dirty="0"/>
              <a:t>People find this incredibly annoying! </a:t>
            </a:r>
            <a:r>
              <a:rPr lang="en-GB" i="1" dirty="0"/>
              <a:t>"Just get to the point”</a:t>
            </a:r>
          </a:p>
          <a:p>
            <a:r>
              <a:rPr lang="en-GB" dirty="0"/>
              <a:t>People talking over me</a:t>
            </a:r>
          </a:p>
        </p:txBody>
      </p:sp>
    </p:spTree>
    <p:extLst>
      <p:ext uri="{BB962C8B-B14F-4D97-AF65-F5344CB8AC3E}">
        <p14:creationId xmlns:p14="http://schemas.microsoft.com/office/powerpoint/2010/main" val="3978268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748161-4D0F-E50F-391D-BB70CFEB7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957E9-8E1D-877D-6F14-9130B6F5FC81}"/>
              </a:ext>
            </a:extLst>
          </p:cNvPr>
          <p:cNvSpPr txBox="1"/>
          <p:nvPr/>
        </p:nvSpPr>
        <p:spPr>
          <a:xfrm>
            <a:off x="2154000" y="2418469"/>
            <a:ext cx="788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dirty="0">
                <a:solidFill>
                  <a:schemeClr val="bg1"/>
                </a:solidFill>
              </a:rPr>
              <a:t>So what?</a:t>
            </a:r>
          </a:p>
        </p:txBody>
      </p:sp>
    </p:spTree>
    <p:extLst>
      <p:ext uri="{BB962C8B-B14F-4D97-AF65-F5344CB8AC3E}">
        <p14:creationId xmlns:p14="http://schemas.microsoft.com/office/powerpoint/2010/main" val="249966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F1498B-3525-89F9-2F05-94136120D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542" y="495965"/>
            <a:ext cx="5140916" cy="586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31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8F8AB0-E6CE-A359-6554-9710921FB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941" y="234326"/>
            <a:ext cx="4146847" cy="63893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67D740-4170-E1AF-D9AF-9A332F9CDBDF}"/>
              </a:ext>
            </a:extLst>
          </p:cNvPr>
          <p:cNvSpPr txBox="1"/>
          <p:nvPr/>
        </p:nvSpPr>
        <p:spPr>
          <a:xfrm>
            <a:off x="690073" y="5989670"/>
            <a:ext cx="4770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hlinkClick r:id="rId3"/>
              </a:rPr>
              <a:t>https://hdsunflower.com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79029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D9FD1-7F8A-AA87-DB24-BED1CEE17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391" y="1354441"/>
            <a:ext cx="9012875" cy="393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91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F8550-3D91-B1D6-BADD-A6CA53374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 err="1"/>
              <a:t>whois</a:t>
            </a:r>
            <a:r>
              <a:rPr lang="en-GB" dirty="0"/>
              <a:t> </a:t>
            </a:r>
            <a:r>
              <a:rPr lang="en-GB" dirty="0" err="1"/>
              <a:t>robl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4CCC0-2245-B394-5CDD-BE9E3CEB1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GB" sz="3200" dirty="0"/>
              <a:t>Various jobs in Support, IT, Networks for the past 30 </a:t>
            </a:r>
            <a:r>
              <a:rPr lang="en-GB" sz="2000" dirty="0"/>
              <a:t>(!!)</a:t>
            </a:r>
            <a:r>
              <a:rPr lang="en-GB" sz="3200" dirty="0"/>
              <a:t> years</a:t>
            </a:r>
          </a:p>
          <a:p>
            <a:r>
              <a:rPr lang="en-GB" sz="3200" dirty="0"/>
              <a:t>Based in London</a:t>
            </a:r>
          </a:p>
          <a:p>
            <a:r>
              <a:rPr lang="en-GB" sz="3200" dirty="0"/>
              <a:t>Currently Senior Network Engineer* at LONAP since 2012</a:t>
            </a:r>
          </a:p>
          <a:p>
            <a:endParaRPr lang="en-GB" sz="3200" dirty="0"/>
          </a:p>
          <a:p>
            <a:r>
              <a:rPr lang="en-GB" sz="2400" b="1" dirty="0"/>
              <a:t>(…This is my first presentation at a RIPE meeting)</a:t>
            </a:r>
          </a:p>
          <a:p>
            <a:endParaRPr lang="en-GB" sz="3200" b="1" dirty="0"/>
          </a:p>
          <a:p>
            <a:pPr marL="0" indent="0">
              <a:buNone/>
            </a:pPr>
            <a:r>
              <a:rPr lang="en-GB" sz="2400" b="1" dirty="0"/>
              <a:t>rob@lonap.net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95DF70-0786-FA0D-C19D-85CA05EA2261}"/>
              </a:ext>
            </a:extLst>
          </p:cNvPr>
          <p:cNvSpPr txBox="1"/>
          <p:nvPr/>
        </p:nvSpPr>
        <p:spPr>
          <a:xfrm>
            <a:off x="994228" y="5799591"/>
            <a:ext cx="5892800" cy="377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 Generic job title which means basically everything….</a:t>
            </a:r>
          </a:p>
        </p:txBody>
      </p:sp>
    </p:spTree>
    <p:extLst>
      <p:ext uri="{BB962C8B-B14F-4D97-AF65-F5344CB8AC3E}">
        <p14:creationId xmlns:p14="http://schemas.microsoft.com/office/powerpoint/2010/main" val="3180637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2568-EE55-848D-A183-E18D72F93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Accommodations….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1BF4D-0F67-538C-1F1C-01F1731FF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Quiet spaces?</a:t>
            </a:r>
          </a:p>
          <a:p>
            <a:r>
              <a:rPr lang="en-GB" dirty="0"/>
              <a:t>Flexibility with deadlines</a:t>
            </a:r>
          </a:p>
          <a:p>
            <a:r>
              <a:rPr lang="en-GB" dirty="0"/>
              <a:t>Set clear expectations</a:t>
            </a:r>
          </a:p>
          <a:p>
            <a:endParaRPr lang="en-GB" dirty="0"/>
          </a:p>
          <a:p>
            <a:r>
              <a:rPr lang="en-GB" dirty="0"/>
              <a:t>Patience</a:t>
            </a:r>
          </a:p>
          <a:p>
            <a:r>
              <a:rPr lang="en-GB" dirty="0"/>
              <a:t>Easier to read fonts and line spacing</a:t>
            </a:r>
          </a:p>
          <a:p>
            <a:endParaRPr lang="en-GB" dirty="0"/>
          </a:p>
          <a:p>
            <a:r>
              <a:rPr lang="en-GB" b="1" dirty="0"/>
              <a:t>Keep talking</a:t>
            </a:r>
            <a:r>
              <a:rPr lang="en-GB" dirty="0"/>
              <a:t> about it...   </a:t>
            </a:r>
          </a:p>
          <a:p>
            <a:r>
              <a:rPr lang="en-GB" dirty="0"/>
              <a:t>Raising awareness…   Removing the stigma</a:t>
            </a:r>
          </a:p>
        </p:txBody>
      </p:sp>
    </p:spTree>
    <p:extLst>
      <p:ext uri="{BB962C8B-B14F-4D97-AF65-F5344CB8AC3E}">
        <p14:creationId xmlns:p14="http://schemas.microsoft.com/office/powerpoint/2010/main" val="1717926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8E85B-1384-C5A5-F228-FC1869EBA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Hidden brains… </a:t>
            </a:r>
            <a:r>
              <a:rPr lang="en-GB" b="1" dirty="0"/>
              <a:t>brilliant</a:t>
            </a:r>
            <a:r>
              <a:rPr lang="en-GB" dirty="0"/>
              <a:t> minds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85A29-E5E3-C97D-C9E4-81513B015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4000" dirty="0"/>
          </a:p>
          <a:p>
            <a:r>
              <a:rPr lang="en-GB" sz="4000" dirty="0"/>
              <a:t>Would the Internet ever have happened without amazing diverse minds?</a:t>
            </a:r>
          </a:p>
          <a:p>
            <a:endParaRPr lang="en-GB" sz="4000" dirty="0"/>
          </a:p>
          <a:p>
            <a:r>
              <a:rPr lang="en-GB" sz="4000" dirty="0"/>
              <a:t>Celebrate neurodiversity</a:t>
            </a:r>
          </a:p>
          <a:p>
            <a:endParaRPr lang="en-GB" sz="4000" dirty="0"/>
          </a:p>
          <a:p>
            <a:r>
              <a:rPr lang="en-GB" sz="4000" b="1" dirty="0"/>
              <a:t>Keep being awesome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61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903D0-E0DB-A633-9F10-8A9EC8802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brain: Owner’s manuals…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BE3CF-578F-AD49-9989-4D9ADACAF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588" y="1344799"/>
            <a:ext cx="2586006" cy="3822358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36E779-5143-5FD7-B96F-F9F44532FE0F}"/>
              </a:ext>
            </a:extLst>
          </p:cNvPr>
          <p:cNvSpPr txBox="1"/>
          <p:nvPr/>
        </p:nvSpPr>
        <p:spPr>
          <a:xfrm>
            <a:off x="730046" y="5631101"/>
            <a:ext cx="107441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i="0" dirty="0">
                <a:solidFill>
                  <a:srgbClr val="0F1111"/>
                </a:solidFill>
                <a:effectLst/>
                <a:highlight>
                  <a:srgbClr val="FFFFFF"/>
                </a:highlight>
                <a:latin typeface="Amazon Ember"/>
              </a:rPr>
              <a:t>ADHD an A-Z: Figuring it Out Step by Step. </a:t>
            </a:r>
            <a:r>
              <a:rPr lang="en-GB" sz="1600" i="0" dirty="0">
                <a:solidFill>
                  <a:srgbClr val="0F1111"/>
                </a:solidFill>
                <a:effectLst/>
                <a:highlight>
                  <a:srgbClr val="FFFFFF"/>
                </a:highlight>
                <a:latin typeface="Amazon Ember"/>
              </a:rPr>
              <a:t>Leanne Maskell (2022) (ISBN: 978-1839973857)</a:t>
            </a:r>
          </a:p>
          <a:p>
            <a:pPr algn="l"/>
            <a:r>
              <a:rPr lang="en-GB" sz="1600" b="1" i="0" dirty="0">
                <a:solidFill>
                  <a:srgbClr val="0F1111"/>
                </a:solidFill>
                <a:effectLst/>
                <a:highlight>
                  <a:srgbClr val="FFFFFF"/>
                </a:highlight>
                <a:latin typeface="Amazon Ember"/>
              </a:rPr>
              <a:t>Going Official! On getting a diagnosis of adult ADHD, and what to do with it. </a:t>
            </a:r>
            <a:r>
              <a:rPr lang="en-GB" sz="1600" i="0" dirty="0">
                <a:solidFill>
                  <a:srgbClr val="0F1111"/>
                </a:solidFill>
                <a:effectLst/>
                <a:highlight>
                  <a:srgbClr val="FFFFFF"/>
                </a:highlight>
                <a:latin typeface="Amazon Ember"/>
              </a:rPr>
              <a:t>Ash Banks (2021) (ISBN: 979-8592736797)</a:t>
            </a:r>
            <a:endParaRPr lang="en-GB" sz="1600" b="1" i="0" dirty="0">
              <a:solidFill>
                <a:srgbClr val="0F1111"/>
              </a:solidFill>
              <a:effectLst/>
              <a:highlight>
                <a:srgbClr val="FFFFFF"/>
              </a:highlight>
              <a:latin typeface="Amazon Ember"/>
            </a:endParaRPr>
          </a:p>
          <a:p>
            <a:pPr algn="l"/>
            <a:r>
              <a:rPr lang="en-GB" sz="1600" b="1" i="0" dirty="0">
                <a:solidFill>
                  <a:srgbClr val="0F1111"/>
                </a:solidFill>
                <a:effectLst/>
                <a:highlight>
                  <a:srgbClr val="FFFFFF"/>
                </a:highlight>
                <a:latin typeface="Amazon Ember"/>
              </a:rPr>
              <a:t>The First Minute: How to Start Conversations That Get Results</a:t>
            </a:r>
            <a:r>
              <a:rPr lang="en-GB" sz="1600" b="1" dirty="0">
                <a:solidFill>
                  <a:srgbClr val="0F1111"/>
                </a:solidFill>
                <a:highlight>
                  <a:srgbClr val="FFFFFF"/>
                </a:highlight>
                <a:latin typeface="Amazon Ember"/>
              </a:rPr>
              <a:t>.</a:t>
            </a:r>
            <a:r>
              <a:rPr lang="en-GB" sz="1600" b="1" i="0" dirty="0">
                <a:solidFill>
                  <a:srgbClr val="0F1111"/>
                </a:solidFill>
                <a:effectLst/>
                <a:highlight>
                  <a:srgbClr val="FFFFFF"/>
                </a:highlight>
                <a:latin typeface="Amazon Ember"/>
              </a:rPr>
              <a:t> </a:t>
            </a:r>
            <a:r>
              <a:rPr lang="en-GB" sz="1600" i="0" dirty="0">
                <a:solidFill>
                  <a:srgbClr val="0F1111"/>
                </a:solidFill>
                <a:effectLst/>
                <a:highlight>
                  <a:srgbClr val="FFFFFF"/>
                </a:highlight>
                <a:latin typeface="Amazon Ember"/>
              </a:rPr>
              <a:t>Chris Fenning (2020) (ISBN: 978-1838244002)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D76545-606C-F2EA-09C4-62294D448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837" y="1375100"/>
            <a:ext cx="2586006" cy="3761759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A552EC-2C6C-7854-AEEB-031BE72DA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523" y="1318022"/>
            <a:ext cx="2643432" cy="3875911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746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B1F45AC-8801-8AE8-ADB5-3994E71DF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0FD257-D417-8937-B3E5-E72B47008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256" y="1434206"/>
            <a:ext cx="5884607" cy="478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5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C7F486-8621-D0AB-607D-DABDA8919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 Discussion…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C8770-D7E5-0DCE-4189-7A6D135327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65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89B0F21-B5B2-EA05-0557-E7CDF4A63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Inner Voices…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ECC8D7-CB4D-A4FE-09C1-1D246C0EC982}"/>
              </a:ext>
            </a:extLst>
          </p:cNvPr>
          <p:cNvSpPr txBox="1"/>
          <p:nvPr/>
        </p:nvSpPr>
        <p:spPr>
          <a:xfrm>
            <a:off x="460602" y="5635446"/>
            <a:ext cx="11270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https://irisreading.com/is-it-normal-to-not-have-an-internal-monologue/ </a:t>
            </a:r>
          </a:p>
          <a:p>
            <a:r>
              <a:rPr lang="en-GB" dirty="0">
                <a:hlinkClick r:id="rId3"/>
              </a:rPr>
              <a:t>https://eccentricemmie.medium.com/only-30-50-of-people-have-an-internal-monologue-b75125ca5694</a:t>
            </a:r>
            <a:r>
              <a:rPr lang="en-GB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4A88D4-0480-5180-E390-773BF7469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624" y="1397976"/>
            <a:ext cx="7214751" cy="381638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6831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2D3C0-D31B-655F-5BDF-FD80A0263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Coming out…</a:t>
            </a:r>
          </a:p>
        </p:txBody>
      </p:sp>
      <p:pic>
        <p:nvPicPr>
          <p:cNvPr id="5" name="Content Placeholder 4" descr="A rainbow flag with black arrows&#10;&#10;Description automatically generated">
            <a:extLst>
              <a:ext uri="{FF2B5EF4-FFF2-40B4-BE49-F238E27FC236}">
                <a16:creationId xmlns:a16="http://schemas.microsoft.com/office/drawing/2014/main" id="{DA0C9D07-FDF1-295D-7456-C35EFE5D57D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9864"/>
            <a:ext cx="4445000" cy="2822575"/>
          </a:xfr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0701E22-96BF-AB5E-DFD2-F675DE42A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5709" y="1214854"/>
            <a:ext cx="6340101" cy="4525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CA797D-B830-147C-727B-686AB94876CE}"/>
              </a:ext>
            </a:extLst>
          </p:cNvPr>
          <p:cNvSpPr txBox="1"/>
          <p:nvPr/>
        </p:nvSpPr>
        <p:spPr>
          <a:xfrm>
            <a:off x="3964468" y="5653309"/>
            <a:ext cx="2450292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Brain: Model “B”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24A16E-B1BF-7C6B-E0FE-1D0B95AA8442}"/>
              </a:ext>
            </a:extLst>
          </p:cNvPr>
          <p:cNvCxnSpPr>
            <a:cxnSpLocks/>
          </p:cNvCxnSpPr>
          <p:nvPr/>
        </p:nvCxnSpPr>
        <p:spPr>
          <a:xfrm flipV="1">
            <a:off x="6491281" y="4732439"/>
            <a:ext cx="768078" cy="829932"/>
          </a:xfrm>
          <a:prstGeom prst="straightConnector1">
            <a:avLst/>
          </a:prstGeom>
          <a:ln w="114300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87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0272C-0B84-46B2-2D2B-AC99BD8AC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819" y="2337620"/>
            <a:ext cx="11253019" cy="2839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dirty="0"/>
              <a:t>Attention </a:t>
            </a:r>
            <a:r>
              <a:rPr lang="en-GB" sz="4800" b="1" dirty="0">
                <a:solidFill>
                  <a:srgbClr val="FF0000"/>
                </a:solidFill>
              </a:rPr>
              <a:t>Deficit</a:t>
            </a:r>
            <a:r>
              <a:rPr lang="en-GB" sz="4800" dirty="0"/>
              <a:t> Hyperactivity </a:t>
            </a:r>
            <a:r>
              <a:rPr lang="en-GB" sz="4800" b="1" dirty="0">
                <a:solidFill>
                  <a:srgbClr val="FF0000"/>
                </a:solidFill>
              </a:rPr>
              <a:t>Disorder</a:t>
            </a:r>
          </a:p>
          <a:p>
            <a:pPr marL="0" indent="0" algn="ctr">
              <a:buNone/>
            </a:pPr>
            <a:endParaRPr lang="en-GB" sz="4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GB" sz="4800" b="1" dirty="0">
                <a:solidFill>
                  <a:srgbClr val="FF0000"/>
                </a:solidFill>
              </a:rPr>
              <a:t>:(</a:t>
            </a:r>
          </a:p>
          <a:p>
            <a:endParaRPr lang="en-GB" sz="4000" dirty="0">
              <a:solidFill>
                <a:srgbClr val="FF0000"/>
              </a:solidFill>
            </a:endParaRPr>
          </a:p>
          <a:p>
            <a:endParaRPr lang="en-GB" sz="4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B9DC7C-1B43-B812-C620-E3C0159A8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ADHD…</a:t>
            </a:r>
          </a:p>
        </p:txBody>
      </p:sp>
    </p:spTree>
    <p:extLst>
      <p:ext uri="{BB962C8B-B14F-4D97-AF65-F5344CB8AC3E}">
        <p14:creationId xmlns:p14="http://schemas.microsoft.com/office/powerpoint/2010/main" val="602289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8A68-3712-58D2-1F3A-B90315245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ADHD Traits…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0272C-0B84-46B2-2D2B-AC99BD8AC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/>
              <a:t>Short attention span </a:t>
            </a:r>
            <a:r>
              <a:rPr lang="en-GB" dirty="0"/>
              <a:t>and being easily </a:t>
            </a:r>
            <a:r>
              <a:rPr lang="en-GB" b="1" dirty="0"/>
              <a:t>distracted</a:t>
            </a:r>
          </a:p>
          <a:p>
            <a:pPr lvl="1"/>
            <a:r>
              <a:rPr lang="en-GB" dirty="0"/>
              <a:t>Hard to settle on one task</a:t>
            </a:r>
          </a:p>
          <a:p>
            <a:pPr lvl="1"/>
            <a:r>
              <a:rPr lang="en-GB" dirty="0"/>
              <a:t>“Butterfly mind” full of </a:t>
            </a:r>
            <a:r>
              <a:rPr lang="en-GB" b="1" dirty="0"/>
              <a:t>random/unconnected</a:t>
            </a:r>
            <a:r>
              <a:rPr lang="en-GB" dirty="0"/>
              <a:t> thoughts…</a:t>
            </a:r>
          </a:p>
          <a:p>
            <a:pPr lvl="1"/>
            <a:endParaRPr lang="en-GB" b="1" dirty="0"/>
          </a:p>
          <a:p>
            <a:r>
              <a:rPr lang="en-GB" b="1" dirty="0"/>
              <a:t>Hyperfocus</a:t>
            </a:r>
          </a:p>
          <a:p>
            <a:pPr lvl="1"/>
            <a:r>
              <a:rPr lang="en-GB" b="1" dirty="0"/>
              <a:t>Focus can be excellent</a:t>
            </a:r>
            <a:r>
              <a:rPr lang="en-GB" dirty="0"/>
              <a:t>… </a:t>
            </a:r>
            <a:r>
              <a:rPr lang="en-GB" sz="2000" dirty="0"/>
              <a:t>(but often not on the </a:t>
            </a:r>
            <a:r>
              <a:rPr lang="en-GB" sz="2000" b="1" dirty="0"/>
              <a:t>right</a:t>
            </a:r>
            <a:r>
              <a:rPr lang="en-GB" sz="2000" dirty="0"/>
              <a:t> task. </a:t>
            </a:r>
            <a:r>
              <a:rPr lang="en-GB" sz="2000" dirty="0">
                <a:sym typeface="Wingdings" panose="05000000000000000000" pitchFamily="2" charset="2"/>
              </a:rPr>
              <a:t></a:t>
            </a:r>
            <a:r>
              <a:rPr lang="en-GB" sz="2000" dirty="0"/>
              <a:t>)</a:t>
            </a:r>
            <a:br>
              <a:rPr lang="en-GB" sz="2000" dirty="0"/>
            </a:br>
            <a:endParaRPr lang="en-GB" sz="1800" dirty="0"/>
          </a:p>
          <a:p>
            <a:r>
              <a:rPr lang="en-GB" b="1" dirty="0"/>
              <a:t>Disorganisation</a:t>
            </a:r>
          </a:p>
          <a:p>
            <a:pPr lvl="1"/>
            <a:r>
              <a:rPr lang="en-GB" b="1" dirty="0"/>
              <a:t>Time blindness </a:t>
            </a:r>
            <a:r>
              <a:rPr lang="en-GB" dirty="0"/>
              <a:t>– we are not great at deadlines!   </a:t>
            </a:r>
          </a:p>
          <a:p>
            <a:pPr lvl="1"/>
            <a:r>
              <a:rPr lang="en-GB" dirty="0"/>
              <a:t>Often </a:t>
            </a:r>
            <a:r>
              <a:rPr lang="en-GB" b="1" dirty="0"/>
              <a:t>leave things until the last minute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Forgetful - Terrible</a:t>
            </a:r>
            <a:r>
              <a:rPr lang="en-GB" dirty="0"/>
              <a:t> working </a:t>
            </a:r>
            <a:r>
              <a:rPr lang="en-GB" b="1" dirty="0"/>
              <a:t>memory</a:t>
            </a:r>
            <a:r>
              <a:rPr lang="en-GB" dirty="0"/>
              <a:t>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0126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D3956C-F2AD-30FF-C0D1-AED5C8097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37DA5E-10F3-4D4A-D315-902C916BF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048" y="373667"/>
            <a:ext cx="3679209" cy="5990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CD1BFB-7D6F-5A85-B08C-8EB8D52E5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29" y="359261"/>
            <a:ext cx="4357813" cy="601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8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D3956C-F2AD-30FF-C0D1-AED5C8097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37DA5E-10F3-4D4A-D315-902C916BF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048" y="373667"/>
            <a:ext cx="3679209" cy="5990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CD1BFB-7D6F-5A85-B08C-8EB8D52E5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29" y="359261"/>
            <a:ext cx="4357813" cy="6019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B6B186-DB95-8CD5-313D-24D266692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377" y="1354028"/>
            <a:ext cx="6963571" cy="398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80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8A68-3712-58D2-1F3A-B90315245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ADHD Traits…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0272C-0B84-46B2-2D2B-AC99BD8AC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200" b="1" dirty="0"/>
              <a:t>Fidgeting, restlessness, problems sleeping…</a:t>
            </a:r>
          </a:p>
          <a:p>
            <a:endParaRPr lang="en-GB" sz="3200" b="1" dirty="0"/>
          </a:p>
          <a:p>
            <a:r>
              <a:rPr lang="en-GB" sz="3200" b="1" dirty="0"/>
              <a:t>Can have difficulty</a:t>
            </a:r>
            <a:r>
              <a:rPr lang="en-GB" sz="3200" dirty="0"/>
              <a:t> </a:t>
            </a:r>
            <a:r>
              <a:rPr lang="en-GB" sz="3200" b="1" dirty="0"/>
              <a:t>reading</a:t>
            </a:r>
            <a:r>
              <a:rPr lang="en-GB" sz="3200" dirty="0"/>
              <a:t> long-form text</a:t>
            </a:r>
          </a:p>
          <a:p>
            <a:pPr lvl="1"/>
            <a:r>
              <a:rPr lang="en-GB" sz="2800" dirty="0"/>
              <a:t>A “5 minute read” might take half an hour.</a:t>
            </a:r>
          </a:p>
          <a:p>
            <a:pPr lvl="1"/>
            <a:r>
              <a:rPr lang="en-GB" sz="2800" dirty="0"/>
              <a:t>(Even then I’ll have to read it several times.)</a:t>
            </a:r>
          </a:p>
          <a:p>
            <a:pPr marL="457200" lvl="1" indent="0">
              <a:buNone/>
            </a:pPr>
            <a:endParaRPr lang="en-GB" sz="2800" dirty="0"/>
          </a:p>
          <a:p>
            <a:r>
              <a:rPr lang="en-GB" sz="3200" b="1" dirty="0"/>
              <a:t>People pleasers</a:t>
            </a:r>
          </a:p>
          <a:p>
            <a:pPr lvl="1"/>
            <a:r>
              <a:rPr lang="en-GB" sz="2800" b="1" dirty="0"/>
              <a:t>We can’t say no to things </a:t>
            </a:r>
            <a:r>
              <a:rPr lang="en-GB" sz="2800" dirty="0"/>
              <a:t>and tend to take on too much…</a:t>
            </a:r>
            <a:br>
              <a:rPr lang="en-GB" sz="2800" dirty="0"/>
            </a:br>
            <a:endParaRPr lang="en-GB" sz="2800" dirty="0"/>
          </a:p>
          <a:p>
            <a:r>
              <a:rPr lang="en-GB" sz="3200" b="1" dirty="0"/>
              <a:t>‘Rejection Sensitive Dysphoria’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355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2746</TotalTime>
  <Words>828</Words>
  <Application>Microsoft Office PowerPoint</Application>
  <PresentationFormat>Widescreen</PresentationFormat>
  <Paragraphs>158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Amazon Ember</vt:lpstr>
      <vt:lpstr>Arial</vt:lpstr>
      <vt:lpstr>Calibri</vt:lpstr>
      <vt:lpstr>Calibri Light</vt:lpstr>
      <vt:lpstr>Roboto</vt:lpstr>
      <vt:lpstr>Wingdings</vt:lpstr>
      <vt:lpstr>Office Theme</vt:lpstr>
      <vt:lpstr>Is It Just Me?</vt:lpstr>
      <vt:lpstr>whois robl</vt:lpstr>
      <vt:lpstr>Inner Voices…</vt:lpstr>
      <vt:lpstr>Coming out…</vt:lpstr>
      <vt:lpstr>ADHD…</vt:lpstr>
      <vt:lpstr>ADHD Traits…</vt:lpstr>
      <vt:lpstr>PowerPoint Presentation</vt:lpstr>
      <vt:lpstr>PowerPoint Presentation</vt:lpstr>
      <vt:lpstr>ADHD Traits…</vt:lpstr>
      <vt:lpstr>PowerPoint Presentation</vt:lpstr>
      <vt:lpstr>ADHD Traits – the good…</vt:lpstr>
      <vt:lpstr>ADHD Traits – the good…</vt:lpstr>
      <vt:lpstr>PowerPoint Presentation</vt:lpstr>
      <vt:lpstr>Communication – a mixed bag!</vt:lpstr>
      <vt:lpstr>Experiences</vt:lpstr>
      <vt:lpstr>PowerPoint Presentation</vt:lpstr>
      <vt:lpstr>PowerPoint Presentation</vt:lpstr>
      <vt:lpstr>PowerPoint Presentation</vt:lpstr>
      <vt:lpstr>PowerPoint Presentation</vt:lpstr>
      <vt:lpstr>Accommodations….</vt:lpstr>
      <vt:lpstr>Hidden brains… brilliant minds</vt:lpstr>
      <vt:lpstr>Your brain: Owner’s manuals…</vt:lpstr>
      <vt:lpstr>PowerPoint Presentation</vt:lpstr>
      <vt:lpstr>Questions? Discussion…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“…Oh S***!” - and other tales</dc:title>
  <dc:creator>Robert Lister</dc:creator>
  <cp:lastModifiedBy>Robert Lister</cp:lastModifiedBy>
  <cp:revision>61</cp:revision>
  <dcterms:created xsi:type="dcterms:W3CDTF">2023-09-12T05:31:46Z</dcterms:created>
  <dcterms:modified xsi:type="dcterms:W3CDTF">2024-05-23T08:22:15Z</dcterms:modified>
</cp:coreProperties>
</file>