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386" r:id="rId2"/>
    <p:sldId id="385" r:id="rId3"/>
    <p:sldId id="320" r:id="rId4"/>
    <p:sldId id="319" r:id="rId5"/>
    <p:sldId id="257" r:id="rId6"/>
    <p:sldId id="334" r:id="rId7"/>
    <p:sldId id="321" r:id="rId8"/>
    <p:sldId id="335" r:id="rId9"/>
    <p:sldId id="322" r:id="rId10"/>
    <p:sldId id="323" r:id="rId11"/>
    <p:sldId id="324" r:id="rId12"/>
    <p:sldId id="327" r:id="rId13"/>
    <p:sldId id="333" r:id="rId14"/>
    <p:sldId id="332" r:id="rId15"/>
    <p:sldId id="328" r:id="rId16"/>
    <p:sldId id="329" r:id="rId17"/>
    <p:sldId id="330" r:id="rId18"/>
    <p:sldId id="331" r:id="rId19"/>
    <p:sldId id="31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2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1"/>
    <p:restoredTop sz="94628"/>
  </p:normalViewPr>
  <p:slideViewPr>
    <p:cSldViewPr snapToGrid="0">
      <p:cViewPr varScale="1">
        <p:scale>
          <a:sx n="105" d="100"/>
          <a:sy n="105" d="100"/>
        </p:scale>
        <p:origin x="200" y="1056"/>
      </p:cViewPr>
      <p:guideLst>
        <p:guide orient="horz" pos="28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C8CC-C63E-464A-8562-1D88FEB0AD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6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065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804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477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327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655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292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244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79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127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c022efbcb7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2c022efbcb7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F155-DF1C-4458-98CD-A9F21439A1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0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6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33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Among the first to document these operational issues with RPKI is NTT [5–7]. In summary, if </a:t>
            </a:r>
            <a:endParaRPr lang="de-DE">
              <a:effectLst/>
            </a:endParaRPr>
          </a:p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  the AS to IP prefixes association needs to be changed during business operations or if an error has </a:t>
            </a:r>
            <a:endParaRPr lang="de-DE">
              <a:effectLst/>
            </a:endParaRPr>
          </a:p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 been introduced in a ROA, understanding the end-to-end delay of RPKI is critical in mitigating </a:t>
            </a:r>
            <a:endParaRPr lang="de-DE">
              <a:effectLst/>
            </a:endParaRPr>
          </a:p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  disruptions. </a:t>
            </a:r>
            <a:endParaRPr lang="de-DE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C8CC-C63E-464A-8562-1D88FEB0AD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09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59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73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e3d5a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e3d5a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3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33356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530495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530495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6B58-A3AE-B646-804C-74AEEF1B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395B7-81AF-C849-A64A-9410A9D2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AB2E9-81A4-D448-A631-371B3A570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77356-7F54-664A-96D6-FB9B526B4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3541A-0906-D34E-80FE-7EBFBAF34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3E01A1-99FF-0942-B85B-5D836AA5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D64A-C3D9-6042-954C-FFD228022FBA}" type="datetime1">
              <a:rPr lang="de-DE"/>
              <a:t>22.05.24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F9236-6EC1-C84D-B7DE-4B48142A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73893-DA97-2F45-A6FE-DC17ECBE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F83B-0919-7E48-B1AE-288AF679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30495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530495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30495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530495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530495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530495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530495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0495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zsediqi@mpi-inf.mpg.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89C5-E944-F942-924C-0D825B6CD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12" y="581135"/>
            <a:ext cx="8072052" cy="1063894"/>
          </a:xfrm>
        </p:spPr>
        <p:txBody>
          <a:bodyPr>
            <a:normAutofit fontScale="90000"/>
          </a:bodyPr>
          <a:lstStyle/>
          <a:p>
            <a:r>
              <a:rPr lang="de-DE" sz="3300" b="1"/>
              <a:t>Syncing with RPKI: Exploring Causes of Delay in Relying Party Synchronization</a:t>
            </a:r>
            <a:endParaRPr lang="de-DE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C35E6-E63D-AE43-916C-D6B10988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89" y="1977735"/>
            <a:ext cx="5420738" cy="851078"/>
          </a:xfrm>
        </p:spPr>
        <p:txBody>
          <a:bodyPr>
            <a:normAutofit/>
          </a:bodyPr>
          <a:lstStyle/>
          <a:p>
            <a:r>
              <a:rPr lang="en-US" sz="2100" b="1">
                <a:solidFill>
                  <a:schemeClr val="tx1"/>
                </a:solidFill>
                <a:latin typeface="Times" pitchFamily="2" charset="0"/>
              </a:rPr>
              <a:t>Presenter: Khwaja Zubair Sediqi</a:t>
            </a:r>
          </a:p>
          <a:p>
            <a:r>
              <a:rPr lang="en-US" sz="1400" b="1" u="sng">
                <a:solidFill>
                  <a:schemeClr val="tx1"/>
                </a:solidFill>
                <a:latin typeface="Times" pitchFamily="2" charset="0"/>
              </a:rPr>
              <a:t>Date: May 24, 2024</a:t>
            </a:r>
            <a:endParaRPr lang="en-US" sz="1400" u="sng">
              <a:solidFill>
                <a:schemeClr val="tx1"/>
              </a:solidFill>
              <a:latin typeface="Times" pitchFamily="2" charset="0"/>
            </a:endParaRPr>
          </a:p>
          <a:p>
            <a:endParaRPr lang="en-US" sz="2100">
              <a:solidFill>
                <a:schemeClr val="tx1"/>
              </a:solidFill>
              <a:latin typeface="Times" pitchFamily="2" charset="0"/>
            </a:endParaRPr>
          </a:p>
          <a:p>
            <a:endParaRPr lang="en-US" sz="210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EA870-F025-AF4A-8576-7F513FEF1623}"/>
              </a:ext>
            </a:extLst>
          </p:cNvPr>
          <p:cNvSpPr/>
          <p:nvPr/>
        </p:nvSpPr>
        <p:spPr>
          <a:xfrm>
            <a:off x="1045127" y="3123852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800" b="1">
                <a:solidFill>
                  <a:srgbClr val="333333"/>
                </a:solidFill>
                <a:latin typeface="-apple-system"/>
              </a:rPr>
              <a:t>Khwaja Zubair Sediqi</a:t>
            </a:r>
          </a:p>
          <a:p>
            <a:pPr algn="ctr"/>
            <a:r>
              <a:rPr lang="de-DE" sz="1800"/>
              <a:t>(MPI for Informatics)</a:t>
            </a: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84B54-3A95-DC48-BBF9-179615FFC774}"/>
              </a:ext>
            </a:extLst>
          </p:cNvPr>
          <p:cNvSpPr/>
          <p:nvPr/>
        </p:nvSpPr>
        <p:spPr>
          <a:xfrm>
            <a:off x="3700841" y="3123852"/>
            <a:ext cx="1859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333333"/>
                </a:solidFill>
                <a:latin typeface="-apple-system"/>
              </a:rPr>
              <a:t>Romain Fontugne</a:t>
            </a:r>
          </a:p>
          <a:p>
            <a:r>
              <a:rPr lang="de-DE" sz="1800">
                <a:solidFill>
                  <a:srgbClr val="333333"/>
                </a:solidFill>
                <a:latin typeface="-apple-system"/>
              </a:rPr>
              <a:t> </a:t>
            </a:r>
            <a:r>
              <a:rPr lang="de-DE" sz="1800">
                <a:solidFill>
                  <a:schemeClr val="tx1"/>
                </a:solidFill>
                <a:latin typeface="-apple-system"/>
              </a:rPr>
              <a:t>(IIJ Research Lab)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B137B-9B3A-C54B-9811-43651F21CC39}"/>
              </a:ext>
            </a:extLst>
          </p:cNvPr>
          <p:cNvSpPr/>
          <p:nvPr/>
        </p:nvSpPr>
        <p:spPr>
          <a:xfrm>
            <a:off x="6184834" y="3121408"/>
            <a:ext cx="1872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333333"/>
                </a:solidFill>
                <a:latin typeface="-apple-system"/>
              </a:rPr>
              <a:t>Amreesh Phokeer</a:t>
            </a:r>
          </a:p>
          <a:p>
            <a:r>
              <a:rPr lang="de-DE" sz="1800">
                <a:solidFill>
                  <a:srgbClr val="333333"/>
                </a:solidFill>
                <a:latin typeface="-apple-system"/>
              </a:rPr>
              <a:t> </a:t>
            </a:r>
            <a:r>
              <a:rPr lang="de-DE" sz="1800">
                <a:solidFill>
                  <a:schemeClr val="tx1"/>
                </a:solidFill>
                <a:latin typeface="-apple-system"/>
              </a:rPr>
              <a:t>(Internet Society)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6E574-FAE0-C24D-954E-EF5199E6CE77}"/>
              </a:ext>
            </a:extLst>
          </p:cNvPr>
          <p:cNvSpPr/>
          <p:nvPr/>
        </p:nvSpPr>
        <p:spPr>
          <a:xfrm>
            <a:off x="2480795" y="3845563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333333"/>
                </a:solidFill>
                <a:latin typeface="-apple-system"/>
              </a:rPr>
              <a:t>Massimiliano Stucchi</a:t>
            </a:r>
          </a:p>
          <a:p>
            <a:r>
              <a:rPr lang="de-DE" sz="1800">
                <a:solidFill>
                  <a:srgbClr val="333333"/>
                </a:solidFill>
                <a:latin typeface="-apple-system"/>
              </a:rPr>
              <a:t>(Glevia GmbH)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6204C-7996-8A40-A251-E10241D4CC27}"/>
              </a:ext>
            </a:extLst>
          </p:cNvPr>
          <p:cNvSpPr/>
          <p:nvPr/>
        </p:nvSpPr>
        <p:spPr>
          <a:xfrm>
            <a:off x="5331950" y="3845563"/>
            <a:ext cx="1923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800" b="1">
                <a:solidFill>
                  <a:srgbClr val="333333"/>
                </a:solidFill>
                <a:latin typeface="-apple-system"/>
              </a:rPr>
              <a:t>Massimo Candela</a:t>
            </a:r>
            <a:r>
              <a:rPr lang="de-DE" sz="1800">
                <a:solidFill>
                  <a:srgbClr val="333333"/>
                </a:solidFill>
                <a:latin typeface="-apple-system"/>
              </a:rPr>
              <a:t> </a:t>
            </a:r>
          </a:p>
          <a:p>
            <a:pPr algn="ctr"/>
            <a:r>
              <a:rPr lang="de-DE" sz="1800">
                <a:solidFill>
                  <a:schemeClr val="tx1"/>
                </a:solidFill>
                <a:latin typeface="-apple-system"/>
              </a:rPr>
              <a:t>(NTT)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23AFDB-01D5-FE4D-A9CD-1FD8348E1649}"/>
              </a:ext>
            </a:extLst>
          </p:cNvPr>
          <p:cNvSpPr/>
          <p:nvPr/>
        </p:nvSpPr>
        <p:spPr>
          <a:xfrm>
            <a:off x="-9237" y="4784490"/>
            <a:ext cx="4381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>
                <a:solidFill>
                  <a:srgbClr val="333333"/>
                </a:solidFill>
                <a:latin typeface="-apple-system"/>
              </a:rPr>
              <a:t>A research project partially supported by MANRS/ISOC </a:t>
            </a:r>
            <a:endParaRPr lang="en-US" b="1"/>
          </a:p>
        </p:txBody>
      </p:sp>
      <p:pic>
        <p:nvPicPr>
          <p:cNvPr id="12" name="Google Shape;56;p13">
            <a:extLst>
              <a:ext uri="{FF2B5EF4-FFF2-40B4-BE49-F238E27FC236}">
                <a16:creationId xmlns:a16="http://schemas.microsoft.com/office/drawing/2014/main" id="{98E9DEB4-2684-2E48-AE1E-D9E1CEE577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650" y="4487978"/>
            <a:ext cx="1478675" cy="59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1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84385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Potential of Bundling Prefixes into a Single ROA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9A265-B5EC-6244-B254-F729D3AFF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1041906"/>
            <a:ext cx="4419600" cy="3695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C305ED-969F-C249-9FBD-58D67F98FBD2}"/>
              </a:ext>
            </a:extLst>
          </p:cNvPr>
          <p:cNvSpPr/>
          <p:nvPr/>
        </p:nvSpPr>
        <p:spPr>
          <a:xfrm>
            <a:off x="295922" y="1749941"/>
            <a:ext cx="3458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/>
              <a:t>Around 65% of ASes have more than one IP prefix in RPKI</a:t>
            </a:r>
          </a:p>
        </p:txBody>
      </p:sp>
      <p:sp>
        <p:nvSpPr>
          <p:cNvPr id="8" name="Google Shape;364;p30">
            <a:extLst>
              <a:ext uri="{FF2B5EF4-FFF2-40B4-BE49-F238E27FC236}">
                <a16:creationId xmlns:a16="http://schemas.microsoft.com/office/drawing/2014/main" id="{8509D5F6-6E39-0E4D-A215-99BF18A5C8C2}"/>
              </a:ext>
            </a:extLst>
          </p:cNvPr>
          <p:cNvSpPr/>
          <p:nvPr/>
        </p:nvSpPr>
        <p:spPr>
          <a:xfrm rot="16200000">
            <a:off x="4382426" y="1445261"/>
            <a:ext cx="199039" cy="145472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7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67811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/>
              <a:t>Impact of Certificate Chain Depth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6F38B-7810-9D4C-BA6F-14970ABE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22" y="674825"/>
            <a:ext cx="5283200" cy="4367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30F83A-4143-4F48-814D-58AB5CE31BAD}"/>
              </a:ext>
            </a:extLst>
          </p:cNvPr>
          <p:cNvSpPr txBox="1"/>
          <p:nvPr/>
        </p:nvSpPr>
        <p:spPr>
          <a:xfrm>
            <a:off x="143283" y="2226342"/>
            <a:ext cx="3390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10% of VRPs in delegated CA, cause up to 50% more delay for ARIN TA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3255C-59BD-904C-AFB9-A1025901C6EB}"/>
              </a:ext>
            </a:extLst>
          </p:cNvPr>
          <p:cNvSpPr/>
          <p:nvPr/>
        </p:nvSpPr>
        <p:spPr>
          <a:xfrm>
            <a:off x="4824549" y="1781495"/>
            <a:ext cx="1665304" cy="653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364;p30">
            <a:extLst>
              <a:ext uri="{FF2B5EF4-FFF2-40B4-BE49-F238E27FC236}">
                <a16:creationId xmlns:a16="http://schemas.microsoft.com/office/drawing/2014/main" id="{1919B8B9-79CE-D441-8541-7176FE715554}"/>
              </a:ext>
            </a:extLst>
          </p:cNvPr>
          <p:cNvSpPr/>
          <p:nvPr/>
        </p:nvSpPr>
        <p:spPr>
          <a:xfrm rot="14972779">
            <a:off x="4032803" y="2124949"/>
            <a:ext cx="376161" cy="10003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2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9" name="Google Shape;731;p59">
            <a:extLst>
              <a:ext uri="{FF2B5EF4-FFF2-40B4-BE49-F238E27FC236}">
                <a16:creationId xmlns:a16="http://schemas.microsoft.com/office/drawing/2014/main" id="{70A998F9-1AB3-3741-A1AD-9A5835B370EE}"/>
              </a:ext>
            </a:extLst>
          </p:cNvPr>
          <p:cNvSpPr/>
          <p:nvPr/>
        </p:nvSpPr>
        <p:spPr>
          <a:xfrm>
            <a:off x="706369" y="1436650"/>
            <a:ext cx="7835803" cy="2792450"/>
          </a:xfrm>
          <a:prstGeom prst="roundRect">
            <a:avLst>
              <a:gd name="adj" fmla="val 10094"/>
            </a:avLst>
          </a:prstGeom>
          <a:solidFill>
            <a:srgbClr val="369B5B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buClr>
                <a:schemeClr val="lt1"/>
              </a:buClr>
              <a:buSzPts val="1500"/>
            </a:pPr>
            <a:r>
              <a:rPr lang="de-DE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MEASURING RPKI PUBLICATION POINTS(PP) DELAY WORLDWIDE</a:t>
            </a:r>
          </a:p>
        </p:txBody>
      </p:sp>
    </p:spTree>
    <p:extLst>
      <p:ext uri="{BB962C8B-B14F-4D97-AF65-F5344CB8AC3E}">
        <p14:creationId xmlns:p14="http://schemas.microsoft.com/office/powerpoint/2010/main" val="244785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86004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/>
              <a:t>Delay Measurements to Publication Points (PPs)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DCB2FF-D03C-734A-8AA9-30B543E5E60F}"/>
              </a:ext>
            </a:extLst>
          </p:cNvPr>
          <p:cNvSpPr/>
          <p:nvPr/>
        </p:nvSpPr>
        <p:spPr>
          <a:xfrm>
            <a:off x="631516" y="1026685"/>
            <a:ext cx="7929239" cy="317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0">
              <a:lnSpc>
                <a:spcPct val="150000"/>
              </a:lnSpc>
              <a:buClr>
                <a:schemeClr val="lt1"/>
              </a:buClr>
              <a:buSzPts val="1500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700 RIPE Atlas anchors from 91</a:t>
            </a:r>
          </a:p>
          <a:p>
            <a:pPr marL="133350">
              <a:lnSpc>
                <a:spcPct val="150000"/>
              </a:lnSpc>
              <a:buClr>
                <a:schemeClr val="lt1"/>
              </a:buClr>
              <a:buSzPts val="1500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TCP based Traceroute to RPKI PP hostnames</a:t>
            </a:r>
          </a:p>
          <a:p>
            <a:pPr marL="476250" lvl="8" indent="-342900">
              <a:lnSpc>
                <a:spcPct val="150000"/>
              </a:lnSpc>
              <a:buClr>
                <a:schemeClr val="tx1"/>
              </a:buClr>
              <a:buSzPts val="1500"/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RRDP (port 443) </a:t>
            </a:r>
          </a:p>
          <a:p>
            <a:pPr marL="476250" lvl="4" indent="-342900">
              <a:lnSpc>
                <a:spcPct val="150000"/>
              </a:lnSpc>
              <a:buClr>
                <a:schemeClr val="tx1"/>
              </a:buClr>
              <a:buSzPts val="1500"/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Rsync (port 9981)</a:t>
            </a:r>
          </a:p>
          <a:p>
            <a:pPr marL="133350" lvl="1">
              <a:lnSpc>
                <a:spcPct val="150000"/>
              </a:lnSpc>
              <a:buClr>
                <a:schemeClr val="lt1"/>
              </a:buClr>
              <a:buSzPts val="1500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Using IPv4 and IPv6</a:t>
            </a:r>
          </a:p>
          <a:p>
            <a:pPr marL="133350" lvl="1">
              <a:lnSpc>
                <a:spcPct val="150000"/>
              </a:lnSpc>
              <a:buClr>
                <a:schemeClr val="lt1"/>
              </a:buClr>
              <a:buSzPts val="1500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Two weeks, every 5 hours</a:t>
            </a:r>
          </a:p>
        </p:txBody>
      </p:sp>
      <p:sp>
        <p:nvSpPr>
          <p:cNvPr id="7" name="Google Shape;101;p17">
            <a:extLst>
              <a:ext uri="{FF2B5EF4-FFF2-40B4-BE49-F238E27FC236}">
                <a16:creationId xmlns:a16="http://schemas.microsoft.com/office/drawing/2014/main" id="{90832AF3-D81D-174C-B5A3-23282482E878}"/>
              </a:ext>
            </a:extLst>
          </p:cNvPr>
          <p:cNvSpPr/>
          <p:nvPr/>
        </p:nvSpPr>
        <p:spPr>
          <a:xfrm>
            <a:off x="5186808" y="3548677"/>
            <a:ext cx="2428875" cy="774874"/>
          </a:xfrm>
          <a:prstGeom prst="roundRect">
            <a:avLst>
              <a:gd name="adj" fmla="val 7265"/>
            </a:avLst>
          </a:prstGeom>
          <a:solidFill>
            <a:srgbClr val="5384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 Million Packets</a:t>
            </a:r>
          </a:p>
        </p:txBody>
      </p:sp>
      <p:sp>
        <p:nvSpPr>
          <p:cNvPr id="10" name="Google Shape;364;p30">
            <a:extLst>
              <a:ext uri="{FF2B5EF4-FFF2-40B4-BE49-F238E27FC236}">
                <a16:creationId xmlns:a16="http://schemas.microsoft.com/office/drawing/2014/main" id="{E1291507-1129-FD4A-BE78-B1ED6751C4E2}"/>
              </a:ext>
            </a:extLst>
          </p:cNvPr>
          <p:cNvSpPr/>
          <p:nvPr/>
        </p:nvSpPr>
        <p:spPr>
          <a:xfrm rot="16200000">
            <a:off x="4503435" y="3791364"/>
            <a:ext cx="185400" cy="327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48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67811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/>
              <a:t>PP Accessing Delay Across Countries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4007D-A9C3-5E49-96D0-2C2D6257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84" y="1057274"/>
            <a:ext cx="8167688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77908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/>
              <a:t>Fastest and Slowest PPs Worldwide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7A783-C1B2-7E4E-A873-98F945B3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323" y="770075"/>
            <a:ext cx="4499774" cy="42767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C319B4-0898-5745-893A-74B0CC56CF8B}"/>
              </a:ext>
            </a:extLst>
          </p:cNvPr>
          <p:cNvSpPr/>
          <p:nvPr/>
        </p:nvSpPr>
        <p:spPr>
          <a:xfrm>
            <a:off x="631516" y="1026685"/>
            <a:ext cx="3645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0">
              <a:buClr>
                <a:schemeClr val="lt1"/>
              </a:buClr>
              <a:buSzPts val="1500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Slow PPs</a:t>
            </a:r>
          </a:p>
          <a:p>
            <a:pPr marL="476250" lvl="2" indent="-342900">
              <a:buClr>
                <a:schemeClr val="tx1"/>
              </a:buClr>
              <a:buSzPts val="1500"/>
              <a:buFont typeface="Wingdings" pitchFamily="2" charset="2"/>
              <a:buChar char="§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 Delegated</a:t>
            </a:r>
          </a:p>
          <a:p>
            <a:pPr marL="476250" lvl="2" indent="-342900">
              <a:buClr>
                <a:schemeClr val="tx1"/>
              </a:buClr>
              <a:buSzPts val="1500"/>
              <a:buFont typeface="Wingdings" pitchFamily="2" charset="2"/>
              <a:buChar char="§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 Hosted (2x AFRINIC, RIPE, LACNIC)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0E413-0AF5-0241-A48A-C5510AE3EAD5}"/>
              </a:ext>
            </a:extLst>
          </p:cNvPr>
          <p:cNvSpPr/>
          <p:nvPr/>
        </p:nvSpPr>
        <p:spPr>
          <a:xfrm>
            <a:off x="802966" y="2908437"/>
            <a:ext cx="3645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0">
              <a:buClr>
                <a:schemeClr val="lt1"/>
              </a:buClr>
              <a:buSzPts val="1500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Fast PPs</a:t>
            </a:r>
          </a:p>
          <a:p>
            <a:pPr marL="476250" lvl="2" indent="-342900">
              <a:buClr>
                <a:schemeClr val="tx1"/>
              </a:buClr>
              <a:buSzPts val="1500"/>
              <a:buFont typeface="Wingdings" pitchFamily="2" charset="2"/>
              <a:buChar char="§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 Delegated</a:t>
            </a:r>
          </a:p>
          <a:p>
            <a:pPr marL="476250" lvl="2" indent="-342900">
              <a:buClr>
                <a:schemeClr val="tx1"/>
              </a:buClr>
              <a:buSzPts val="1500"/>
              <a:buFont typeface="Wingdings" pitchFamily="2" charset="2"/>
              <a:buChar char="§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4x RIPE, APNIC</a:t>
            </a:r>
          </a:p>
          <a:p>
            <a:pPr marL="133350" lvl="2">
              <a:buClr>
                <a:schemeClr val="tx1"/>
              </a:buClr>
              <a:buSzPts val="1500"/>
            </a:pPr>
            <a:endParaRPr lang="de-DE" sz="24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4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8543278" cy="574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/>
              <a:t>Impact of PP Delay on RPKI Synchronization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AC2D8-E412-A447-8A0B-9C31C1266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9" y="965058"/>
            <a:ext cx="3772547" cy="3772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4B2CEE-F013-F046-9D3E-71C7BDB97704}"/>
              </a:ext>
            </a:extLst>
          </p:cNvPr>
          <p:cNvSpPr/>
          <p:nvPr/>
        </p:nvSpPr>
        <p:spPr>
          <a:xfrm>
            <a:off x="412441" y="1241562"/>
            <a:ext cx="44453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2">
              <a:buClr>
                <a:schemeClr val="tx1"/>
              </a:buClr>
              <a:buSzPts val="1500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Slow PPs (red) Snapshot download takes 6-18 seconds</a:t>
            </a:r>
          </a:p>
          <a:p>
            <a:pPr marL="133350" lvl="2">
              <a:buClr>
                <a:schemeClr val="tx1"/>
              </a:buClr>
              <a:buSzPts val="1500"/>
            </a:pPr>
            <a:endParaRPr lang="de-DE" sz="24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350" lvl="2">
              <a:buClr>
                <a:schemeClr val="tx1"/>
              </a:buClr>
              <a:buSzPts val="1500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Fast PPs (green) &lt; 5 second</a:t>
            </a:r>
          </a:p>
          <a:p>
            <a:pPr marL="133350" lvl="2">
              <a:buClr>
                <a:schemeClr val="tx1"/>
              </a:buClr>
              <a:buSzPts val="1500"/>
            </a:pPr>
            <a:endParaRPr lang="de-DE" sz="24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350" lvl="2">
              <a:buClr>
                <a:schemeClr val="tx1"/>
              </a:buClr>
              <a:buSzPts val="1500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Slow PPs ~ 1/5th of Fast PP data</a:t>
            </a:r>
          </a:p>
          <a:p>
            <a:pPr marL="133350" lvl="2">
              <a:buClr>
                <a:schemeClr val="tx1"/>
              </a:buClr>
              <a:buSzPts val="1500"/>
            </a:pPr>
            <a:endParaRPr lang="de-DE" sz="24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1;p17">
            <a:extLst>
              <a:ext uri="{FF2B5EF4-FFF2-40B4-BE49-F238E27FC236}">
                <a16:creationId xmlns:a16="http://schemas.microsoft.com/office/drawing/2014/main" id="{D91EA571-4578-D14A-9AD5-056B911F85F7}"/>
              </a:ext>
            </a:extLst>
          </p:cNvPr>
          <p:cNvSpPr/>
          <p:nvPr/>
        </p:nvSpPr>
        <p:spPr>
          <a:xfrm>
            <a:off x="757683" y="3682027"/>
            <a:ext cx="3195192" cy="774874"/>
          </a:xfrm>
          <a:prstGeom prst="roundRect">
            <a:avLst>
              <a:gd name="adj" fmla="val 7265"/>
            </a:avLst>
          </a:prstGeom>
          <a:solidFill>
            <a:srgbClr val="5384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Few ROAs take long time</a:t>
            </a:r>
          </a:p>
        </p:txBody>
      </p:sp>
    </p:spTree>
    <p:extLst>
      <p:ext uri="{BB962C8B-B14F-4D97-AF65-F5344CB8AC3E}">
        <p14:creationId xmlns:p14="http://schemas.microsoft.com/office/powerpoint/2010/main" val="42033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86099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/>
              <a:t>The Help of CDNs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EF236-2007-7440-AE96-87B088902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77" y="1006185"/>
            <a:ext cx="8256443" cy="33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93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86099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/>
              <a:t>Summary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DBE1FA-02D6-9E47-87AE-6F7B38FE6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27" y="1161853"/>
            <a:ext cx="2803869" cy="15628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F7B546-B8EF-EF44-A83D-3831FF680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11" y="3127653"/>
            <a:ext cx="2563789" cy="16099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E656AF-AF3B-DD4B-A491-AAC289BBB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206" y="853976"/>
            <a:ext cx="3225966" cy="14858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E43D30-F195-3441-AC17-BB664E26C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75" y="3152328"/>
            <a:ext cx="3448050" cy="13792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8A3FDE-2535-7E46-AD76-7518D3476E12}"/>
              </a:ext>
            </a:extLst>
          </p:cNvPr>
          <p:cNvSpPr txBox="1"/>
          <p:nvPr/>
        </p:nvSpPr>
        <p:spPr>
          <a:xfrm>
            <a:off x="257822" y="749926"/>
            <a:ext cx="168158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1. Bundling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382D8C-33A4-3941-BA45-48496E0C5D67}"/>
              </a:ext>
            </a:extLst>
          </p:cNvPr>
          <p:cNvSpPr txBox="1"/>
          <p:nvPr/>
        </p:nvSpPr>
        <p:spPr>
          <a:xfrm>
            <a:off x="255611" y="2667363"/>
            <a:ext cx="247806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2. Delegated  CAs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A549C3-9D38-7742-BCB1-8ABC7DF3C707}"/>
              </a:ext>
            </a:extLst>
          </p:cNvPr>
          <p:cNvSpPr txBox="1"/>
          <p:nvPr/>
        </p:nvSpPr>
        <p:spPr>
          <a:xfrm>
            <a:off x="5225862" y="465741"/>
            <a:ext cx="2803713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3. Regional disparities </a:t>
            </a:r>
          </a:p>
          <a:p>
            <a:pPr>
              <a:lnSpc>
                <a:spcPct val="150000"/>
              </a:lnSpc>
            </a:pPr>
            <a:endParaRPr lang="de-DE" sz="2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BF85E8-5214-D247-973B-92175B3D02A3}"/>
              </a:ext>
            </a:extLst>
          </p:cNvPr>
          <p:cNvSpPr txBox="1"/>
          <p:nvPr/>
        </p:nvSpPr>
        <p:spPr>
          <a:xfrm>
            <a:off x="5240006" y="2724711"/>
            <a:ext cx="2413187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5. CDN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C688DEF-59A7-744C-9BDD-27B0C167B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682" y="1596925"/>
            <a:ext cx="2289693" cy="21761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146164E-DC3A-094F-9D28-85FAAE4C7C8F}"/>
              </a:ext>
            </a:extLst>
          </p:cNvPr>
          <p:cNvSpPr txBox="1"/>
          <p:nvPr/>
        </p:nvSpPr>
        <p:spPr>
          <a:xfrm>
            <a:off x="3301125" y="1081312"/>
            <a:ext cx="2088397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4. Slowest PPs</a:t>
            </a:r>
          </a:p>
        </p:txBody>
      </p:sp>
    </p:spTree>
    <p:extLst>
      <p:ext uri="{BB962C8B-B14F-4D97-AF65-F5344CB8AC3E}">
        <p14:creationId xmlns:p14="http://schemas.microsoft.com/office/powerpoint/2010/main" val="12016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67"/>
          <p:cNvSpPr txBox="1">
            <a:spLocks noGrp="1"/>
          </p:cNvSpPr>
          <p:nvPr>
            <p:ph type="sldNum" idx="12"/>
          </p:nvPr>
        </p:nvSpPr>
        <p:spPr>
          <a:xfrm>
            <a:off x="8530495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9D815E-DE6E-AA49-8920-DE39C03F72A8}"/>
              </a:ext>
            </a:extLst>
          </p:cNvPr>
          <p:cNvSpPr/>
          <p:nvPr/>
        </p:nvSpPr>
        <p:spPr>
          <a:xfrm>
            <a:off x="87782" y="4646711"/>
            <a:ext cx="248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>
                <a:solidFill>
                  <a:srgbClr val="002060"/>
                </a:solidFill>
                <a:latin typeface="NimbusRomNo9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zsediqi@mpi-inf.mpg.de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A6175-2A5C-424D-BA60-E3AB2CCC2AC3}"/>
              </a:ext>
            </a:extLst>
          </p:cNvPr>
          <p:cNvSpPr/>
          <p:nvPr/>
        </p:nvSpPr>
        <p:spPr>
          <a:xfrm>
            <a:off x="6305549" y="4646711"/>
            <a:ext cx="2315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de-DE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Khwaja Zubair Sediqi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48D55-5757-D94B-BE6C-CDE611A6C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50" y="4710699"/>
            <a:ext cx="2667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16E1-225A-4617-94CC-9CED3596A636}" type="slidenum">
              <a:rPr lang="en-US" smtClean="0"/>
              <a:t>2</a:t>
            </a:fld>
            <a:endParaRPr lang="en-US"/>
          </a:p>
        </p:txBody>
      </p:sp>
      <p:sp>
        <p:nvSpPr>
          <p:cNvPr id="32" name="Wolke 5">
            <a:extLst>
              <a:ext uri="{FF2B5EF4-FFF2-40B4-BE49-F238E27FC236}">
                <a16:creationId xmlns:a16="http://schemas.microsoft.com/office/drawing/2014/main" id="{DE20482E-E434-4B4D-BDE1-347B80E06980}"/>
              </a:ext>
            </a:extLst>
          </p:cNvPr>
          <p:cNvSpPr/>
          <p:nvPr/>
        </p:nvSpPr>
        <p:spPr>
          <a:xfrm>
            <a:off x="2970878" y="2079566"/>
            <a:ext cx="1523243" cy="1464101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33" name="Textfeld 6">
            <a:extLst>
              <a:ext uri="{FF2B5EF4-FFF2-40B4-BE49-F238E27FC236}">
                <a16:creationId xmlns:a16="http://schemas.microsoft.com/office/drawing/2014/main" id="{DF01E27B-9192-0644-A6B5-A9AC2C644027}"/>
              </a:ext>
            </a:extLst>
          </p:cNvPr>
          <p:cNvSpPr txBox="1"/>
          <p:nvPr/>
        </p:nvSpPr>
        <p:spPr>
          <a:xfrm>
            <a:off x="3199356" y="2535351"/>
            <a:ext cx="12224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>
                <a:solidFill>
                  <a:srgbClr val="002060"/>
                </a:solidFill>
              </a:rPr>
              <a:t>Internet</a:t>
            </a:r>
            <a:endParaRPr lang="en-GB" sz="2100" b="1">
              <a:solidFill>
                <a:srgbClr val="002060"/>
              </a:solidFill>
            </a:endParaRPr>
          </a:p>
        </p:txBody>
      </p:sp>
      <p:cxnSp>
        <p:nvCxnSpPr>
          <p:cNvPr id="36" name="Gerade Verbindung mit Pfeil 21">
            <a:extLst>
              <a:ext uri="{FF2B5EF4-FFF2-40B4-BE49-F238E27FC236}">
                <a16:creationId xmlns:a16="http://schemas.microsoft.com/office/drawing/2014/main" id="{9C45A1FA-40B8-5C4B-963B-5F1DED1925BC}"/>
              </a:ext>
            </a:extLst>
          </p:cNvPr>
          <p:cNvCxnSpPr>
            <a:cxnSpLocks/>
          </p:cNvCxnSpPr>
          <p:nvPr/>
        </p:nvCxnSpPr>
        <p:spPr>
          <a:xfrm flipH="1">
            <a:off x="4421783" y="2079566"/>
            <a:ext cx="1220100" cy="56354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22">
            <a:extLst>
              <a:ext uri="{FF2B5EF4-FFF2-40B4-BE49-F238E27FC236}">
                <a16:creationId xmlns:a16="http://schemas.microsoft.com/office/drawing/2014/main" id="{386EABFE-B86A-D745-AE94-1175626878E2}"/>
              </a:ext>
            </a:extLst>
          </p:cNvPr>
          <p:cNvCxnSpPr>
            <a:cxnSpLocks/>
          </p:cNvCxnSpPr>
          <p:nvPr/>
        </p:nvCxnSpPr>
        <p:spPr>
          <a:xfrm flipH="1" flipV="1">
            <a:off x="4250901" y="3170453"/>
            <a:ext cx="1604047" cy="17078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24">
            <a:extLst>
              <a:ext uri="{FF2B5EF4-FFF2-40B4-BE49-F238E27FC236}">
                <a16:creationId xmlns:a16="http://schemas.microsoft.com/office/drawing/2014/main" id="{58F9ACDB-0908-8A43-BDC0-65BB5C5B91D5}"/>
              </a:ext>
            </a:extLst>
          </p:cNvPr>
          <p:cNvSpPr txBox="1"/>
          <p:nvPr/>
        </p:nvSpPr>
        <p:spPr>
          <a:xfrm rot="20003655">
            <a:off x="4358068" y="1984787"/>
            <a:ext cx="161314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500">
                <a:solidFill>
                  <a:srgbClr val="FF0000"/>
                </a:solidFill>
              </a:rPr>
              <a:t>203.0.113.0/24</a:t>
            </a:r>
          </a:p>
        </p:txBody>
      </p:sp>
      <p:sp>
        <p:nvSpPr>
          <p:cNvPr id="43" name="Textfeld 24">
            <a:extLst>
              <a:ext uri="{FF2B5EF4-FFF2-40B4-BE49-F238E27FC236}">
                <a16:creationId xmlns:a16="http://schemas.microsoft.com/office/drawing/2014/main" id="{BC91C43F-07CA-8849-9C5C-1078D51C26EA}"/>
              </a:ext>
            </a:extLst>
          </p:cNvPr>
          <p:cNvSpPr txBox="1"/>
          <p:nvPr/>
        </p:nvSpPr>
        <p:spPr>
          <a:xfrm>
            <a:off x="4401557" y="2875794"/>
            <a:ext cx="146386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500"/>
              <a:t>203.0.113.0/24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18CD7F-33A1-EA44-96AF-AC0F58EDCC32}"/>
              </a:ext>
            </a:extLst>
          </p:cNvPr>
          <p:cNvSpPr/>
          <p:nvPr/>
        </p:nvSpPr>
        <p:spPr>
          <a:xfrm>
            <a:off x="5865422" y="2731559"/>
            <a:ext cx="1132943" cy="818535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/>
              <a:t>AS X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03977E-9ED2-FA41-AB1E-26D8A492F3B8}"/>
              </a:ext>
            </a:extLst>
          </p:cNvPr>
          <p:cNvSpPr/>
          <p:nvPr/>
        </p:nvSpPr>
        <p:spPr>
          <a:xfrm>
            <a:off x="5702433" y="1593376"/>
            <a:ext cx="1054678" cy="81853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/>
              <a:t>AS Y</a:t>
            </a:r>
          </a:p>
        </p:txBody>
      </p:sp>
      <p:sp>
        <p:nvSpPr>
          <p:cNvPr id="48" name="Textfeld 24">
            <a:extLst>
              <a:ext uri="{FF2B5EF4-FFF2-40B4-BE49-F238E27FC236}">
                <a16:creationId xmlns:a16="http://schemas.microsoft.com/office/drawing/2014/main" id="{B419C4F7-AEEC-0D47-BF89-DCD081C63AD1}"/>
              </a:ext>
            </a:extLst>
          </p:cNvPr>
          <p:cNvSpPr txBox="1"/>
          <p:nvPr/>
        </p:nvSpPr>
        <p:spPr>
          <a:xfrm>
            <a:off x="922191" y="4236508"/>
            <a:ext cx="8572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/>
              <a:t>RPKI</a:t>
            </a:r>
          </a:p>
        </p:txBody>
      </p:sp>
      <p:sp>
        <p:nvSpPr>
          <p:cNvPr id="56" name="Textfeld 24">
            <a:extLst>
              <a:ext uri="{FF2B5EF4-FFF2-40B4-BE49-F238E27FC236}">
                <a16:creationId xmlns:a16="http://schemas.microsoft.com/office/drawing/2014/main" id="{7EDB304C-65D3-0E40-974C-D45460CA3064}"/>
              </a:ext>
            </a:extLst>
          </p:cNvPr>
          <p:cNvSpPr txBox="1"/>
          <p:nvPr/>
        </p:nvSpPr>
        <p:spPr>
          <a:xfrm>
            <a:off x="2111977" y="4046423"/>
            <a:ext cx="31643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/>
              <a:t>Owner of the prefix? </a:t>
            </a:r>
          </a:p>
        </p:txBody>
      </p:sp>
      <p:sp>
        <p:nvSpPr>
          <p:cNvPr id="57" name="Textfeld 24">
            <a:extLst>
              <a:ext uri="{FF2B5EF4-FFF2-40B4-BE49-F238E27FC236}">
                <a16:creationId xmlns:a16="http://schemas.microsoft.com/office/drawing/2014/main" id="{D18F7BC5-DB4B-F24B-B348-4CE743705682}"/>
              </a:ext>
            </a:extLst>
          </p:cNvPr>
          <p:cNvSpPr txBox="1"/>
          <p:nvPr/>
        </p:nvSpPr>
        <p:spPr>
          <a:xfrm>
            <a:off x="1922529" y="4301989"/>
            <a:ext cx="323949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/>
              <a:t>203.0.113.0/24, AS X 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3E937E-B478-234C-A413-A21B99E2A251}"/>
              </a:ext>
            </a:extLst>
          </p:cNvPr>
          <p:cNvSpPr/>
          <p:nvPr/>
        </p:nvSpPr>
        <p:spPr>
          <a:xfrm>
            <a:off x="68384" y="-307"/>
            <a:ext cx="7396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Resource Public Key Infrastructure (RPKI)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0B6C1A8-B1DB-3E43-AF03-5ADB92FDA9C5}"/>
              </a:ext>
            </a:extLst>
          </p:cNvPr>
          <p:cNvSpPr/>
          <p:nvPr/>
        </p:nvSpPr>
        <p:spPr>
          <a:xfrm rot="20044340">
            <a:off x="1537306" y="3426188"/>
            <a:ext cx="1708463" cy="449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ROA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8572ED6-3595-A448-AFF0-A24533055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142" y="3795157"/>
            <a:ext cx="438155" cy="43815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FBEEF82-5F73-AD45-9705-7A8726C54794}"/>
              </a:ext>
            </a:extLst>
          </p:cNvPr>
          <p:cNvSpPr/>
          <p:nvPr/>
        </p:nvSpPr>
        <p:spPr>
          <a:xfrm>
            <a:off x="4897490" y="2112927"/>
            <a:ext cx="4154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/>
              <a:t>X</a:t>
            </a:r>
          </a:p>
        </p:txBody>
      </p:sp>
      <p:pic>
        <p:nvPicPr>
          <p:cNvPr id="23" name="Grafik 19" descr="Teufelsgesicht mit einfarbiger Füllung">
            <a:extLst>
              <a:ext uri="{FF2B5EF4-FFF2-40B4-BE49-F238E27FC236}">
                <a16:creationId xmlns:a16="http://schemas.microsoft.com/office/drawing/2014/main" id="{F0EF3333-69C3-344D-A33E-F7EB921CC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9979" y="1169012"/>
            <a:ext cx="579585" cy="5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7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4" grpId="0" animBg="1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25139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buSzPct val="39285"/>
            </a:pPr>
            <a:r>
              <a:rPr lang="de-DE" b="1">
                <a:sym typeface="Calibri"/>
              </a:rPr>
              <a:t>RPKI Data</a:t>
            </a:r>
            <a:endParaRPr b="1"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9A548-8206-A546-9170-9022D487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816" y="835755"/>
            <a:ext cx="4653356" cy="4098651"/>
          </a:xfrm>
          <a:prstGeom prst="rect">
            <a:avLst/>
          </a:prstGeom>
        </p:spPr>
      </p:pic>
      <p:sp>
        <p:nvSpPr>
          <p:cNvPr id="8" name="Google Shape;101;p17">
            <a:extLst>
              <a:ext uri="{FF2B5EF4-FFF2-40B4-BE49-F238E27FC236}">
                <a16:creationId xmlns:a16="http://schemas.microsoft.com/office/drawing/2014/main" id="{B585E442-5AE5-A64D-A903-D111B45043FE}"/>
              </a:ext>
            </a:extLst>
          </p:cNvPr>
          <p:cNvSpPr/>
          <p:nvPr/>
        </p:nvSpPr>
        <p:spPr>
          <a:xfrm>
            <a:off x="295922" y="1141220"/>
            <a:ext cx="3523603" cy="774874"/>
          </a:xfrm>
          <a:prstGeom prst="roundRect">
            <a:avLst>
              <a:gd name="adj" fmla="val 7265"/>
            </a:avLst>
          </a:prstGeom>
          <a:solidFill>
            <a:srgbClr val="5384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550K (542K unique) VRPs </a:t>
            </a:r>
          </a:p>
        </p:txBody>
      </p:sp>
    </p:spTree>
    <p:extLst>
      <p:ext uri="{BB962C8B-B14F-4D97-AF65-F5344CB8AC3E}">
        <p14:creationId xmlns:p14="http://schemas.microsoft.com/office/powerpoint/2010/main" val="16393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24627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/>
              <a:t>Time in RPKI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A04A1-2754-4D42-8C51-3C01263F3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58" y="207818"/>
            <a:ext cx="5162832" cy="4726588"/>
          </a:xfrm>
          <a:prstGeom prst="rect">
            <a:avLst/>
          </a:prstGeom>
        </p:spPr>
      </p:pic>
      <p:sp>
        <p:nvSpPr>
          <p:cNvPr id="8" name="Google Shape;101;p17">
            <a:extLst>
              <a:ext uri="{FF2B5EF4-FFF2-40B4-BE49-F238E27FC236}">
                <a16:creationId xmlns:a16="http://schemas.microsoft.com/office/drawing/2014/main" id="{8336DA94-DBFA-2A44-BE61-BBCD9A12F916}"/>
              </a:ext>
            </a:extLst>
          </p:cNvPr>
          <p:cNvSpPr/>
          <p:nvPr/>
        </p:nvSpPr>
        <p:spPr>
          <a:xfrm>
            <a:off x="1124773" y="3084320"/>
            <a:ext cx="1475552" cy="774874"/>
          </a:xfrm>
          <a:prstGeom prst="roundRect">
            <a:avLst>
              <a:gd name="adj" fmla="val 7265"/>
            </a:avLst>
          </a:prstGeom>
          <a:solidFill>
            <a:srgbClr val="5384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focus</a:t>
            </a:r>
          </a:p>
        </p:txBody>
      </p:sp>
      <p:sp>
        <p:nvSpPr>
          <p:cNvPr id="9" name="Google Shape;364;p30">
            <a:extLst>
              <a:ext uri="{FF2B5EF4-FFF2-40B4-BE49-F238E27FC236}">
                <a16:creationId xmlns:a16="http://schemas.microsoft.com/office/drawing/2014/main" id="{FDAB0346-B6C4-CF40-9753-9B80BB5FC16B}"/>
              </a:ext>
            </a:extLst>
          </p:cNvPr>
          <p:cNvSpPr/>
          <p:nvPr/>
        </p:nvSpPr>
        <p:spPr>
          <a:xfrm rot="16200000">
            <a:off x="2856761" y="3237761"/>
            <a:ext cx="376161" cy="57781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2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89C5-E944-F942-924C-0D825B6CD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03" y="109000"/>
            <a:ext cx="2071622" cy="528674"/>
          </a:xfrm>
        </p:spPr>
        <p:txBody>
          <a:bodyPr>
            <a:noAutofit/>
          </a:bodyPr>
          <a:lstStyle/>
          <a:p>
            <a:r>
              <a:rPr lang="en-US" sz="2800" b="1"/>
              <a:t>Motivation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C35E6-E63D-AE43-916C-D6B10988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203" y="990600"/>
            <a:ext cx="8605381" cy="3413760"/>
          </a:xfrm>
        </p:spPr>
        <p:txBody>
          <a:bodyPr>
            <a:normAutofit/>
          </a:bodyPr>
          <a:lstStyle/>
          <a:p>
            <a:pPr indent="-457200" algn="l">
              <a:buFont typeface="+mj-lt"/>
              <a:buAutoNum type="arabicPeriod"/>
            </a:pPr>
            <a:r>
              <a:rPr lang="de-DE" sz="2400">
                <a:solidFill>
                  <a:schemeClr val="accent2"/>
                </a:solidFill>
              </a:rPr>
              <a:t>If RPKI and BGP go out of sync, traffic can be dropped and services can be impacted </a:t>
            </a:r>
          </a:p>
          <a:p>
            <a:pPr indent="-457200" algn="l">
              <a:buFont typeface="+mj-lt"/>
              <a:buAutoNum type="arabicPeriod"/>
            </a:pPr>
            <a:endParaRPr lang="de-DE" sz="2400">
              <a:solidFill>
                <a:schemeClr val="accent2"/>
              </a:solidFill>
            </a:endParaRPr>
          </a:p>
          <a:p>
            <a:pPr indent="-457200" algn="l">
              <a:buFont typeface="+mj-lt"/>
              <a:buAutoNum type="arabicPeriod"/>
            </a:pPr>
            <a:r>
              <a:rPr lang="de-DE" sz="2400">
                <a:solidFill>
                  <a:schemeClr val="accent2"/>
                </a:solidFill>
              </a:rPr>
              <a:t>RPKI continues to grow and new objects like ASPA are added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E6D42-2699-C94F-8458-8F348C75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F83B-0919-7E48-B1AE-288AF679C5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8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" name="Google Shape;731;p59">
            <a:extLst>
              <a:ext uri="{FF2B5EF4-FFF2-40B4-BE49-F238E27FC236}">
                <a16:creationId xmlns:a16="http://schemas.microsoft.com/office/drawing/2014/main" id="{70A998F9-1AB3-3741-A1AD-9A5835B370EE}"/>
              </a:ext>
            </a:extLst>
          </p:cNvPr>
          <p:cNvSpPr/>
          <p:nvPr/>
        </p:nvSpPr>
        <p:spPr>
          <a:xfrm>
            <a:off x="706369" y="1436650"/>
            <a:ext cx="7835803" cy="1697075"/>
          </a:xfrm>
          <a:prstGeom prst="roundRect">
            <a:avLst>
              <a:gd name="adj" fmla="val 10094"/>
            </a:avLst>
          </a:prstGeom>
          <a:solidFill>
            <a:srgbClr val="369B5B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buClr>
                <a:schemeClr val="lt1"/>
              </a:buClr>
              <a:buSzPts val="1500"/>
            </a:pPr>
            <a:r>
              <a:rPr lang="de-DE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ANALYZING RELYING PARTY</a:t>
            </a:r>
            <a:br>
              <a:rPr lang="de-DE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SYNCHRONIZATION DELAY</a:t>
            </a:r>
          </a:p>
        </p:txBody>
      </p:sp>
    </p:spTree>
    <p:extLst>
      <p:ext uri="{BB962C8B-B14F-4D97-AF65-F5344CB8AC3E}">
        <p14:creationId xmlns:p14="http://schemas.microsoft.com/office/powerpoint/2010/main" val="183618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36950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/>
              <a:t>Experimental  Setup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01C2B8-3839-494A-A53F-D6E66DB5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028" y="912869"/>
            <a:ext cx="1411366" cy="572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F2ED12-2222-4B40-99F7-99712CC97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128" y="951954"/>
            <a:ext cx="1431694" cy="469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ACD905-193A-514A-A1A1-6CFD312D533B}"/>
              </a:ext>
            </a:extLst>
          </p:cNvPr>
          <p:cNvSpPr txBox="1"/>
          <p:nvPr/>
        </p:nvSpPr>
        <p:spPr>
          <a:xfrm>
            <a:off x="476249" y="951954"/>
            <a:ext cx="7629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VM in Japan</a:t>
            </a:r>
          </a:p>
          <a:p>
            <a:endParaRPr lang="en-US" sz="2400"/>
          </a:p>
          <a:p>
            <a:r>
              <a:rPr lang="en-US" sz="2400"/>
              <a:t>Validation modes: Online, Offline, Cache</a:t>
            </a:r>
          </a:p>
          <a:p>
            <a:endParaRPr lang="en-US" sz="2400"/>
          </a:p>
          <a:p>
            <a:r>
              <a:rPr lang="en-US" sz="2400"/>
              <a:t>For each of the Trust Anchors (TAs) </a:t>
            </a:r>
          </a:p>
          <a:p>
            <a:pPr marL="457200" lvl="1"/>
            <a:r>
              <a:rPr lang="en-US" sz="2400"/>
              <a:t>Certificate chain depth </a:t>
            </a:r>
          </a:p>
          <a:p>
            <a:endParaRPr lang="en-US" sz="2400"/>
          </a:p>
          <a:p>
            <a:r>
              <a:rPr lang="en-US" sz="2400"/>
              <a:t>More than 3000 experiments of RPKI synchronization</a:t>
            </a:r>
          </a:p>
          <a:p>
            <a:pPr marL="457200" lvl="1"/>
            <a:r>
              <a:rPr lang="en-US" sz="2400"/>
              <a:t>Every 2 hours, for 10 consecutive days </a:t>
            </a:r>
          </a:p>
        </p:txBody>
      </p:sp>
    </p:spTree>
    <p:extLst>
      <p:ext uri="{BB962C8B-B14F-4D97-AF65-F5344CB8AC3E}">
        <p14:creationId xmlns:p14="http://schemas.microsoft.com/office/powerpoint/2010/main" val="103376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1" y="102125"/>
            <a:ext cx="41348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RPKI Validation Time</a:t>
            </a:r>
            <a:endParaRPr b="1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B2204-CA42-F849-B443-E06C69AFD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806" y="102125"/>
            <a:ext cx="4989066" cy="46354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306CE5-37C1-564E-BDF3-A70564E2F247}"/>
              </a:ext>
            </a:extLst>
          </p:cNvPr>
          <p:cNvSpPr/>
          <p:nvPr/>
        </p:nvSpPr>
        <p:spPr>
          <a:xfrm>
            <a:off x="124691" y="1241562"/>
            <a:ext cx="4306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2">
              <a:buClr>
                <a:schemeClr val="tx1"/>
              </a:buClr>
              <a:buSzPts val="1500"/>
            </a:pP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Online mode has the highest</a:t>
            </a:r>
            <a:b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Total Time</a:t>
            </a:r>
          </a:p>
        </p:txBody>
      </p:sp>
      <p:sp>
        <p:nvSpPr>
          <p:cNvPr id="10" name="Google Shape;101;p17">
            <a:extLst>
              <a:ext uri="{FF2B5EF4-FFF2-40B4-BE49-F238E27FC236}">
                <a16:creationId xmlns:a16="http://schemas.microsoft.com/office/drawing/2014/main" id="{0B87CFAD-8EA7-6D46-A976-FB159FD6C1A9}"/>
              </a:ext>
            </a:extLst>
          </p:cNvPr>
          <p:cNvSpPr/>
          <p:nvPr/>
        </p:nvSpPr>
        <p:spPr>
          <a:xfrm>
            <a:off x="412441" y="3696241"/>
            <a:ext cx="3508395" cy="764923"/>
          </a:xfrm>
          <a:prstGeom prst="roundRect">
            <a:avLst>
              <a:gd name="adj" fmla="val 7265"/>
            </a:avLst>
          </a:prstGeom>
          <a:solidFill>
            <a:srgbClr val="5384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Routinator: fetching data</a:t>
            </a:r>
          </a:p>
          <a:p>
            <a:pPr>
              <a:buClr>
                <a:schemeClr val="dk1"/>
              </a:buClr>
              <a:buSzPts val="1100"/>
            </a:pPr>
            <a:r>
              <a:rPr lang="de-DE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rpki-client: process ROAs</a:t>
            </a:r>
          </a:p>
        </p:txBody>
      </p:sp>
    </p:spTree>
    <p:extLst>
      <p:ext uri="{BB962C8B-B14F-4D97-AF65-F5344CB8AC3E}">
        <p14:creationId xmlns:p14="http://schemas.microsoft.com/office/powerpoint/2010/main" val="38832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2172" y="4737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5922" y="102125"/>
            <a:ext cx="76098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SzPct val="39285"/>
            </a:pPr>
            <a:r>
              <a:rPr lang="de-DE" b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Validation Time Discrepancies Among TAs</a:t>
            </a:r>
            <a:endParaRPr b="1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570BF-649B-2D40-A857-65848FAF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051" y="1190625"/>
            <a:ext cx="5553759" cy="30956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21407B-6408-7347-BA1A-58E4C0D562B2}"/>
              </a:ext>
            </a:extLst>
          </p:cNvPr>
          <p:cNvSpPr/>
          <p:nvPr/>
        </p:nvSpPr>
        <p:spPr>
          <a:xfrm>
            <a:off x="210197" y="1381125"/>
            <a:ext cx="32591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/>
              <a:t>VRPs from AFRINIC, ARIN, and LACNIC TAs take up to thrice more time to process than the APNIC and RIPE VRPs.</a:t>
            </a:r>
          </a:p>
        </p:txBody>
      </p:sp>
      <p:sp>
        <p:nvSpPr>
          <p:cNvPr id="9" name="Google Shape;101;p17">
            <a:extLst>
              <a:ext uri="{FF2B5EF4-FFF2-40B4-BE49-F238E27FC236}">
                <a16:creationId xmlns:a16="http://schemas.microsoft.com/office/drawing/2014/main" id="{C66B897E-0519-C14A-9BC0-9B9B9EE1F3BC}"/>
              </a:ext>
            </a:extLst>
          </p:cNvPr>
          <p:cNvSpPr/>
          <p:nvPr/>
        </p:nvSpPr>
        <p:spPr>
          <a:xfrm>
            <a:off x="295922" y="3511377"/>
            <a:ext cx="2713978" cy="774874"/>
          </a:xfrm>
          <a:prstGeom prst="roundRect">
            <a:avLst>
              <a:gd name="adj" fmla="val 7265"/>
            </a:avLst>
          </a:prstGeom>
          <a:solidFill>
            <a:srgbClr val="5384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Bundling prefixes of an AS -&gt; single ROA</a:t>
            </a:r>
          </a:p>
        </p:txBody>
      </p:sp>
    </p:spTree>
    <p:extLst>
      <p:ext uri="{BB962C8B-B14F-4D97-AF65-F5344CB8AC3E}">
        <p14:creationId xmlns:p14="http://schemas.microsoft.com/office/powerpoint/2010/main" val="33090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529</Words>
  <Application>Microsoft Macintosh PowerPoint</Application>
  <PresentationFormat>On-screen Show (16:9)</PresentationFormat>
  <Paragraphs>114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Calibri</vt:lpstr>
      <vt:lpstr>NimbusRomNo9L</vt:lpstr>
      <vt:lpstr>Times</vt:lpstr>
      <vt:lpstr>Times New Roman</vt:lpstr>
      <vt:lpstr>Wingdings</vt:lpstr>
      <vt:lpstr>Simple Light</vt:lpstr>
      <vt:lpstr>Syncing with RPKI: Exploring Causes of Delay in Relying Party Synchronization</vt:lpstr>
      <vt:lpstr>PowerPoint Presentation</vt:lpstr>
      <vt:lpstr>RPKI Data</vt:lpstr>
      <vt:lpstr>Time in RPKI</vt:lpstr>
      <vt:lpstr>Motivation</vt:lpstr>
      <vt:lpstr>PowerPoint Presentation</vt:lpstr>
      <vt:lpstr>Experimental  Setup</vt:lpstr>
      <vt:lpstr>RPKI Validation Time</vt:lpstr>
      <vt:lpstr>Validation Time Discrepancies Among TAs</vt:lpstr>
      <vt:lpstr>Potential of Bundling Prefixes into a Single ROA</vt:lpstr>
      <vt:lpstr>Impact of Certificate Chain Depth</vt:lpstr>
      <vt:lpstr>PowerPoint Presentation</vt:lpstr>
      <vt:lpstr>Delay Measurements to Publication Points (PPs)</vt:lpstr>
      <vt:lpstr>PP Accessing Delay Across Countries</vt:lpstr>
      <vt:lpstr>Fastest and Slowest PPs Worldwide</vt:lpstr>
      <vt:lpstr>Impact of PP Delay on RPKI Synchronization</vt:lpstr>
      <vt:lpstr>The Help of CDNs</vt:lpstr>
      <vt:lpstr>Summary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Promises and Potential of  BBRv3</dc:title>
  <cp:lastModifiedBy>Microsoft Office User</cp:lastModifiedBy>
  <cp:revision>54</cp:revision>
  <cp:lastPrinted>2024-05-23T23:20:38Z</cp:lastPrinted>
  <dcterms:modified xsi:type="dcterms:W3CDTF">2024-05-23T23:24:01Z</dcterms:modified>
</cp:coreProperties>
</file>