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67" r:id="rId3"/>
    <p:sldId id="258" r:id="rId4"/>
    <p:sldId id="259" r:id="rId5"/>
    <p:sldId id="283" r:id="rId6"/>
    <p:sldId id="260" r:id="rId7"/>
    <p:sldId id="261" r:id="rId8"/>
    <p:sldId id="287" r:id="rId9"/>
    <p:sldId id="269" r:id="rId10"/>
    <p:sldId id="270" r:id="rId11"/>
    <p:sldId id="288" r:id="rId12"/>
    <p:sldId id="272" r:id="rId13"/>
    <p:sldId id="273" r:id="rId14"/>
    <p:sldId id="274" r:id="rId15"/>
    <p:sldId id="281" r:id="rId16"/>
    <p:sldId id="280" r:id="rId17"/>
    <p:sldId id="282" r:id="rId18"/>
    <p:sldId id="289" r:id="rId19"/>
    <p:sldId id="276" r:id="rId20"/>
    <p:sldId id="277" r:id="rId21"/>
    <p:sldId id="290" r:id="rId22"/>
    <p:sldId id="278" r:id="rId23"/>
    <p:sldId id="291"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1"/>
    <p:restoredTop sz="94770"/>
  </p:normalViewPr>
  <p:slideViewPr>
    <p:cSldViewPr snapToGrid="0" snapToObjects="1">
      <p:cViewPr varScale="1">
        <p:scale>
          <a:sx n="202" d="100"/>
          <a:sy n="202" d="100"/>
        </p:scale>
        <p:origin x="1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9E1B5-1184-429C-B5E8-98AC7199B8EC}" type="datetimeFigureOut">
              <a:rPr lang="en-GB" smtClean="0"/>
              <a:t>15/05/2024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D86E6-7B04-4674-B4D4-4F24F7FF70E4}" type="slidenum">
              <a:rPr lang="en-GB" smtClean="0"/>
              <a:t>‹#›</a:t>
            </a:fld>
            <a:endParaRPr lang="en-GB"/>
          </a:p>
        </p:txBody>
      </p:sp>
    </p:spTree>
    <p:extLst>
      <p:ext uri="{BB962C8B-B14F-4D97-AF65-F5344CB8AC3E}">
        <p14:creationId xmlns:p14="http://schemas.microsoft.com/office/powerpoint/2010/main" val="105852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7D86E6-7B04-4674-B4D4-4F24F7FF70E4}" type="slidenum">
              <a:rPr lang="en-GB" smtClean="0"/>
              <a:t>2</a:t>
            </a:fld>
            <a:endParaRPr lang="en-GB"/>
          </a:p>
        </p:txBody>
      </p:sp>
    </p:spTree>
    <p:extLst>
      <p:ext uri="{BB962C8B-B14F-4D97-AF65-F5344CB8AC3E}">
        <p14:creationId xmlns:p14="http://schemas.microsoft.com/office/powerpoint/2010/main" val="3844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49F571EE-D502-674E-A759-116921D4CB38}" type="datetimeFigureOut">
              <a:rPr lang="en-US" smtClean="0"/>
              <a:t>5/15/24</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42425257-D0FD-6146-A78D-91A8A3D39A0C}" type="slidenum">
              <a:rPr lang="en-US" smtClean="0"/>
              <a:t>‹#›</a:t>
            </a:fld>
            <a:endParaRPr lang="en-US"/>
          </a:p>
        </p:txBody>
      </p:sp>
    </p:spTree>
    <p:extLst>
      <p:ext uri="{BB962C8B-B14F-4D97-AF65-F5344CB8AC3E}">
        <p14:creationId xmlns:p14="http://schemas.microsoft.com/office/powerpoint/2010/main" val="416466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571EE-D502-674E-A759-116921D4CB38}" type="datetimeFigureOut">
              <a:rPr lang="en-US" smtClean="0"/>
              <a:t>5/15/24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25257-D0FD-6146-A78D-91A8A3D39A0C}" type="slidenum">
              <a:rPr lang="en-US" smtClean="0"/>
              <a:t>‹#›</a:t>
            </a:fld>
            <a:endParaRPr lang="en-US"/>
          </a:p>
        </p:txBody>
      </p:sp>
    </p:spTree>
    <p:extLst>
      <p:ext uri="{BB962C8B-B14F-4D97-AF65-F5344CB8AC3E}">
        <p14:creationId xmlns:p14="http://schemas.microsoft.com/office/powerpoint/2010/main" val="164574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9F571EE-D502-674E-A759-116921D4CB38}" type="datetimeFigureOut">
              <a:rPr lang="en-US" smtClean="0"/>
              <a:t>5/15/24</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42425257-D0FD-6146-A78D-91A8A3D39A0C}" type="slidenum">
              <a:rPr lang="en-US" smtClean="0"/>
              <a:t>‹#›</a:t>
            </a:fld>
            <a:endParaRPr lang="en-US"/>
          </a:p>
        </p:txBody>
      </p:sp>
    </p:spTree>
    <p:extLst>
      <p:ext uri="{BB962C8B-B14F-4D97-AF65-F5344CB8AC3E}">
        <p14:creationId xmlns:p14="http://schemas.microsoft.com/office/powerpoint/2010/main" val="366549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579992"/>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1760872"/>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49F571EE-D502-674E-A759-116921D4CB38}" type="datetimeFigureOut">
              <a:rPr lang="en-US" smtClean="0"/>
              <a:t>5/15/24</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42425257-D0FD-6146-A78D-91A8A3D39A0C}" type="slidenum">
              <a:rPr lang="en-US" smtClean="0"/>
              <a:t>‹#›</a:t>
            </a:fld>
            <a:endParaRPr lang="en-US"/>
          </a:p>
        </p:txBody>
      </p:sp>
    </p:spTree>
    <p:extLst>
      <p:ext uri="{BB962C8B-B14F-4D97-AF65-F5344CB8AC3E}">
        <p14:creationId xmlns:p14="http://schemas.microsoft.com/office/powerpoint/2010/main" val="287009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49F571EE-D502-674E-A759-116921D4CB38}" type="datetimeFigureOut">
              <a:rPr lang="en-US" smtClean="0"/>
              <a:t>5/15/24</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42425257-D0FD-6146-A78D-91A8A3D39A0C}" type="slidenum">
              <a:rPr lang="en-US" smtClean="0"/>
              <a:t>‹#›</a:t>
            </a:fld>
            <a:endParaRPr lang="en-US"/>
          </a:p>
        </p:txBody>
      </p:sp>
    </p:spTree>
    <p:extLst>
      <p:ext uri="{BB962C8B-B14F-4D97-AF65-F5344CB8AC3E}">
        <p14:creationId xmlns:p14="http://schemas.microsoft.com/office/powerpoint/2010/main" val="250211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F571EE-D502-674E-A759-116921D4CB38}" type="datetimeFigureOut">
              <a:rPr lang="en-US" smtClean="0"/>
              <a:t>5/15/24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25257-D0FD-6146-A78D-91A8A3D39A0C}" type="slidenum">
              <a:rPr lang="en-US" smtClean="0"/>
              <a:t>‹#›</a:t>
            </a:fld>
            <a:endParaRPr lang="en-US"/>
          </a:p>
        </p:txBody>
      </p:sp>
    </p:spTree>
    <p:extLst>
      <p:ext uri="{BB962C8B-B14F-4D97-AF65-F5344CB8AC3E}">
        <p14:creationId xmlns:p14="http://schemas.microsoft.com/office/powerpoint/2010/main" val="372816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F571EE-D502-674E-A759-116921D4CB38}" type="datetimeFigureOut">
              <a:rPr lang="en-US" smtClean="0"/>
              <a:t>5/15/24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25257-D0FD-6146-A78D-91A8A3D39A0C}" type="slidenum">
              <a:rPr lang="en-US" smtClean="0"/>
              <a:t>‹#›</a:t>
            </a:fld>
            <a:endParaRPr lang="en-US"/>
          </a:p>
        </p:txBody>
      </p:sp>
    </p:spTree>
    <p:extLst>
      <p:ext uri="{BB962C8B-B14F-4D97-AF65-F5344CB8AC3E}">
        <p14:creationId xmlns:p14="http://schemas.microsoft.com/office/powerpoint/2010/main" val="386359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F571EE-D502-674E-A759-116921D4CB38}" type="datetimeFigureOut">
              <a:rPr lang="en-US" smtClean="0"/>
              <a:t>5/15/24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25257-D0FD-6146-A78D-91A8A3D39A0C}" type="slidenum">
              <a:rPr lang="en-US" smtClean="0"/>
              <a:t>‹#›</a:t>
            </a:fld>
            <a:endParaRPr lang="en-US"/>
          </a:p>
        </p:txBody>
      </p:sp>
    </p:spTree>
    <p:extLst>
      <p:ext uri="{BB962C8B-B14F-4D97-AF65-F5344CB8AC3E}">
        <p14:creationId xmlns:p14="http://schemas.microsoft.com/office/powerpoint/2010/main" val="279953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571EE-D502-674E-A759-116921D4CB38}" type="datetimeFigureOut">
              <a:rPr lang="en-US" smtClean="0"/>
              <a:t>5/15/24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25257-D0FD-6146-A78D-91A8A3D39A0C}" type="slidenum">
              <a:rPr lang="en-US" smtClean="0"/>
              <a:t>‹#›</a:t>
            </a:fld>
            <a:endParaRPr lang="en-US"/>
          </a:p>
        </p:txBody>
      </p:sp>
    </p:spTree>
    <p:extLst>
      <p:ext uri="{BB962C8B-B14F-4D97-AF65-F5344CB8AC3E}">
        <p14:creationId xmlns:p14="http://schemas.microsoft.com/office/powerpoint/2010/main" val="3719971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49F571EE-D502-674E-A759-116921D4CB38}" type="datetimeFigureOut">
              <a:rPr lang="en-US" smtClean="0"/>
              <a:t>5/15/24</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42425257-D0FD-6146-A78D-91A8A3D39A0C}" type="slidenum">
              <a:rPr lang="en-US" smtClean="0"/>
              <a:t>‹#›</a:t>
            </a:fld>
            <a:endParaRPr lang="en-US"/>
          </a:p>
        </p:txBody>
      </p:sp>
    </p:spTree>
    <p:extLst>
      <p:ext uri="{BB962C8B-B14F-4D97-AF65-F5344CB8AC3E}">
        <p14:creationId xmlns:p14="http://schemas.microsoft.com/office/powerpoint/2010/main" val="374019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F571EE-D502-674E-A759-116921D4CB38}" type="datetimeFigureOut">
              <a:rPr lang="en-US" smtClean="0"/>
              <a:t>5/15/24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25257-D0FD-6146-A78D-91A8A3D39A0C}" type="slidenum">
              <a:rPr lang="en-US" smtClean="0"/>
              <a:t>‹#›</a:t>
            </a:fld>
            <a:endParaRPr lang="en-US"/>
          </a:p>
        </p:txBody>
      </p:sp>
    </p:spTree>
    <p:extLst>
      <p:ext uri="{BB962C8B-B14F-4D97-AF65-F5344CB8AC3E}">
        <p14:creationId xmlns:p14="http://schemas.microsoft.com/office/powerpoint/2010/main" val="125503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49F571EE-D502-674E-A759-116921D4CB38}" type="datetimeFigureOut">
              <a:rPr lang="en-US" smtClean="0"/>
              <a:t>5/15/24</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42425257-D0FD-6146-A78D-91A8A3D39A0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47495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457E9-734D-F04E-A4EA-C871443710E7}"/>
              </a:ext>
            </a:extLst>
          </p:cNvPr>
          <p:cNvSpPr>
            <a:spLocks noGrp="1"/>
          </p:cNvSpPr>
          <p:nvPr>
            <p:ph type="ctrTitle"/>
          </p:nvPr>
        </p:nvSpPr>
        <p:spPr>
          <a:xfrm>
            <a:off x="4579243" y="1130900"/>
            <a:ext cx="5446206" cy="2346136"/>
          </a:xfrm>
        </p:spPr>
        <p:txBody>
          <a:bodyPr vert="horz" lIns="91440" tIns="45720" rIns="91440" bIns="45720" rtlCol="0">
            <a:normAutofit/>
          </a:bodyPr>
          <a:lstStyle/>
          <a:p>
            <a:pPr>
              <a:lnSpc>
                <a:spcPct val="90000"/>
              </a:lnSpc>
            </a:pPr>
            <a:r>
              <a:rPr lang="en-US" sz="3100" b="0" kern="1200" cap="all" dirty="0">
                <a:latin typeface="+mj-lt"/>
                <a:ea typeface="+mj-ea"/>
                <a:cs typeface="+mj-cs"/>
              </a:rPr>
              <a:t>The Surprising Impact of 1% Packet Loss</a:t>
            </a:r>
          </a:p>
        </p:txBody>
      </p:sp>
      <p:sp>
        <p:nvSpPr>
          <p:cNvPr id="3" name="Subtitle 2">
            <a:extLst>
              <a:ext uri="{FF2B5EF4-FFF2-40B4-BE49-F238E27FC236}">
                <a16:creationId xmlns:a16="http://schemas.microsoft.com/office/drawing/2014/main" id="{F8E3A6F4-9B7A-3B4A-BCEE-552D2D9B5E88}"/>
              </a:ext>
            </a:extLst>
          </p:cNvPr>
          <p:cNvSpPr>
            <a:spLocks noGrp="1"/>
          </p:cNvSpPr>
          <p:nvPr>
            <p:ph type="subTitle" idx="1"/>
          </p:nvPr>
        </p:nvSpPr>
        <p:spPr>
          <a:xfrm>
            <a:off x="4579243" y="3541553"/>
            <a:ext cx="6798608" cy="1408872"/>
          </a:xfrm>
        </p:spPr>
        <p:txBody>
          <a:bodyPr vert="horz" lIns="91440" tIns="45720" rIns="91440" bIns="45720" rtlCol="0">
            <a:normAutofit/>
          </a:bodyPr>
          <a:lstStyle/>
          <a:p>
            <a:pPr>
              <a:lnSpc>
                <a:spcPct val="100000"/>
              </a:lnSpc>
            </a:pPr>
            <a:r>
              <a:rPr lang="en-US" sz="1100" dirty="0"/>
              <a:t>Kemal </a:t>
            </a:r>
            <a:r>
              <a:rPr lang="en-US" sz="1100" dirty="0" err="1"/>
              <a:t>Šanjta</a:t>
            </a:r>
            <a:endParaRPr lang="en-US" sz="1100" dirty="0"/>
          </a:p>
          <a:p>
            <a:pPr>
              <a:lnSpc>
                <a:spcPct val="100000"/>
              </a:lnSpc>
            </a:pPr>
            <a:r>
              <a:rPr lang="en-US" sz="1100" dirty="0"/>
              <a:t>Principal internet analyst</a:t>
            </a:r>
          </a:p>
          <a:p>
            <a:pPr>
              <a:lnSpc>
                <a:spcPct val="100000"/>
              </a:lnSpc>
            </a:pPr>
            <a:r>
              <a:rPr lang="en-US" sz="1100" dirty="0" err="1"/>
              <a:t>kemals@cisco.com</a:t>
            </a:r>
            <a:endParaRPr lang="en-US" sz="1100" dirty="0"/>
          </a:p>
        </p:txBody>
      </p:sp>
      <p:sp>
        <p:nvSpPr>
          <p:cNvPr id="36" name="Rectangle 35">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7" descr="A logo with blue and orange letters&#10;&#10;Description automatically generated">
            <a:extLst>
              <a:ext uri="{FF2B5EF4-FFF2-40B4-BE49-F238E27FC236}">
                <a16:creationId xmlns:a16="http://schemas.microsoft.com/office/drawing/2014/main" id="{1318CD55-47DE-28FC-B7BD-E4E48C9E6714}"/>
              </a:ext>
            </a:extLst>
          </p:cNvPr>
          <p:cNvPicPr>
            <a:picLocks noChangeAspect="1"/>
          </p:cNvPicPr>
          <p:nvPr/>
        </p:nvPicPr>
        <p:blipFill>
          <a:blip r:embed="rId2"/>
          <a:stretch>
            <a:fillRect/>
          </a:stretch>
        </p:blipFill>
        <p:spPr>
          <a:xfrm>
            <a:off x="1335824" y="879918"/>
            <a:ext cx="2429270" cy="5650361"/>
          </a:xfrm>
          <a:prstGeom prst="rect">
            <a:avLst/>
          </a:prstGeom>
        </p:spPr>
      </p:pic>
      <p:pic>
        <p:nvPicPr>
          <p:cNvPr id="5" name="Graphic 4">
            <a:extLst>
              <a:ext uri="{FF2B5EF4-FFF2-40B4-BE49-F238E27FC236}">
                <a16:creationId xmlns:a16="http://schemas.microsoft.com/office/drawing/2014/main" id="{33F72E9A-7485-64EF-467D-787E86AEBE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2445" y="4456309"/>
            <a:ext cx="2279307" cy="494116"/>
          </a:xfrm>
          <a:prstGeom prst="rect">
            <a:avLst/>
          </a:prstGeom>
        </p:spPr>
      </p:pic>
    </p:spTree>
    <p:extLst>
      <p:ext uri="{BB962C8B-B14F-4D97-AF65-F5344CB8AC3E}">
        <p14:creationId xmlns:p14="http://schemas.microsoft.com/office/powerpoint/2010/main" val="161308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A269-A40B-449C-8A6E-BD02E619F3C0}"/>
              </a:ext>
            </a:extLst>
          </p:cNvPr>
          <p:cNvSpPr>
            <a:spLocks noGrp="1"/>
          </p:cNvSpPr>
          <p:nvPr>
            <p:ph type="title"/>
          </p:nvPr>
        </p:nvSpPr>
        <p:spPr/>
        <p:txBody>
          <a:bodyPr/>
          <a:lstStyle/>
          <a:p>
            <a:r>
              <a:rPr lang="en-US" dirty="0"/>
              <a:t>The Curious Case of 1% Packet Loss</a:t>
            </a:r>
            <a:endParaRPr lang="en-GB" dirty="0"/>
          </a:p>
        </p:txBody>
      </p:sp>
      <p:pic>
        <p:nvPicPr>
          <p:cNvPr id="2050" name="Picture 2">
            <a:extLst>
              <a:ext uri="{FF2B5EF4-FFF2-40B4-BE49-F238E27FC236}">
                <a16:creationId xmlns:a16="http://schemas.microsoft.com/office/drawing/2014/main" id="{44E908A8-6BA0-AF69-DA9F-28CB4C47B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863" y="1779861"/>
            <a:ext cx="7924800" cy="28829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8">
            <a:extLst>
              <a:ext uri="{FF2B5EF4-FFF2-40B4-BE49-F238E27FC236}">
                <a16:creationId xmlns:a16="http://schemas.microsoft.com/office/drawing/2014/main" id="{F1F58988-F359-5F1F-DA92-EB7A4BECE9D7}"/>
              </a:ext>
            </a:extLst>
          </p:cNvPr>
          <p:cNvSpPr>
            <a:spLocks noGrp="1"/>
          </p:cNvSpPr>
          <p:nvPr>
            <p:ph idx="1"/>
          </p:nvPr>
        </p:nvSpPr>
        <p:spPr>
          <a:xfrm>
            <a:off x="581191" y="4834474"/>
            <a:ext cx="10921329" cy="1496957"/>
          </a:xfrm>
        </p:spPr>
        <p:txBody>
          <a:bodyPr>
            <a:normAutofit/>
          </a:bodyPr>
          <a:lstStyle/>
          <a:p>
            <a:pPr marL="0" indent="0">
              <a:buNone/>
            </a:pPr>
            <a:r>
              <a:rPr lang="en-GB" sz="1800" b="1" i="0" u="none" strike="noStrike" dirty="0">
                <a:solidFill>
                  <a:srgbClr val="000000"/>
                </a:solidFill>
                <a:effectLst/>
              </a:rPr>
              <a:t>			</a:t>
            </a:r>
            <a:r>
              <a:rPr lang="en-GB" b="1" i="0" u="none" strike="noStrike" dirty="0">
                <a:solidFill>
                  <a:srgbClr val="000000"/>
                </a:solidFill>
                <a:effectLst/>
              </a:rPr>
              <a:t>On average, 1% of packet loss causes 70.0%+ decrease in throughput!</a:t>
            </a:r>
            <a:endParaRPr lang="en-GB" dirty="0">
              <a:solidFill>
                <a:schemeClr val="tx1">
                  <a:lumMod val="75000"/>
                  <a:lumOff val="25000"/>
                </a:schemeClr>
              </a:solidFill>
            </a:endParaRPr>
          </a:p>
          <a:p>
            <a:r>
              <a:rPr lang="en-GB" dirty="0">
                <a:solidFill>
                  <a:schemeClr val="tx1">
                    <a:lumMod val="75000"/>
                    <a:lumOff val="25000"/>
                  </a:schemeClr>
                </a:solidFill>
              </a:rPr>
              <a:t>804.6</a:t>
            </a:r>
            <a:r>
              <a:rPr lang="en-GB" dirty="0"/>
              <a:t> Mbps of </a:t>
            </a:r>
            <a:r>
              <a:rPr lang="en-GB" dirty="0">
                <a:solidFill>
                  <a:schemeClr val="tx1">
                    <a:lumMod val="75000"/>
                    <a:lumOff val="25000"/>
                  </a:schemeClr>
                </a:solidFill>
              </a:rPr>
              <a:t>Throughput</a:t>
            </a:r>
            <a:r>
              <a:rPr lang="en-GB" dirty="0"/>
              <a:t> at baseline, 235.5 Mbps of Throughput at 1% loss in symmetric topology </a:t>
            </a:r>
          </a:p>
          <a:p>
            <a:r>
              <a:rPr lang="en-GB" dirty="0"/>
              <a:t>864.13 Mbps of Throughput at baseline, 222.4 Mbps of Throughput at 1% loss in asymmetric topology</a:t>
            </a:r>
          </a:p>
          <a:p>
            <a:pPr marL="0" indent="0">
              <a:buNone/>
            </a:pPr>
            <a:endParaRPr lang="en-US" dirty="0"/>
          </a:p>
        </p:txBody>
      </p:sp>
    </p:spTree>
    <p:extLst>
      <p:ext uri="{BB962C8B-B14F-4D97-AF65-F5344CB8AC3E}">
        <p14:creationId xmlns:p14="http://schemas.microsoft.com/office/powerpoint/2010/main" val="347079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A269-A40B-449C-8A6E-BD02E619F3C0}"/>
              </a:ext>
            </a:extLst>
          </p:cNvPr>
          <p:cNvSpPr>
            <a:spLocks noGrp="1"/>
          </p:cNvSpPr>
          <p:nvPr>
            <p:ph type="title"/>
          </p:nvPr>
        </p:nvSpPr>
        <p:spPr/>
        <p:txBody>
          <a:bodyPr/>
          <a:lstStyle/>
          <a:p>
            <a:r>
              <a:rPr lang="en-US" dirty="0"/>
              <a:t>The Curious Case of 1% Packet Loss</a:t>
            </a:r>
            <a:endParaRPr lang="en-GB" dirty="0"/>
          </a:p>
        </p:txBody>
      </p:sp>
      <p:graphicFrame>
        <p:nvGraphicFramePr>
          <p:cNvPr id="3" name="Table 2">
            <a:extLst>
              <a:ext uri="{FF2B5EF4-FFF2-40B4-BE49-F238E27FC236}">
                <a16:creationId xmlns:a16="http://schemas.microsoft.com/office/drawing/2014/main" id="{21EA1D21-CAE4-820E-CFD4-8444DC075638}"/>
              </a:ext>
            </a:extLst>
          </p:cNvPr>
          <p:cNvGraphicFramePr>
            <a:graphicFrameLocks noGrp="1"/>
          </p:cNvGraphicFramePr>
          <p:nvPr>
            <p:extLst>
              <p:ext uri="{D42A27DB-BD31-4B8C-83A1-F6EECF244321}">
                <p14:modId xmlns:p14="http://schemas.microsoft.com/office/powerpoint/2010/main" val="2914970894"/>
              </p:ext>
            </p:extLst>
          </p:nvPr>
        </p:nvGraphicFramePr>
        <p:xfrm>
          <a:off x="2834033" y="1694970"/>
          <a:ext cx="2393813" cy="2963485"/>
        </p:xfrm>
        <a:graphic>
          <a:graphicData uri="http://schemas.openxmlformats.org/drawingml/2006/table">
            <a:tbl>
              <a:tblPr/>
              <a:tblGrid>
                <a:gridCol w="996269">
                  <a:extLst>
                    <a:ext uri="{9D8B030D-6E8A-4147-A177-3AD203B41FA5}">
                      <a16:colId xmlns:a16="http://schemas.microsoft.com/office/drawing/2014/main" val="2136062056"/>
                    </a:ext>
                  </a:extLst>
                </a:gridCol>
                <a:gridCol w="1397544">
                  <a:extLst>
                    <a:ext uri="{9D8B030D-6E8A-4147-A177-3AD203B41FA5}">
                      <a16:colId xmlns:a16="http://schemas.microsoft.com/office/drawing/2014/main" val="1781489635"/>
                    </a:ext>
                  </a:extLst>
                </a:gridCol>
              </a:tblGrid>
              <a:tr h="425725">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 </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rtl="0" fontAlgn="b">
                        <a:spcBef>
                          <a:spcPts val="0"/>
                        </a:spcBef>
                        <a:spcAft>
                          <a:spcPts val="0"/>
                        </a:spcAft>
                      </a:pPr>
                      <a:r>
                        <a:rPr lang="en-GB" sz="1100" b="0" i="0" u="none" strike="noStrike" dirty="0">
                          <a:solidFill>
                            <a:srgbClr val="000000"/>
                          </a:solidFill>
                          <a:effectLst/>
                          <a:highlight>
                            <a:srgbClr val="D0CECE"/>
                          </a:highlight>
                          <a:latin typeface="+mn-lt"/>
                        </a:rPr>
                        <a:t>1% </a:t>
                      </a:r>
                    </a:p>
                    <a:p>
                      <a:pPr algn="l" rtl="0" fontAlgn="b">
                        <a:spcBef>
                          <a:spcPts val="0"/>
                        </a:spcBef>
                        <a:spcAft>
                          <a:spcPts val="0"/>
                        </a:spcAft>
                      </a:pPr>
                      <a:r>
                        <a:rPr lang="en-GB" sz="1100" b="0" i="0" u="none" strike="noStrike" dirty="0">
                          <a:solidFill>
                            <a:srgbClr val="000000"/>
                          </a:solidFill>
                          <a:effectLst/>
                          <a:highlight>
                            <a:srgbClr val="D0CECE"/>
                          </a:highlight>
                          <a:latin typeface="+mn-lt"/>
                        </a:rPr>
                        <a:t>(symmetric)</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29678298"/>
                  </a:ext>
                </a:extLst>
              </a:tr>
              <a:tr h="362395">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Mean</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235.513105</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1293687"/>
                  </a:ext>
                </a:extLst>
              </a:tr>
              <a:tr h="362395">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STD</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13.5692798</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7865612"/>
                  </a:ext>
                </a:extLst>
              </a:tr>
              <a:tr h="362395">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Min.</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93.967</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7810471"/>
                  </a:ext>
                </a:extLst>
              </a:tr>
              <a:tr h="362395">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25%</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229.667</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7052661"/>
                  </a:ext>
                </a:extLst>
              </a:tr>
              <a:tr h="362395">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50%</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236.635</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8514589"/>
                  </a:ext>
                </a:extLst>
              </a:tr>
              <a:tr h="362395">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75%</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243.596</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6007971"/>
                  </a:ext>
                </a:extLst>
              </a:tr>
              <a:tr h="362395">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Max.</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281.886</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445554"/>
                  </a:ext>
                </a:extLst>
              </a:tr>
            </a:tbl>
          </a:graphicData>
        </a:graphic>
      </p:graphicFrame>
      <p:sp>
        <p:nvSpPr>
          <p:cNvPr id="5" name="Rectangle 1">
            <a:extLst>
              <a:ext uri="{FF2B5EF4-FFF2-40B4-BE49-F238E27FC236}">
                <a16:creationId xmlns:a16="http://schemas.microsoft.com/office/drawing/2014/main" id="{982ED335-A20B-184E-5801-ED43F6461DDE}"/>
              </a:ext>
            </a:extLst>
          </p:cNvPr>
          <p:cNvSpPr>
            <a:spLocks noChangeArrowheads="1"/>
          </p:cNvSpPr>
          <p:nvPr/>
        </p:nvSpPr>
        <p:spPr bwMode="auto">
          <a:xfrm>
            <a:off x="5272088" y="3125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9893B0A8-F1C2-313E-9B30-9C2518E7A79D}"/>
              </a:ext>
            </a:extLst>
          </p:cNvPr>
          <p:cNvGraphicFramePr>
            <a:graphicFrameLocks noGrp="1"/>
          </p:cNvGraphicFramePr>
          <p:nvPr>
            <p:extLst>
              <p:ext uri="{D42A27DB-BD31-4B8C-83A1-F6EECF244321}">
                <p14:modId xmlns:p14="http://schemas.microsoft.com/office/powerpoint/2010/main" val="2772096438"/>
              </p:ext>
            </p:extLst>
          </p:nvPr>
        </p:nvGraphicFramePr>
        <p:xfrm>
          <a:off x="6919914" y="1694970"/>
          <a:ext cx="2393813" cy="2963488"/>
        </p:xfrm>
        <a:graphic>
          <a:graphicData uri="http://schemas.openxmlformats.org/drawingml/2006/table">
            <a:tbl>
              <a:tblPr/>
              <a:tblGrid>
                <a:gridCol w="996268">
                  <a:extLst>
                    <a:ext uri="{9D8B030D-6E8A-4147-A177-3AD203B41FA5}">
                      <a16:colId xmlns:a16="http://schemas.microsoft.com/office/drawing/2014/main" val="3220019259"/>
                    </a:ext>
                  </a:extLst>
                </a:gridCol>
                <a:gridCol w="1397545">
                  <a:extLst>
                    <a:ext uri="{9D8B030D-6E8A-4147-A177-3AD203B41FA5}">
                      <a16:colId xmlns:a16="http://schemas.microsoft.com/office/drawing/2014/main" val="2831265324"/>
                    </a:ext>
                  </a:extLst>
                </a:gridCol>
              </a:tblGrid>
              <a:tr h="426863">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 </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rtl="0" fontAlgn="b">
                        <a:spcBef>
                          <a:spcPts val="0"/>
                        </a:spcBef>
                        <a:spcAft>
                          <a:spcPts val="0"/>
                        </a:spcAft>
                      </a:pPr>
                      <a:r>
                        <a:rPr lang="en-GB" sz="1100" b="0" i="0" u="none" strike="noStrike" dirty="0">
                          <a:solidFill>
                            <a:srgbClr val="000000"/>
                          </a:solidFill>
                          <a:effectLst/>
                          <a:highlight>
                            <a:srgbClr val="D0CECE"/>
                          </a:highlight>
                          <a:latin typeface="+mn-lt"/>
                        </a:rPr>
                        <a:t>1% </a:t>
                      </a:r>
                    </a:p>
                    <a:p>
                      <a:pPr algn="l" rtl="0" fontAlgn="b">
                        <a:spcBef>
                          <a:spcPts val="0"/>
                        </a:spcBef>
                        <a:spcAft>
                          <a:spcPts val="0"/>
                        </a:spcAft>
                      </a:pPr>
                      <a:r>
                        <a:rPr lang="en-GB" sz="1100" b="0" i="0" u="none" strike="noStrike" dirty="0">
                          <a:solidFill>
                            <a:srgbClr val="000000"/>
                          </a:solidFill>
                          <a:effectLst/>
                          <a:highlight>
                            <a:srgbClr val="D0CECE"/>
                          </a:highlight>
                          <a:latin typeface="+mn-lt"/>
                        </a:rPr>
                        <a:t>(asymmetric)</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167788457"/>
                  </a:ext>
                </a:extLst>
              </a:tr>
              <a:tr h="362375">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Mean</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222.493196</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7540078"/>
                  </a:ext>
                </a:extLst>
              </a:tr>
              <a:tr h="362375">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STD</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13.7883065</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864251"/>
                  </a:ext>
                </a:extLst>
              </a:tr>
              <a:tr h="362375">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Min.</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51.21</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0230549"/>
                  </a:ext>
                </a:extLst>
              </a:tr>
              <a:tr h="362375">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25%</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214.788</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836926"/>
                  </a:ext>
                </a:extLst>
              </a:tr>
              <a:tr h="362375">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50%</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222.729</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8615374"/>
                  </a:ext>
                </a:extLst>
              </a:tr>
              <a:tr h="362375">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75%</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230.675</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11880"/>
                  </a:ext>
                </a:extLst>
              </a:tr>
              <a:tr h="362375">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Max. </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280.877</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175975"/>
                  </a:ext>
                </a:extLst>
              </a:tr>
            </a:tbl>
          </a:graphicData>
        </a:graphic>
      </p:graphicFrame>
      <p:sp>
        <p:nvSpPr>
          <p:cNvPr id="7" name="Rectangle 2">
            <a:extLst>
              <a:ext uri="{FF2B5EF4-FFF2-40B4-BE49-F238E27FC236}">
                <a16:creationId xmlns:a16="http://schemas.microsoft.com/office/drawing/2014/main" id="{1F965C7F-8A0B-509E-355D-AB02925BFBE4}"/>
              </a:ext>
            </a:extLst>
          </p:cNvPr>
          <p:cNvSpPr>
            <a:spLocks noChangeArrowheads="1"/>
          </p:cNvSpPr>
          <p:nvPr/>
        </p:nvSpPr>
        <p:spPr bwMode="auto">
          <a:xfrm>
            <a:off x="7756733" y="3125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1803EB41-F9C0-7BE7-EDF4-25BE111D90C2}"/>
              </a:ext>
            </a:extLst>
          </p:cNvPr>
          <p:cNvSpPr txBox="1"/>
          <p:nvPr/>
        </p:nvSpPr>
        <p:spPr>
          <a:xfrm>
            <a:off x="2018371" y="5077207"/>
            <a:ext cx="8229600" cy="923330"/>
          </a:xfrm>
          <a:prstGeom prst="rect">
            <a:avLst/>
          </a:prstGeom>
          <a:noFill/>
        </p:spPr>
        <p:txBody>
          <a:bodyPr wrap="square" rtlCol="0">
            <a:spAutoFit/>
          </a:bodyPr>
          <a:lstStyle/>
          <a:p>
            <a:pPr algn="ctr"/>
            <a:endParaRPr lang="en-GB" dirty="0"/>
          </a:p>
          <a:p>
            <a:pPr algn="ctr"/>
            <a:r>
              <a:rPr lang="en-GB" sz="1700" b="1" dirty="0"/>
              <a:t>1% of packet loss caused a 70.7% decrease in throughput in symmetric network topology, while in asymmetric topology it resulted in 74.2% decrease in throughput!</a:t>
            </a:r>
            <a:endParaRPr lang="en-US" sz="1700" b="1" dirty="0"/>
          </a:p>
        </p:txBody>
      </p:sp>
    </p:spTree>
    <p:extLst>
      <p:ext uri="{BB962C8B-B14F-4D97-AF65-F5344CB8AC3E}">
        <p14:creationId xmlns:p14="http://schemas.microsoft.com/office/powerpoint/2010/main" val="264185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AD99-AD21-A087-7663-B7F9E6B4AA95}"/>
              </a:ext>
            </a:extLst>
          </p:cNvPr>
          <p:cNvSpPr>
            <a:spLocks noGrp="1"/>
          </p:cNvSpPr>
          <p:nvPr>
            <p:ph type="title"/>
          </p:nvPr>
        </p:nvSpPr>
        <p:spPr/>
        <p:txBody>
          <a:bodyPr/>
          <a:lstStyle/>
          <a:p>
            <a:r>
              <a:rPr lang="en-US" dirty="0"/>
              <a:t>Overall RESULTS</a:t>
            </a:r>
          </a:p>
        </p:txBody>
      </p:sp>
      <p:sp>
        <p:nvSpPr>
          <p:cNvPr id="5" name="Rectangle 1">
            <a:extLst>
              <a:ext uri="{FF2B5EF4-FFF2-40B4-BE49-F238E27FC236}">
                <a16:creationId xmlns:a16="http://schemas.microsoft.com/office/drawing/2014/main" id="{AFFC0BC8-3F61-CAE6-4AD3-DFCF50935AF2}"/>
              </a:ext>
            </a:extLst>
          </p:cNvPr>
          <p:cNvSpPr>
            <a:spLocks noChangeArrowheads="1"/>
          </p:cNvSpPr>
          <p:nvPr/>
        </p:nvSpPr>
        <p:spPr bwMode="auto">
          <a:xfrm>
            <a:off x="3105150" y="31861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FBF3D1CC-2011-ED72-4EC1-2BC4218E0AD4}"/>
              </a:ext>
            </a:extLst>
          </p:cNvPr>
          <p:cNvSpPr>
            <a:spLocks noChangeArrowheads="1"/>
          </p:cNvSpPr>
          <p:nvPr/>
        </p:nvSpPr>
        <p:spPr bwMode="auto">
          <a:xfrm>
            <a:off x="2840289" y="42895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1014AA76-7A6D-077D-999E-8C77845A691A}"/>
              </a:ext>
            </a:extLst>
          </p:cNvPr>
          <p:cNvGraphicFramePr>
            <a:graphicFrameLocks noGrp="1"/>
          </p:cNvGraphicFramePr>
          <p:nvPr>
            <p:extLst>
              <p:ext uri="{D42A27DB-BD31-4B8C-83A1-F6EECF244321}">
                <p14:modId xmlns:p14="http://schemas.microsoft.com/office/powerpoint/2010/main" val="3458947589"/>
              </p:ext>
            </p:extLst>
          </p:nvPr>
        </p:nvGraphicFramePr>
        <p:xfrm>
          <a:off x="901393" y="1987571"/>
          <a:ext cx="10477500" cy="1600200"/>
        </p:xfrm>
        <a:graphic>
          <a:graphicData uri="http://schemas.openxmlformats.org/drawingml/2006/table">
            <a:tbl>
              <a:tblPr/>
              <a:tblGrid>
                <a:gridCol w="952500">
                  <a:extLst>
                    <a:ext uri="{9D8B030D-6E8A-4147-A177-3AD203B41FA5}">
                      <a16:colId xmlns:a16="http://schemas.microsoft.com/office/drawing/2014/main" val="373714983"/>
                    </a:ext>
                  </a:extLst>
                </a:gridCol>
                <a:gridCol w="952500">
                  <a:extLst>
                    <a:ext uri="{9D8B030D-6E8A-4147-A177-3AD203B41FA5}">
                      <a16:colId xmlns:a16="http://schemas.microsoft.com/office/drawing/2014/main" val="3385315062"/>
                    </a:ext>
                  </a:extLst>
                </a:gridCol>
                <a:gridCol w="952500">
                  <a:extLst>
                    <a:ext uri="{9D8B030D-6E8A-4147-A177-3AD203B41FA5}">
                      <a16:colId xmlns:a16="http://schemas.microsoft.com/office/drawing/2014/main" val="2920385149"/>
                    </a:ext>
                  </a:extLst>
                </a:gridCol>
                <a:gridCol w="952500">
                  <a:extLst>
                    <a:ext uri="{9D8B030D-6E8A-4147-A177-3AD203B41FA5}">
                      <a16:colId xmlns:a16="http://schemas.microsoft.com/office/drawing/2014/main" val="4218781332"/>
                    </a:ext>
                  </a:extLst>
                </a:gridCol>
                <a:gridCol w="952500">
                  <a:extLst>
                    <a:ext uri="{9D8B030D-6E8A-4147-A177-3AD203B41FA5}">
                      <a16:colId xmlns:a16="http://schemas.microsoft.com/office/drawing/2014/main" val="2937644919"/>
                    </a:ext>
                  </a:extLst>
                </a:gridCol>
                <a:gridCol w="952500">
                  <a:extLst>
                    <a:ext uri="{9D8B030D-6E8A-4147-A177-3AD203B41FA5}">
                      <a16:colId xmlns:a16="http://schemas.microsoft.com/office/drawing/2014/main" val="1887720067"/>
                    </a:ext>
                  </a:extLst>
                </a:gridCol>
                <a:gridCol w="952500">
                  <a:extLst>
                    <a:ext uri="{9D8B030D-6E8A-4147-A177-3AD203B41FA5}">
                      <a16:colId xmlns:a16="http://schemas.microsoft.com/office/drawing/2014/main" val="2288914836"/>
                    </a:ext>
                  </a:extLst>
                </a:gridCol>
                <a:gridCol w="952500">
                  <a:extLst>
                    <a:ext uri="{9D8B030D-6E8A-4147-A177-3AD203B41FA5}">
                      <a16:colId xmlns:a16="http://schemas.microsoft.com/office/drawing/2014/main" val="3250230495"/>
                    </a:ext>
                  </a:extLst>
                </a:gridCol>
                <a:gridCol w="952500">
                  <a:extLst>
                    <a:ext uri="{9D8B030D-6E8A-4147-A177-3AD203B41FA5}">
                      <a16:colId xmlns:a16="http://schemas.microsoft.com/office/drawing/2014/main" val="3577017992"/>
                    </a:ext>
                  </a:extLst>
                </a:gridCol>
                <a:gridCol w="952500">
                  <a:extLst>
                    <a:ext uri="{9D8B030D-6E8A-4147-A177-3AD203B41FA5}">
                      <a16:colId xmlns:a16="http://schemas.microsoft.com/office/drawing/2014/main" val="1691005202"/>
                    </a:ext>
                  </a:extLst>
                </a:gridCol>
                <a:gridCol w="952500">
                  <a:extLst>
                    <a:ext uri="{9D8B030D-6E8A-4147-A177-3AD203B41FA5}">
                      <a16:colId xmlns:a16="http://schemas.microsoft.com/office/drawing/2014/main" val="4163399454"/>
                    </a:ext>
                  </a:extLst>
                </a:gridCol>
              </a:tblGrid>
              <a:tr h="200025">
                <a:tc>
                  <a:txBody>
                    <a:bodyPr/>
                    <a:lstStyle/>
                    <a:p>
                      <a:pPr rtl="0" fontAlgn="b"/>
                      <a:endParaRPr lang="en-GB" sz="1000" dirty="0">
                        <a:effectLst/>
                        <a:highlight>
                          <a:srgbClr val="D0CECE"/>
                        </a:highligh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dirty="0">
                          <a:effectLst/>
                          <a:highlight>
                            <a:srgbClr val="D0CECE"/>
                          </a:highlight>
                        </a:rPr>
                        <a:t>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dirty="0">
                          <a:effectLst/>
                          <a:highlight>
                            <a:srgbClr val="D0CECE"/>
                          </a:highlight>
                        </a:rPr>
                        <a:t>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extLst>
                  <a:ext uri="{0D108BD9-81ED-4DB2-BD59-A6C34878D82A}">
                    <a16:rowId xmlns:a16="http://schemas.microsoft.com/office/drawing/2014/main" val="1862950387"/>
                  </a:ext>
                </a:extLst>
              </a:tr>
              <a:tr h="200025">
                <a:tc>
                  <a:txBody>
                    <a:bodyPr/>
                    <a:lstStyle/>
                    <a:p>
                      <a:pPr rtl="0" fontAlgn="b"/>
                      <a:r>
                        <a:rPr lang="en-GB" sz="1000" dirty="0">
                          <a:effectLst/>
                          <a:highlight>
                            <a:srgbClr val="D0CECE"/>
                          </a:highlight>
                        </a:rPr>
                        <a:t>Mean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r" rtl="0" fontAlgn="b"/>
                      <a:r>
                        <a:rPr lang="en-GB" sz="1000" dirty="0">
                          <a:effectLst/>
                        </a:rPr>
                        <a:t>235.51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175.19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109.76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65.68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41.37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23.95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16.75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7.52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5.29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86682268"/>
                  </a:ext>
                </a:extLst>
              </a:tr>
              <a:tr h="200025">
                <a:tc>
                  <a:txBody>
                    <a:bodyPr/>
                    <a:lstStyle/>
                    <a:p>
                      <a:pPr rtl="0" fontAlgn="b"/>
                      <a:r>
                        <a:rPr lang="en-GB" sz="1000">
                          <a:effectLst/>
                          <a:highlight>
                            <a:srgbClr val="D0CECE"/>
                          </a:highlight>
                        </a:rPr>
                        <a:t>STD</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r" rtl="0" fontAlgn="b"/>
                      <a:r>
                        <a:rPr lang="en-GB" sz="1000">
                          <a:effectLst/>
                        </a:rPr>
                        <a:t>13.57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37.48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46.68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36.09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25.48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17.31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12.16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5.97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4.33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72501749"/>
                  </a:ext>
                </a:extLst>
              </a:tr>
              <a:tr h="200025">
                <a:tc>
                  <a:txBody>
                    <a:bodyPr/>
                    <a:lstStyle/>
                    <a:p>
                      <a:pPr rtl="0" fontAlgn="b"/>
                      <a:r>
                        <a:rPr lang="en-GB" sz="1000">
                          <a:effectLst/>
                          <a:highlight>
                            <a:srgbClr val="D0CECE"/>
                          </a:highlight>
                        </a:rPr>
                        <a:t>Min.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r" rtl="0" fontAlgn="b"/>
                      <a:r>
                        <a:rPr lang="en-GB" sz="1000">
                          <a:effectLst/>
                        </a:rPr>
                        <a:t>93.97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11.93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446923770"/>
                  </a:ext>
                </a:extLst>
              </a:tr>
              <a:tr h="200025">
                <a:tc>
                  <a:txBody>
                    <a:bodyPr/>
                    <a:lstStyle/>
                    <a:p>
                      <a:pPr algn="r" rtl="0" fontAlgn="b"/>
                      <a:r>
                        <a:rPr lang="en-GB" sz="1000">
                          <a:effectLst/>
                          <a:highlight>
                            <a:srgbClr val="D0CECE"/>
                          </a:highlight>
                        </a:rPr>
                        <a:t>0.25</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r" rtl="0" fontAlgn="b"/>
                      <a:r>
                        <a:rPr lang="en-GB" sz="1000">
                          <a:effectLst/>
                        </a:rPr>
                        <a:t>229.67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158.09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74.56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37.77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21.38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9.94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6.96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4.97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2.98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1.99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7963804"/>
                  </a:ext>
                </a:extLst>
              </a:tr>
              <a:tr h="200025">
                <a:tc>
                  <a:txBody>
                    <a:bodyPr/>
                    <a:lstStyle/>
                    <a:p>
                      <a:pPr algn="r" rtl="0" fontAlgn="b"/>
                      <a:r>
                        <a:rPr lang="en-GB" sz="1000">
                          <a:effectLst/>
                          <a:highlight>
                            <a:srgbClr val="D0CECE"/>
                          </a:highlight>
                        </a:rPr>
                        <a:t>0.5</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r" rtl="0" fontAlgn="b"/>
                      <a:r>
                        <a:rPr lang="en-GB" sz="1000">
                          <a:effectLst/>
                        </a:rPr>
                        <a:t>236.64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190.91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111.86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61.67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37.77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19.89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13.92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8.95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5.97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3.98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59242545"/>
                  </a:ext>
                </a:extLst>
              </a:tr>
              <a:tr h="200025">
                <a:tc>
                  <a:txBody>
                    <a:bodyPr/>
                    <a:lstStyle/>
                    <a:p>
                      <a:pPr algn="r" rtl="0" fontAlgn="b"/>
                      <a:r>
                        <a:rPr lang="en-GB" sz="1000">
                          <a:effectLst/>
                          <a:highlight>
                            <a:srgbClr val="D0CECE"/>
                          </a:highlight>
                        </a:rPr>
                        <a:t>0.75</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r" rtl="0" fontAlgn="b"/>
                      <a:r>
                        <a:rPr lang="en-GB" sz="1000">
                          <a:effectLst/>
                        </a:rPr>
                        <a:t>243.6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199.86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150.14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89.53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57.18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33.81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23.37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15.41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9.95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6.96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527528274"/>
                  </a:ext>
                </a:extLst>
              </a:tr>
              <a:tr h="200025">
                <a:tc>
                  <a:txBody>
                    <a:bodyPr/>
                    <a:lstStyle/>
                    <a:p>
                      <a:pPr rtl="0" fontAlgn="b"/>
                      <a:r>
                        <a:rPr lang="en-GB" sz="1000">
                          <a:effectLst/>
                          <a:highlight>
                            <a:srgbClr val="D0CECE"/>
                          </a:highlight>
                        </a:rPr>
                        <a:t>Max.</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tc>
                  <a:txBody>
                    <a:bodyPr/>
                    <a:lstStyle/>
                    <a:p>
                      <a:pPr algn="r" rtl="0" fontAlgn="b"/>
                      <a:r>
                        <a:rPr lang="en-GB" sz="1000" dirty="0">
                          <a:effectLst/>
                        </a:rPr>
                        <a:t>281.89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223.72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201.33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175.49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149.62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119.3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87.5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68.59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46.76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37.78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2977884"/>
                  </a:ext>
                </a:extLst>
              </a:tr>
            </a:tbl>
          </a:graphicData>
        </a:graphic>
      </p:graphicFrame>
      <p:graphicFrame>
        <p:nvGraphicFramePr>
          <p:cNvPr id="10" name="Table 9">
            <a:extLst>
              <a:ext uri="{FF2B5EF4-FFF2-40B4-BE49-F238E27FC236}">
                <a16:creationId xmlns:a16="http://schemas.microsoft.com/office/drawing/2014/main" id="{48E33310-1FC0-A3FB-041C-78B1D3644E59}"/>
              </a:ext>
            </a:extLst>
          </p:cNvPr>
          <p:cNvGraphicFramePr>
            <a:graphicFrameLocks noGrp="1"/>
          </p:cNvGraphicFramePr>
          <p:nvPr>
            <p:extLst>
              <p:ext uri="{D42A27DB-BD31-4B8C-83A1-F6EECF244321}">
                <p14:modId xmlns:p14="http://schemas.microsoft.com/office/powerpoint/2010/main" val="1900240846"/>
              </p:ext>
            </p:extLst>
          </p:nvPr>
        </p:nvGraphicFramePr>
        <p:xfrm>
          <a:off x="901393" y="4139902"/>
          <a:ext cx="10477500" cy="1600200"/>
        </p:xfrm>
        <a:graphic>
          <a:graphicData uri="http://schemas.openxmlformats.org/drawingml/2006/table">
            <a:tbl>
              <a:tblPr/>
              <a:tblGrid>
                <a:gridCol w="952500">
                  <a:extLst>
                    <a:ext uri="{9D8B030D-6E8A-4147-A177-3AD203B41FA5}">
                      <a16:colId xmlns:a16="http://schemas.microsoft.com/office/drawing/2014/main" val="2330168088"/>
                    </a:ext>
                  </a:extLst>
                </a:gridCol>
                <a:gridCol w="952500">
                  <a:extLst>
                    <a:ext uri="{9D8B030D-6E8A-4147-A177-3AD203B41FA5}">
                      <a16:colId xmlns:a16="http://schemas.microsoft.com/office/drawing/2014/main" val="3732706983"/>
                    </a:ext>
                  </a:extLst>
                </a:gridCol>
                <a:gridCol w="952500">
                  <a:extLst>
                    <a:ext uri="{9D8B030D-6E8A-4147-A177-3AD203B41FA5}">
                      <a16:colId xmlns:a16="http://schemas.microsoft.com/office/drawing/2014/main" val="1963657242"/>
                    </a:ext>
                  </a:extLst>
                </a:gridCol>
                <a:gridCol w="952500">
                  <a:extLst>
                    <a:ext uri="{9D8B030D-6E8A-4147-A177-3AD203B41FA5}">
                      <a16:colId xmlns:a16="http://schemas.microsoft.com/office/drawing/2014/main" val="1157299749"/>
                    </a:ext>
                  </a:extLst>
                </a:gridCol>
                <a:gridCol w="952500">
                  <a:extLst>
                    <a:ext uri="{9D8B030D-6E8A-4147-A177-3AD203B41FA5}">
                      <a16:colId xmlns:a16="http://schemas.microsoft.com/office/drawing/2014/main" val="1643990066"/>
                    </a:ext>
                  </a:extLst>
                </a:gridCol>
                <a:gridCol w="952500">
                  <a:extLst>
                    <a:ext uri="{9D8B030D-6E8A-4147-A177-3AD203B41FA5}">
                      <a16:colId xmlns:a16="http://schemas.microsoft.com/office/drawing/2014/main" val="4033739925"/>
                    </a:ext>
                  </a:extLst>
                </a:gridCol>
                <a:gridCol w="952500">
                  <a:extLst>
                    <a:ext uri="{9D8B030D-6E8A-4147-A177-3AD203B41FA5}">
                      <a16:colId xmlns:a16="http://schemas.microsoft.com/office/drawing/2014/main" val="2063213647"/>
                    </a:ext>
                  </a:extLst>
                </a:gridCol>
                <a:gridCol w="952500">
                  <a:extLst>
                    <a:ext uri="{9D8B030D-6E8A-4147-A177-3AD203B41FA5}">
                      <a16:colId xmlns:a16="http://schemas.microsoft.com/office/drawing/2014/main" val="672815806"/>
                    </a:ext>
                  </a:extLst>
                </a:gridCol>
                <a:gridCol w="952500">
                  <a:extLst>
                    <a:ext uri="{9D8B030D-6E8A-4147-A177-3AD203B41FA5}">
                      <a16:colId xmlns:a16="http://schemas.microsoft.com/office/drawing/2014/main" val="845649006"/>
                    </a:ext>
                  </a:extLst>
                </a:gridCol>
                <a:gridCol w="952500">
                  <a:extLst>
                    <a:ext uri="{9D8B030D-6E8A-4147-A177-3AD203B41FA5}">
                      <a16:colId xmlns:a16="http://schemas.microsoft.com/office/drawing/2014/main" val="2552197174"/>
                    </a:ext>
                  </a:extLst>
                </a:gridCol>
                <a:gridCol w="952500">
                  <a:extLst>
                    <a:ext uri="{9D8B030D-6E8A-4147-A177-3AD203B41FA5}">
                      <a16:colId xmlns:a16="http://schemas.microsoft.com/office/drawing/2014/main" val="1887977962"/>
                    </a:ext>
                  </a:extLst>
                </a:gridCol>
              </a:tblGrid>
              <a:tr h="200025">
                <a:tc>
                  <a:txBody>
                    <a:bodyPr/>
                    <a:lstStyle/>
                    <a:p>
                      <a:pPr rtl="0" fontAlgn="b"/>
                      <a:endParaRPr lang="en-GB" sz="1000" dirty="0">
                        <a:effectLst/>
                        <a:highlight>
                          <a:srgbClr val="D0CECE"/>
                        </a:highligh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dirty="0">
                          <a:effectLst/>
                          <a:highlight>
                            <a:srgbClr val="D0CECE"/>
                          </a:highlight>
                        </a:rPr>
                        <a:t>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dirty="0">
                          <a:effectLst/>
                          <a:highlight>
                            <a:srgbClr val="D0CECE"/>
                          </a:highlight>
                        </a:rPr>
                        <a:t>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dirty="0">
                          <a:effectLst/>
                          <a:highlight>
                            <a:srgbClr val="D0CECE"/>
                          </a:highlight>
                        </a:rPr>
                        <a:t>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ctr" rtl="0" fontAlgn="b"/>
                      <a:r>
                        <a:rPr lang="en-GB" sz="1000">
                          <a:effectLst/>
                          <a:highlight>
                            <a:srgbClr val="D0CECE"/>
                          </a:highlight>
                        </a:rPr>
                        <a:t>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extLst>
                  <a:ext uri="{0D108BD9-81ED-4DB2-BD59-A6C34878D82A}">
                    <a16:rowId xmlns:a16="http://schemas.microsoft.com/office/drawing/2014/main" val="1999154000"/>
                  </a:ext>
                </a:extLst>
              </a:tr>
              <a:tr h="200025">
                <a:tc>
                  <a:txBody>
                    <a:bodyPr/>
                    <a:lstStyle/>
                    <a:p>
                      <a:pPr rtl="0" fontAlgn="b"/>
                      <a:r>
                        <a:rPr lang="en-GB" sz="1000">
                          <a:effectLst/>
                          <a:highlight>
                            <a:srgbClr val="D0CECE"/>
                          </a:highlight>
                        </a:rPr>
                        <a:t>Mean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r" rtl="0" fontAlgn="b"/>
                      <a:r>
                        <a:rPr lang="en-GB" sz="1000" dirty="0">
                          <a:effectLst/>
                        </a:rPr>
                        <a:t>222.49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168.03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106.43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63.57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36.59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24.99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15.52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10.82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36.59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15.52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28094106"/>
                  </a:ext>
                </a:extLst>
              </a:tr>
              <a:tr h="200025">
                <a:tc>
                  <a:txBody>
                    <a:bodyPr/>
                    <a:lstStyle/>
                    <a:p>
                      <a:pPr rtl="0" fontAlgn="b"/>
                      <a:r>
                        <a:rPr lang="en-GB" sz="1000">
                          <a:effectLst/>
                          <a:highlight>
                            <a:srgbClr val="D0CECE"/>
                          </a:highlight>
                        </a:rPr>
                        <a:t>STD</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r" rtl="0" fontAlgn="b"/>
                      <a:r>
                        <a:rPr lang="en-GB" sz="1000" dirty="0">
                          <a:effectLst/>
                        </a:rPr>
                        <a:t>13.79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34.91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44.62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34.81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24.44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16.93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11.58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8.26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24.44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11.58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635289345"/>
                  </a:ext>
                </a:extLst>
              </a:tr>
              <a:tr h="200025">
                <a:tc>
                  <a:txBody>
                    <a:bodyPr/>
                    <a:lstStyle/>
                    <a:p>
                      <a:pPr rtl="0" fontAlgn="b"/>
                      <a:r>
                        <a:rPr lang="en-GB" sz="1000">
                          <a:effectLst/>
                          <a:highlight>
                            <a:srgbClr val="D0CECE"/>
                          </a:highlight>
                        </a:rPr>
                        <a:t>Min.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r" rtl="0" fontAlgn="b"/>
                      <a:r>
                        <a:rPr lang="en-GB" sz="1000" dirty="0">
                          <a:effectLst/>
                        </a:rPr>
                        <a:t>51.21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5.97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402813440"/>
                  </a:ext>
                </a:extLst>
              </a:tr>
              <a:tr h="200025">
                <a:tc>
                  <a:txBody>
                    <a:bodyPr/>
                    <a:lstStyle/>
                    <a:p>
                      <a:pPr algn="r" rtl="0" fontAlgn="b"/>
                      <a:r>
                        <a:rPr lang="en-GB" sz="1000">
                          <a:effectLst/>
                          <a:highlight>
                            <a:srgbClr val="D0CECE"/>
                          </a:highlight>
                        </a:rPr>
                        <a:t>25%</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r" rtl="0" fontAlgn="b"/>
                      <a:r>
                        <a:rPr lang="en-GB" sz="1000" dirty="0">
                          <a:effectLst/>
                        </a:rPr>
                        <a:t>214.79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151.14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72.57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35.8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16.9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11.93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5.97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4.97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16.9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5.97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6338409"/>
                  </a:ext>
                </a:extLst>
              </a:tr>
              <a:tr h="200025">
                <a:tc>
                  <a:txBody>
                    <a:bodyPr/>
                    <a:lstStyle/>
                    <a:p>
                      <a:pPr algn="r" rtl="0" fontAlgn="b"/>
                      <a:r>
                        <a:rPr lang="en-GB" sz="1000">
                          <a:effectLst/>
                          <a:highlight>
                            <a:srgbClr val="D0CECE"/>
                          </a:highlight>
                        </a:rPr>
                        <a:t>50%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r" rtl="0" fontAlgn="b"/>
                      <a:r>
                        <a:rPr lang="en-GB" sz="1000">
                          <a:effectLst/>
                        </a:rPr>
                        <a:t>222.73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182.45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108.35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59.66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31.84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21.87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11.94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8.95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31.84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11.94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472287575"/>
                  </a:ext>
                </a:extLst>
              </a:tr>
              <a:tr h="200025">
                <a:tc>
                  <a:txBody>
                    <a:bodyPr/>
                    <a:lstStyle/>
                    <a:p>
                      <a:pPr algn="r" rtl="0" fontAlgn="b"/>
                      <a:r>
                        <a:rPr lang="en-GB" sz="1000">
                          <a:effectLst/>
                          <a:highlight>
                            <a:srgbClr val="D0CECE"/>
                          </a:highlight>
                        </a:rPr>
                        <a:t>75%</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CECE"/>
                    </a:solidFill>
                  </a:tcPr>
                </a:tc>
                <a:tc>
                  <a:txBody>
                    <a:bodyPr/>
                    <a:lstStyle/>
                    <a:p>
                      <a:pPr algn="r" rtl="0" fontAlgn="b"/>
                      <a:r>
                        <a:rPr lang="en-GB" sz="1000">
                          <a:effectLst/>
                        </a:rPr>
                        <a:t>230.68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191.89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144.67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51.7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34.79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21.87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14.92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51.7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21.87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887349449"/>
                  </a:ext>
                </a:extLst>
              </a:tr>
              <a:tr h="200025">
                <a:tc>
                  <a:txBody>
                    <a:bodyPr/>
                    <a:lstStyle/>
                    <a:p>
                      <a:pPr rtl="0" fontAlgn="b"/>
                      <a:r>
                        <a:rPr lang="en-GB" sz="1000" dirty="0">
                          <a:effectLst/>
                          <a:highlight>
                            <a:srgbClr val="D0CECE"/>
                          </a:highlight>
                        </a:rPr>
                        <a:t>Max.</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tc>
                  <a:txBody>
                    <a:bodyPr/>
                    <a:lstStyle/>
                    <a:p>
                      <a:pPr algn="r" rtl="0" fontAlgn="b"/>
                      <a:r>
                        <a:rPr lang="en-GB" sz="1000">
                          <a:effectLst/>
                        </a:rPr>
                        <a:t>280.88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212.79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188.91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163.07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148.64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118.81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82.03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63.64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148.64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82.03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6027317"/>
                  </a:ext>
                </a:extLst>
              </a:tr>
            </a:tbl>
          </a:graphicData>
        </a:graphic>
      </p:graphicFrame>
      <p:sp>
        <p:nvSpPr>
          <p:cNvPr id="11" name="TextBox 10">
            <a:extLst>
              <a:ext uri="{FF2B5EF4-FFF2-40B4-BE49-F238E27FC236}">
                <a16:creationId xmlns:a16="http://schemas.microsoft.com/office/drawing/2014/main" id="{9958A239-94EC-88F8-5032-C40AC950C682}"/>
              </a:ext>
            </a:extLst>
          </p:cNvPr>
          <p:cNvSpPr txBox="1"/>
          <p:nvPr/>
        </p:nvSpPr>
        <p:spPr>
          <a:xfrm>
            <a:off x="5044204" y="1643622"/>
            <a:ext cx="2103589" cy="369332"/>
          </a:xfrm>
          <a:prstGeom prst="rect">
            <a:avLst/>
          </a:prstGeom>
          <a:noFill/>
        </p:spPr>
        <p:txBody>
          <a:bodyPr wrap="none" rtlCol="0">
            <a:spAutoFit/>
          </a:bodyPr>
          <a:lstStyle/>
          <a:p>
            <a:r>
              <a:rPr lang="en-US" dirty="0"/>
              <a:t>Symmetric network</a:t>
            </a:r>
          </a:p>
        </p:txBody>
      </p:sp>
      <p:sp>
        <p:nvSpPr>
          <p:cNvPr id="12" name="TextBox 11">
            <a:extLst>
              <a:ext uri="{FF2B5EF4-FFF2-40B4-BE49-F238E27FC236}">
                <a16:creationId xmlns:a16="http://schemas.microsoft.com/office/drawing/2014/main" id="{B387CFC1-18B5-83F7-73C8-668CC152B24E}"/>
              </a:ext>
            </a:extLst>
          </p:cNvPr>
          <p:cNvSpPr txBox="1"/>
          <p:nvPr/>
        </p:nvSpPr>
        <p:spPr>
          <a:xfrm>
            <a:off x="5023366" y="3770320"/>
            <a:ext cx="2145267" cy="369332"/>
          </a:xfrm>
          <a:prstGeom prst="rect">
            <a:avLst/>
          </a:prstGeom>
          <a:noFill/>
        </p:spPr>
        <p:txBody>
          <a:bodyPr wrap="none" rtlCol="0">
            <a:spAutoFit/>
          </a:bodyPr>
          <a:lstStyle/>
          <a:p>
            <a:r>
              <a:rPr lang="en-US" dirty="0"/>
              <a:t>Asymmetric network</a:t>
            </a:r>
          </a:p>
        </p:txBody>
      </p:sp>
    </p:spTree>
    <p:extLst>
      <p:ext uri="{BB962C8B-B14F-4D97-AF65-F5344CB8AC3E}">
        <p14:creationId xmlns:p14="http://schemas.microsoft.com/office/powerpoint/2010/main" val="1344591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AD99-AD21-A087-7663-B7F9E6B4AA95}"/>
              </a:ext>
            </a:extLst>
          </p:cNvPr>
          <p:cNvSpPr>
            <a:spLocks noGrp="1"/>
          </p:cNvSpPr>
          <p:nvPr>
            <p:ph type="title"/>
          </p:nvPr>
        </p:nvSpPr>
        <p:spPr>
          <a:xfrm>
            <a:off x="581192" y="702156"/>
            <a:ext cx="7716048" cy="579992"/>
          </a:xfrm>
        </p:spPr>
        <p:txBody>
          <a:bodyPr/>
          <a:lstStyle/>
          <a:p>
            <a:r>
              <a:rPr lang="en-US" dirty="0"/>
              <a:t>Overall RESULTS VISUALISED</a:t>
            </a:r>
          </a:p>
        </p:txBody>
      </p:sp>
      <p:sp>
        <p:nvSpPr>
          <p:cNvPr id="7" name="Rectangle 2">
            <a:extLst>
              <a:ext uri="{FF2B5EF4-FFF2-40B4-BE49-F238E27FC236}">
                <a16:creationId xmlns:a16="http://schemas.microsoft.com/office/drawing/2014/main" id="{FBF3D1CC-2011-ED72-4EC1-2BC4218E0AD4}"/>
              </a:ext>
            </a:extLst>
          </p:cNvPr>
          <p:cNvSpPr>
            <a:spLocks noChangeArrowheads="1"/>
          </p:cNvSpPr>
          <p:nvPr/>
        </p:nvSpPr>
        <p:spPr bwMode="auto">
          <a:xfrm>
            <a:off x="2840289" y="42895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70" name="Picture 2">
            <a:extLst>
              <a:ext uri="{FF2B5EF4-FFF2-40B4-BE49-F238E27FC236}">
                <a16:creationId xmlns:a16="http://schemas.microsoft.com/office/drawing/2014/main" id="{173AA40B-B058-5067-4CC4-EEB58FAA8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1281268"/>
            <a:ext cx="7716048" cy="28316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54E6BD3D-EAE4-8E94-7428-FFBC9A562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051" y="4250237"/>
            <a:ext cx="7137036" cy="26077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6FAD61-DCD7-29DD-20F9-BCA5F82D623D}"/>
              </a:ext>
            </a:extLst>
          </p:cNvPr>
          <p:cNvSpPr txBox="1"/>
          <p:nvPr/>
        </p:nvSpPr>
        <p:spPr>
          <a:xfrm>
            <a:off x="9145550" y="2235169"/>
            <a:ext cx="2376361" cy="646331"/>
          </a:xfrm>
          <a:prstGeom prst="rect">
            <a:avLst/>
          </a:prstGeom>
          <a:noFill/>
        </p:spPr>
        <p:txBody>
          <a:bodyPr wrap="square" rtlCol="0">
            <a:spAutoFit/>
          </a:bodyPr>
          <a:lstStyle/>
          <a:p>
            <a:r>
              <a:rPr lang="en-US" dirty="0"/>
              <a:t>Throughput achieved in symmetric network</a:t>
            </a:r>
          </a:p>
        </p:txBody>
      </p:sp>
      <p:sp>
        <p:nvSpPr>
          <p:cNvPr id="8" name="TextBox 7">
            <a:extLst>
              <a:ext uri="{FF2B5EF4-FFF2-40B4-BE49-F238E27FC236}">
                <a16:creationId xmlns:a16="http://schemas.microsoft.com/office/drawing/2014/main" id="{DFB87830-B7E7-5790-8A95-2D8D96D165D1}"/>
              </a:ext>
            </a:extLst>
          </p:cNvPr>
          <p:cNvSpPr txBox="1"/>
          <p:nvPr/>
        </p:nvSpPr>
        <p:spPr>
          <a:xfrm>
            <a:off x="1362938" y="5083401"/>
            <a:ext cx="2362564" cy="646331"/>
          </a:xfrm>
          <a:prstGeom prst="rect">
            <a:avLst/>
          </a:prstGeom>
          <a:noFill/>
        </p:spPr>
        <p:txBody>
          <a:bodyPr wrap="square" rtlCol="0">
            <a:spAutoFit/>
          </a:bodyPr>
          <a:lstStyle/>
          <a:p>
            <a:pPr algn="r"/>
            <a:r>
              <a:rPr lang="en-US" dirty="0"/>
              <a:t>Throughput achieved in asymmetric network</a:t>
            </a:r>
          </a:p>
        </p:txBody>
      </p:sp>
      <p:grpSp>
        <p:nvGrpSpPr>
          <p:cNvPr id="14" name="Group 13">
            <a:extLst>
              <a:ext uri="{FF2B5EF4-FFF2-40B4-BE49-F238E27FC236}">
                <a16:creationId xmlns:a16="http://schemas.microsoft.com/office/drawing/2014/main" id="{91882F46-E905-03C6-232C-AB818FD7EA9D}"/>
              </a:ext>
            </a:extLst>
          </p:cNvPr>
          <p:cNvGrpSpPr/>
          <p:nvPr/>
        </p:nvGrpSpPr>
        <p:grpSpPr>
          <a:xfrm>
            <a:off x="8358929" y="1349575"/>
            <a:ext cx="737193" cy="2417520"/>
            <a:chOff x="8358929" y="1399003"/>
            <a:chExt cx="737193" cy="2417520"/>
          </a:xfrm>
        </p:grpSpPr>
        <p:sp>
          <p:nvSpPr>
            <p:cNvPr id="4" name="Right Bracket 3">
              <a:extLst>
                <a:ext uri="{FF2B5EF4-FFF2-40B4-BE49-F238E27FC236}">
                  <a16:creationId xmlns:a16="http://schemas.microsoft.com/office/drawing/2014/main" id="{103926C1-ECD7-38CE-4806-738B635B1E8B}"/>
                </a:ext>
              </a:extLst>
            </p:cNvPr>
            <p:cNvSpPr/>
            <p:nvPr/>
          </p:nvSpPr>
          <p:spPr>
            <a:xfrm>
              <a:off x="8358929" y="1399003"/>
              <a:ext cx="362465" cy="2417520"/>
            </a:xfrm>
            <a:prstGeom prst="rightBracket">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0861D84-EFCC-969A-EB88-F708ECF2029A}"/>
                </a:ext>
              </a:extLst>
            </p:cNvPr>
            <p:cNvCxnSpPr>
              <a:cxnSpLocks/>
              <a:stCxn id="4" idx="2"/>
            </p:cNvCxnSpPr>
            <p:nvPr/>
          </p:nvCxnSpPr>
          <p:spPr>
            <a:xfrm>
              <a:off x="8721394" y="2607763"/>
              <a:ext cx="37472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43AE317-5B7D-25E8-117F-1C7B56176154}"/>
              </a:ext>
            </a:extLst>
          </p:cNvPr>
          <p:cNvGrpSpPr/>
          <p:nvPr/>
        </p:nvGrpSpPr>
        <p:grpSpPr>
          <a:xfrm rot="10800000">
            <a:off x="3770452" y="4289539"/>
            <a:ext cx="737193" cy="2259541"/>
            <a:chOff x="8358929" y="1399003"/>
            <a:chExt cx="737193" cy="2417520"/>
          </a:xfrm>
        </p:grpSpPr>
        <p:sp>
          <p:nvSpPr>
            <p:cNvPr id="16" name="Right Bracket 15">
              <a:extLst>
                <a:ext uri="{FF2B5EF4-FFF2-40B4-BE49-F238E27FC236}">
                  <a16:creationId xmlns:a16="http://schemas.microsoft.com/office/drawing/2014/main" id="{ED075F24-0115-D847-7919-B107BBB1D3AE}"/>
                </a:ext>
              </a:extLst>
            </p:cNvPr>
            <p:cNvSpPr/>
            <p:nvPr/>
          </p:nvSpPr>
          <p:spPr>
            <a:xfrm>
              <a:off x="8358929" y="1399003"/>
              <a:ext cx="362465" cy="2417520"/>
            </a:xfrm>
            <a:prstGeom prst="rightBracket">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6DE9368-6411-8DFA-22AB-48F3E4A5F4E2}"/>
                </a:ext>
              </a:extLst>
            </p:cNvPr>
            <p:cNvCxnSpPr>
              <a:cxnSpLocks/>
              <a:stCxn id="16" idx="2"/>
            </p:cNvCxnSpPr>
            <p:nvPr/>
          </p:nvCxnSpPr>
          <p:spPr>
            <a:xfrm>
              <a:off x="8721394" y="2607763"/>
              <a:ext cx="374728"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61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D1832-4E58-EACB-E423-00475C0F06D6}"/>
              </a:ext>
            </a:extLst>
          </p:cNvPr>
          <p:cNvSpPr>
            <a:spLocks noGrp="1"/>
          </p:cNvSpPr>
          <p:nvPr>
            <p:ph type="title"/>
          </p:nvPr>
        </p:nvSpPr>
        <p:spPr/>
        <p:txBody>
          <a:bodyPr/>
          <a:lstStyle/>
          <a:p>
            <a:r>
              <a:rPr lang="en-US" dirty="0"/>
              <a:t>BBR: The future of congestion avoidance?</a:t>
            </a:r>
          </a:p>
        </p:txBody>
      </p:sp>
      <p:sp>
        <p:nvSpPr>
          <p:cNvPr id="3" name="Content Placeholder 2">
            <a:extLst>
              <a:ext uri="{FF2B5EF4-FFF2-40B4-BE49-F238E27FC236}">
                <a16:creationId xmlns:a16="http://schemas.microsoft.com/office/drawing/2014/main" id="{0D775D60-9261-7186-7012-01F4D39CECDB}"/>
              </a:ext>
            </a:extLst>
          </p:cNvPr>
          <p:cNvSpPr>
            <a:spLocks noGrp="1"/>
          </p:cNvSpPr>
          <p:nvPr>
            <p:ph idx="1"/>
          </p:nvPr>
        </p:nvSpPr>
        <p:spPr>
          <a:xfrm>
            <a:off x="581193" y="1760872"/>
            <a:ext cx="6519824" cy="3634486"/>
          </a:xfrm>
        </p:spPr>
        <p:txBody>
          <a:bodyPr/>
          <a:lstStyle/>
          <a:p>
            <a:r>
              <a:rPr lang="en-US" dirty="0"/>
              <a:t>BBR stands for Bottleneck Bandwidth and Round-Trip Time</a:t>
            </a:r>
          </a:p>
          <a:p>
            <a:r>
              <a:rPr lang="en-US" dirty="0"/>
              <a:t>It is a congestion control algorithm developed by Google</a:t>
            </a:r>
          </a:p>
          <a:p>
            <a:r>
              <a:rPr lang="en-US" dirty="0"/>
              <a:t>Designed to optimize network utilization and throughput by continuously probing for the available bandwidth and adjusting sending rate accordingly</a:t>
            </a:r>
          </a:p>
        </p:txBody>
      </p:sp>
    </p:spTree>
    <p:extLst>
      <p:ext uri="{BB962C8B-B14F-4D97-AF65-F5344CB8AC3E}">
        <p14:creationId xmlns:p14="http://schemas.microsoft.com/office/powerpoint/2010/main" val="2178662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D1832-4E58-EACB-E423-00475C0F06D6}"/>
              </a:ext>
            </a:extLst>
          </p:cNvPr>
          <p:cNvSpPr>
            <a:spLocks noGrp="1"/>
          </p:cNvSpPr>
          <p:nvPr>
            <p:ph type="title"/>
          </p:nvPr>
        </p:nvSpPr>
        <p:spPr/>
        <p:txBody>
          <a:bodyPr/>
          <a:lstStyle/>
          <a:p>
            <a:r>
              <a:rPr lang="en-US" dirty="0"/>
              <a:t>BBR: How it WORKS?</a:t>
            </a:r>
          </a:p>
        </p:txBody>
      </p:sp>
      <p:sp>
        <p:nvSpPr>
          <p:cNvPr id="3" name="Content Placeholder 2">
            <a:extLst>
              <a:ext uri="{FF2B5EF4-FFF2-40B4-BE49-F238E27FC236}">
                <a16:creationId xmlns:a16="http://schemas.microsoft.com/office/drawing/2014/main" id="{0D775D60-9261-7186-7012-01F4D39CECDB}"/>
              </a:ext>
            </a:extLst>
          </p:cNvPr>
          <p:cNvSpPr>
            <a:spLocks noGrp="1"/>
          </p:cNvSpPr>
          <p:nvPr>
            <p:ph idx="1"/>
          </p:nvPr>
        </p:nvSpPr>
        <p:spPr>
          <a:xfrm>
            <a:off x="581193" y="1504573"/>
            <a:ext cx="6009078" cy="5044510"/>
          </a:xfrm>
        </p:spPr>
        <p:txBody>
          <a:bodyPr>
            <a:normAutofit lnSpcReduction="10000"/>
          </a:bodyPr>
          <a:lstStyle/>
          <a:p>
            <a:r>
              <a:rPr lang="en-US" sz="1600" b="1" dirty="0"/>
              <a:t>Bandwidth estimation</a:t>
            </a:r>
          </a:p>
          <a:p>
            <a:pPr lvl="1"/>
            <a:r>
              <a:rPr lang="en-GB" sz="1300" b="0" i="0" u="none" strike="noStrike" dirty="0">
                <a:solidFill>
                  <a:srgbClr val="0D0D0D"/>
                </a:solidFill>
                <a:effectLst/>
                <a:highlight>
                  <a:srgbClr val="FFFFFF"/>
                </a:highlight>
              </a:rPr>
              <a:t>BBR estimates the available bandwidth by measuring the delivery rate of packets</a:t>
            </a:r>
            <a:endParaRPr lang="en-US" sz="1300" b="0" i="0" u="none" strike="noStrike" dirty="0">
              <a:solidFill>
                <a:srgbClr val="0D0D0D"/>
              </a:solidFill>
              <a:effectLst/>
              <a:highlight>
                <a:srgbClr val="FFFFFF"/>
              </a:highlight>
            </a:endParaRPr>
          </a:p>
          <a:p>
            <a:pPr lvl="1"/>
            <a:r>
              <a:rPr lang="en-US" sz="1300" dirty="0">
                <a:solidFill>
                  <a:srgbClr val="0D0D0D"/>
                </a:solidFill>
                <a:highlight>
                  <a:srgbClr val="FFFFFF"/>
                </a:highlight>
              </a:rPr>
              <a:t>Uses concept of </a:t>
            </a:r>
            <a:r>
              <a:rPr lang="en-GB" sz="1300" b="0" i="0" u="none" strike="noStrike" dirty="0">
                <a:solidFill>
                  <a:srgbClr val="0D0D0D"/>
                </a:solidFill>
                <a:effectLst/>
                <a:highlight>
                  <a:srgbClr val="FFFFFF"/>
                </a:highlight>
              </a:rPr>
              <a:t>pacing to ensure a steady flow of packets without causing undue congestion</a:t>
            </a:r>
            <a:endParaRPr lang="en-US" sz="1300" b="0" i="0" u="none" strike="noStrike" dirty="0">
              <a:solidFill>
                <a:srgbClr val="0D0D0D"/>
              </a:solidFill>
              <a:effectLst/>
              <a:highlight>
                <a:srgbClr val="FFFFFF"/>
              </a:highlight>
            </a:endParaRPr>
          </a:p>
          <a:p>
            <a:r>
              <a:rPr lang="en-US" sz="1600" b="1" dirty="0"/>
              <a:t>Round-Trip Time (RTT) Estimation</a:t>
            </a:r>
          </a:p>
          <a:p>
            <a:pPr lvl="1"/>
            <a:r>
              <a:rPr lang="en-GB" sz="1300" dirty="0">
                <a:solidFill>
                  <a:srgbClr val="0D0D0D"/>
                </a:solidFill>
                <a:highlight>
                  <a:srgbClr val="FFFFFF"/>
                </a:highlight>
              </a:rPr>
              <a:t>M</a:t>
            </a:r>
            <a:r>
              <a:rPr lang="en-GB" sz="1300" b="0" i="0" u="none" strike="noStrike" dirty="0">
                <a:solidFill>
                  <a:srgbClr val="0D0D0D"/>
                </a:solidFill>
                <a:effectLst/>
                <a:highlight>
                  <a:srgbClr val="FFFFFF"/>
                </a:highlight>
              </a:rPr>
              <a:t>aintains an estimate of the minimum RTT of the connection</a:t>
            </a:r>
          </a:p>
          <a:p>
            <a:pPr lvl="1"/>
            <a:r>
              <a:rPr lang="en-US" sz="1300" dirty="0"/>
              <a:t>RTT variations are used to adjust the pacing rate, ensuring smooth transmission and reduced latency</a:t>
            </a:r>
          </a:p>
          <a:p>
            <a:r>
              <a:rPr lang="en-US" sz="1600" b="1" dirty="0"/>
              <a:t>Bottleneck Detection</a:t>
            </a:r>
          </a:p>
          <a:p>
            <a:pPr lvl="1"/>
            <a:r>
              <a:rPr lang="en-US" sz="1300" dirty="0"/>
              <a:t>Identifies the bottleneck link in the network path through various techniques like probing for increased delivery rates and utilizing RTT feedback</a:t>
            </a:r>
          </a:p>
          <a:p>
            <a:r>
              <a:rPr lang="en-US" sz="1600" b="1" dirty="0"/>
              <a:t>Congestion Window Management</a:t>
            </a:r>
          </a:p>
          <a:p>
            <a:pPr lvl="1"/>
            <a:r>
              <a:rPr lang="en-US" sz="1300" dirty="0"/>
              <a:t>Adjusts the sending rate by maintaining two parameters: pacing gain and probing gain</a:t>
            </a:r>
          </a:p>
          <a:p>
            <a:r>
              <a:rPr lang="en-US" sz="1600" b="1" dirty="0"/>
              <a:t>Low Latency Operation</a:t>
            </a:r>
          </a:p>
          <a:p>
            <a:pPr lvl="1"/>
            <a:r>
              <a:rPr lang="en-US" sz="1300" dirty="0"/>
              <a:t>Aims to keep the queue size low, which helps in reducing latency</a:t>
            </a:r>
          </a:p>
          <a:p>
            <a:endParaRPr lang="en-US" sz="1400" dirty="0"/>
          </a:p>
        </p:txBody>
      </p:sp>
    </p:spTree>
    <p:extLst>
      <p:ext uri="{BB962C8B-B14F-4D97-AF65-F5344CB8AC3E}">
        <p14:creationId xmlns:p14="http://schemas.microsoft.com/office/powerpoint/2010/main" val="303173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D1832-4E58-EACB-E423-00475C0F06D6}"/>
              </a:ext>
            </a:extLst>
          </p:cNvPr>
          <p:cNvSpPr>
            <a:spLocks noGrp="1"/>
          </p:cNvSpPr>
          <p:nvPr>
            <p:ph type="title"/>
          </p:nvPr>
        </p:nvSpPr>
        <p:spPr/>
        <p:txBody>
          <a:bodyPr/>
          <a:lstStyle/>
          <a:p>
            <a:r>
              <a:rPr lang="en-US" dirty="0"/>
              <a:t>KEY DIFFERENCES BETWEEN CUBIC AND BBR</a:t>
            </a:r>
          </a:p>
        </p:txBody>
      </p:sp>
      <p:sp>
        <p:nvSpPr>
          <p:cNvPr id="3" name="Content Placeholder 2">
            <a:extLst>
              <a:ext uri="{FF2B5EF4-FFF2-40B4-BE49-F238E27FC236}">
                <a16:creationId xmlns:a16="http://schemas.microsoft.com/office/drawing/2014/main" id="{0D775D60-9261-7186-7012-01F4D39CECDB}"/>
              </a:ext>
            </a:extLst>
          </p:cNvPr>
          <p:cNvSpPr>
            <a:spLocks noGrp="1"/>
          </p:cNvSpPr>
          <p:nvPr>
            <p:ph idx="1"/>
          </p:nvPr>
        </p:nvSpPr>
        <p:spPr>
          <a:xfrm>
            <a:off x="581193" y="1340738"/>
            <a:ext cx="6247975" cy="5158914"/>
          </a:xfrm>
        </p:spPr>
        <p:txBody>
          <a:bodyPr>
            <a:normAutofit fontScale="92500" lnSpcReduction="10000"/>
          </a:bodyPr>
          <a:lstStyle/>
          <a:p>
            <a:r>
              <a:rPr lang="en-US" b="1" dirty="0"/>
              <a:t>Congestion Window Adjustment</a:t>
            </a:r>
          </a:p>
          <a:p>
            <a:pPr lvl="1"/>
            <a:r>
              <a:rPr lang="en-US" b="1" dirty="0"/>
              <a:t>CUBIC</a:t>
            </a:r>
            <a:r>
              <a:rPr lang="en-US" dirty="0"/>
              <a:t>: Adjusts congestion window based on cubic function, reacting strongly to loss</a:t>
            </a:r>
          </a:p>
          <a:p>
            <a:pPr lvl="1"/>
            <a:r>
              <a:rPr lang="en-US" b="1" dirty="0"/>
              <a:t>BBR</a:t>
            </a:r>
            <a:r>
              <a:rPr lang="en-US" dirty="0"/>
              <a:t>: Dynamically adjusts sending rate based on bandwidth and RTT estimations, avoiding unnecessary loss</a:t>
            </a:r>
          </a:p>
          <a:p>
            <a:r>
              <a:rPr lang="en-US" b="1" dirty="0"/>
              <a:t>Bandwidth Estimation</a:t>
            </a:r>
          </a:p>
          <a:p>
            <a:pPr lvl="1"/>
            <a:r>
              <a:rPr lang="en-US" b="1" dirty="0"/>
              <a:t>CUBIC</a:t>
            </a:r>
            <a:r>
              <a:rPr lang="en-US" dirty="0"/>
              <a:t>: Relies on packet loss as an indicator of congestion</a:t>
            </a:r>
          </a:p>
          <a:p>
            <a:pPr lvl="1"/>
            <a:r>
              <a:rPr lang="en-US" b="1" dirty="0"/>
              <a:t>BBR</a:t>
            </a:r>
            <a:r>
              <a:rPr lang="en-US" dirty="0"/>
              <a:t>: Actively probes for available bandwidth and adjusts sending rate, minimizing latency</a:t>
            </a:r>
          </a:p>
          <a:p>
            <a:r>
              <a:rPr lang="en-US" b="1" dirty="0"/>
              <a:t>Latency Optimization</a:t>
            </a:r>
          </a:p>
          <a:p>
            <a:pPr lvl="1"/>
            <a:r>
              <a:rPr lang="en-US" b="1" dirty="0"/>
              <a:t>CUBIC</a:t>
            </a:r>
            <a:r>
              <a:rPr lang="en-US" dirty="0"/>
              <a:t>: Prioritizes throughput over latency, potentially leading to increased latency under heavy congestion</a:t>
            </a:r>
          </a:p>
          <a:p>
            <a:pPr lvl="1"/>
            <a:r>
              <a:rPr lang="en-US" b="1" dirty="0"/>
              <a:t>BBR</a:t>
            </a:r>
            <a:r>
              <a:rPr lang="en-US" dirty="0"/>
              <a:t>: Maintains low latency by continuously monitoring network conditions and adjusting congestion control parameters accordingly</a:t>
            </a:r>
          </a:p>
          <a:p>
            <a:r>
              <a:rPr lang="en-US" b="1" dirty="0"/>
              <a:t>Implementation</a:t>
            </a:r>
          </a:p>
          <a:p>
            <a:pPr lvl="1"/>
            <a:r>
              <a:rPr lang="en-US" b="1" dirty="0"/>
              <a:t>CUBIC</a:t>
            </a:r>
            <a:r>
              <a:rPr lang="en-US" dirty="0"/>
              <a:t>: Widely adopted in many operating systems and network devices</a:t>
            </a:r>
          </a:p>
          <a:p>
            <a:pPr lvl="1"/>
            <a:r>
              <a:rPr lang="en-US" b="1" dirty="0"/>
              <a:t>BBR</a:t>
            </a:r>
            <a:r>
              <a:rPr lang="en-US" dirty="0"/>
              <a:t>: Developed by Google for its data centers, gaining adoption in various platforms and protocols.</a:t>
            </a:r>
          </a:p>
        </p:txBody>
      </p:sp>
    </p:spTree>
    <p:extLst>
      <p:ext uri="{BB962C8B-B14F-4D97-AF65-F5344CB8AC3E}">
        <p14:creationId xmlns:p14="http://schemas.microsoft.com/office/powerpoint/2010/main" val="2709041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BD18-EC82-C3A7-A5D3-544815846CFC}"/>
              </a:ext>
            </a:extLst>
          </p:cNvPr>
          <p:cNvSpPr>
            <a:spLocks noGrp="1"/>
          </p:cNvSpPr>
          <p:nvPr>
            <p:ph type="title"/>
          </p:nvPr>
        </p:nvSpPr>
        <p:spPr/>
        <p:txBody>
          <a:bodyPr/>
          <a:lstStyle/>
          <a:p>
            <a:r>
              <a:rPr lang="en-US" dirty="0"/>
              <a:t>ENABLING BBR</a:t>
            </a:r>
          </a:p>
        </p:txBody>
      </p:sp>
      <p:sp>
        <p:nvSpPr>
          <p:cNvPr id="4" name="Content Placeholder 2">
            <a:extLst>
              <a:ext uri="{FF2B5EF4-FFF2-40B4-BE49-F238E27FC236}">
                <a16:creationId xmlns:a16="http://schemas.microsoft.com/office/drawing/2014/main" id="{C6D8260C-E84A-1FE6-B9E7-B44B1B2C4623}"/>
              </a:ext>
            </a:extLst>
          </p:cNvPr>
          <p:cNvSpPr txBox="1">
            <a:spLocks/>
          </p:cNvSpPr>
          <p:nvPr/>
        </p:nvSpPr>
        <p:spPr>
          <a:xfrm>
            <a:off x="733588" y="3306475"/>
            <a:ext cx="11029615" cy="1252623"/>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GB" dirty="0">
                <a:effectLst/>
              </a:rPr>
              <a:t>echo</a:t>
            </a:r>
            <a:r>
              <a:rPr lang="en-GB" dirty="0"/>
              <a:t> </a:t>
            </a:r>
            <a:r>
              <a:rPr lang="en-GB" dirty="0">
                <a:effectLst/>
              </a:rPr>
              <a:t>"</a:t>
            </a:r>
            <a:r>
              <a:rPr lang="en-GB" dirty="0" err="1">
                <a:effectLst/>
              </a:rPr>
              <a:t>net.core.default_qdisc</a:t>
            </a:r>
            <a:r>
              <a:rPr lang="en-GB" dirty="0">
                <a:effectLst/>
              </a:rPr>
              <a:t>=</a:t>
            </a:r>
            <a:r>
              <a:rPr lang="en-GB" dirty="0" err="1">
                <a:effectLst/>
              </a:rPr>
              <a:t>fq</a:t>
            </a:r>
            <a:r>
              <a:rPr lang="en-GB" dirty="0">
                <a:effectLst/>
              </a:rPr>
              <a:t>"</a:t>
            </a:r>
            <a:r>
              <a:rPr lang="en-GB" dirty="0"/>
              <a:t> </a:t>
            </a:r>
            <a:r>
              <a:rPr lang="en-GB" dirty="0">
                <a:effectLst/>
              </a:rPr>
              <a:t>&gt;&gt;</a:t>
            </a:r>
            <a:r>
              <a:rPr lang="en-GB" dirty="0"/>
              <a:t> /etc/</a:t>
            </a:r>
            <a:r>
              <a:rPr lang="en-GB" dirty="0" err="1"/>
              <a:t>sysctl.conf</a:t>
            </a:r>
            <a:r>
              <a:rPr lang="en-GB" dirty="0"/>
              <a:t> </a:t>
            </a:r>
          </a:p>
          <a:p>
            <a:pPr marL="0" indent="0">
              <a:buNone/>
            </a:pPr>
            <a:r>
              <a:rPr lang="en-GB" dirty="0">
                <a:effectLst/>
              </a:rPr>
              <a:t>echo</a:t>
            </a:r>
            <a:r>
              <a:rPr lang="en-GB" dirty="0"/>
              <a:t> </a:t>
            </a:r>
            <a:r>
              <a:rPr lang="en-GB" dirty="0">
                <a:effectLst/>
              </a:rPr>
              <a:t>"net.ipv4.tcp_congestion_control=</a:t>
            </a:r>
            <a:r>
              <a:rPr lang="en-GB" dirty="0" err="1">
                <a:effectLst/>
              </a:rPr>
              <a:t>bbr</a:t>
            </a:r>
            <a:r>
              <a:rPr lang="en-GB" dirty="0">
                <a:effectLst/>
              </a:rPr>
              <a:t>"</a:t>
            </a:r>
            <a:r>
              <a:rPr lang="en-GB" dirty="0"/>
              <a:t> </a:t>
            </a:r>
            <a:r>
              <a:rPr lang="en-GB" dirty="0">
                <a:effectLst/>
              </a:rPr>
              <a:t>&gt;&gt;</a:t>
            </a:r>
            <a:r>
              <a:rPr lang="en-GB" dirty="0"/>
              <a:t> /etc/</a:t>
            </a:r>
            <a:r>
              <a:rPr lang="en-GB" dirty="0" err="1"/>
              <a:t>sysctl.conf</a:t>
            </a:r>
            <a:endParaRPr lang="en-GB" dirty="0"/>
          </a:p>
          <a:p>
            <a:pPr marL="0" indent="0">
              <a:buNone/>
            </a:pPr>
            <a:r>
              <a:rPr lang="en-GB" dirty="0" err="1"/>
              <a:t>sysctl</a:t>
            </a:r>
            <a:r>
              <a:rPr lang="en-GB" dirty="0"/>
              <a:t> -p</a:t>
            </a:r>
            <a:endParaRPr lang="en-US" dirty="0"/>
          </a:p>
        </p:txBody>
      </p:sp>
      <p:sp>
        <p:nvSpPr>
          <p:cNvPr id="8" name="Content Placeholder 2">
            <a:extLst>
              <a:ext uri="{FF2B5EF4-FFF2-40B4-BE49-F238E27FC236}">
                <a16:creationId xmlns:a16="http://schemas.microsoft.com/office/drawing/2014/main" id="{59827D9B-E485-D2FE-F976-0D41C0DC2553}"/>
              </a:ext>
            </a:extLst>
          </p:cNvPr>
          <p:cNvSpPr txBox="1">
            <a:spLocks/>
          </p:cNvSpPr>
          <p:nvPr/>
        </p:nvSpPr>
        <p:spPr>
          <a:xfrm>
            <a:off x="796653" y="1787494"/>
            <a:ext cx="11029615" cy="1252623"/>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GB" dirty="0">
                <a:effectLst/>
              </a:rPr>
              <a:t>cat /proc/sys/net/ipv4/</a:t>
            </a:r>
            <a:r>
              <a:rPr lang="en-GB" dirty="0" err="1">
                <a:effectLst/>
              </a:rPr>
              <a:t>tcp_congestion_control</a:t>
            </a:r>
            <a:endParaRPr lang="en-GB" dirty="0">
              <a:effectLst/>
            </a:endParaRPr>
          </a:p>
          <a:p>
            <a:pPr marL="0" indent="0">
              <a:buNone/>
            </a:pPr>
            <a:r>
              <a:rPr lang="en-GB" dirty="0">
                <a:effectLst/>
              </a:rPr>
              <a:t>cubic</a:t>
            </a:r>
            <a:endParaRPr lang="en-US" dirty="0"/>
          </a:p>
        </p:txBody>
      </p:sp>
      <p:sp>
        <p:nvSpPr>
          <p:cNvPr id="9" name="Content Placeholder 2">
            <a:extLst>
              <a:ext uri="{FF2B5EF4-FFF2-40B4-BE49-F238E27FC236}">
                <a16:creationId xmlns:a16="http://schemas.microsoft.com/office/drawing/2014/main" id="{582AB735-BDC1-F5F7-7A93-2CF7AE8DB628}"/>
              </a:ext>
            </a:extLst>
          </p:cNvPr>
          <p:cNvSpPr txBox="1">
            <a:spLocks/>
          </p:cNvSpPr>
          <p:nvPr/>
        </p:nvSpPr>
        <p:spPr>
          <a:xfrm>
            <a:off x="733588" y="4836861"/>
            <a:ext cx="11029615" cy="1252623"/>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GB" dirty="0">
                <a:effectLst/>
              </a:rPr>
              <a:t>cat /proc/sys/net/ipv4/</a:t>
            </a:r>
            <a:r>
              <a:rPr lang="en-GB" dirty="0" err="1">
                <a:effectLst/>
              </a:rPr>
              <a:t>tcp_congestion_control</a:t>
            </a:r>
            <a:endParaRPr lang="en-GB" dirty="0">
              <a:effectLst/>
            </a:endParaRPr>
          </a:p>
          <a:p>
            <a:pPr marL="0" indent="0">
              <a:buNone/>
            </a:pPr>
            <a:r>
              <a:rPr lang="en-GB" dirty="0" err="1">
                <a:effectLst/>
              </a:rPr>
              <a:t>bbr</a:t>
            </a:r>
            <a:endParaRPr lang="en-US" dirty="0"/>
          </a:p>
        </p:txBody>
      </p:sp>
      <p:sp>
        <p:nvSpPr>
          <p:cNvPr id="10" name="TextBox 9">
            <a:extLst>
              <a:ext uri="{FF2B5EF4-FFF2-40B4-BE49-F238E27FC236}">
                <a16:creationId xmlns:a16="http://schemas.microsoft.com/office/drawing/2014/main" id="{CE19B7D5-2668-F358-A7C0-C24C052723CF}"/>
              </a:ext>
            </a:extLst>
          </p:cNvPr>
          <p:cNvSpPr txBox="1"/>
          <p:nvPr/>
        </p:nvSpPr>
        <p:spPr>
          <a:xfrm>
            <a:off x="7378262" y="2229140"/>
            <a:ext cx="3689600" cy="369332"/>
          </a:xfrm>
          <a:prstGeom prst="rect">
            <a:avLst/>
          </a:prstGeom>
          <a:noFill/>
        </p:spPr>
        <p:txBody>
          <a:bodyPr wrap="none" rtlCol="0">
            <a:spAutoFit/>
          </a:bodyPr>
          <a:lstStyle/>
          <a:p>
            <a:r>
              <a:rPr lang="en-US" dirty="0"/>
              <a:t>Verify currently configured algorithm</a:t>
            </a:r>
          </a:p>
        </p:txBody>
      </p:sp>
      <p:sp>
        <p:nvSpPr>
          <p:cNvPr id="11" name="TextBox 10">
            <a:extLst>
              <a:ext uri="{FF2B5EF4-FFF2-40B4-BE49-F238E27FC236}">
                <a16:creationId xmlns:a16="http://schemas.microsoft.com/office/drawing/2014/main" id="{B7944ECA-8C5D-ECF4-CE03-67ECF7C5B1F0}"/>
              </a:ext>
            </a:extLst>
          </p:cNvPr>
          <p:cNvSpPr txBox="1"/>
          <p:nvPr/>
        </p:nvSpPr>
        <p:spPr>
          <a:xfrm>
            <a:off x="7378262" y="3753823"/>
            <a:ext cx="1332416" cy="369332"/>
          </a:xfrm>
          <a:prstGeom prst="rect">
            <a:avLst/>
          </a:prstGeom>
          <a:noFill/>
        </p:spPr>
        <p:txBody>
          <a:bodyPr wrap="none" rtlCol="0">
            <a:spAutoFit/>
          </a:bodyPr>
          <a:lstStyle/>
          <a:p>
            <a:r>
              <a:rPr lang="en-US" dirty="0"/>
              <a:t>Enable BBR</a:t>
            </a:r>
          </a:p>
        </p:txBody>
      </p:sp>
      <p:sp>
        <p:nvSpPr>
          <p:cNvPr id="12" name="TextBox 11">
            <a:extLst>
              <a:ext uri="{FF2B5EF4-FFF2-40B4-BE49-F238E27FC236}">
                <a16:creationId xmlns:a16="http://schemas.microsoft.com/office/drawing/2014/main" id="{59F91234-0CF6-FF0A-9490-0F0E0EFC1F62}"/>
              </a:ext>
            </a:extLst>
          </p:cNvPr>
          <p:cNvSpPr txBox="1"/>
          <p:nvPr/>
        </p:nvSpPr>
        <p:spPr>
          <a:xfrm>
            <a:off x="7378262" y="5278506"/>
            <a:ext cx="2947410" cy="369332"/>
          </a:xfrm>
          <a:prstGeom prst="rect">
            <a:avLst/>
          </a:prstGeom>
          <a:noFill/>
        </p:spPr>
        <p:txBody>
          <a:bodyPr wrap="none" rtlCol="0">
            <a:spAutoFit/>
          </a:bodyPr>
          <a:lstStyle/>
          <a:p>
            <a:r>
              <a:rPr lang="en-US" dirty="0"/>
              <a:t>Verify that BBR is configured</a:t>
            </a:r>
          </a:p>
        </p:txBody>
      </p:sp>
      <p:grpSp>
        <p:nvGrpSpPr>
          <p:cNvPr id="3" name="Group 2">
            <a:extLst>
              <a:ext uri="{FF2B5EF4-FFF2-40B4-BE49-F238E27FC236}">
                <a16:creationId xmlns:a16="http://schemas.microsoft.com/office/drawing/2014/main" id="{65AD24D8-6DA3-059E-6A58-A6DC3F25D692}"/>
              </a:ext>
            </a:extLst>
          </p:cNvPr>
          <p:cNvGrpSpPr/>
          <p:nvPr/>
        </p:nvGrpSpPr>
        <p:grpSpPr>
          <a:xfrm>
            <a:off x="6567552" y="1700100"/>
            <a:ext cx="737193" cy="1409699"/>
            <a:chOff x="8358929" y="1399003"/>
            <a:chExt cx="737193" cy="2417520"/>
          </a:xfrm>
        </p:grpSpPr>
        <p:sp>
          <p:nvSpPr>
            <p:cNvPr id="5" name="Right Bracket 4">
              <a:extLst>
                <a:ext uri="{FF2B5EF4-FFF2-40B4-BE49-F238E27FC236}">
                  <a16:creationId xmlns:a16="http://schemas.microsoft.com/office/drawing/2014/main" id="{2BAB3758-46EC-B316-4EF1-9BF708BE7184}"/>
                </a:ext>
              </a:extLst>
            </p:cNvPr>
            <p:cNvSpPr/>
            <p:nvPr/>
          </p:nvSpPr>
          <p:spPr>
            <a:xfrm>
              <a:off x="8358929" y="1399003"/>
              <a:ext cx="362465" cy="2417520"/>
            </a:xfrm>
            <a:prstGeom prst="rightBracket">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C5958BE-837F-5BEB-8751-8AE372722491}"/>
                </a:ext>
              </a:extLst>
            </p:cNvPr>
            <p:cNvCxnSpPr>
              <a:cxnSpLocks/>
              <a:stCxn id="5" idx="2"/>
            </p:cNvCxnSpPr>
            <p:nvPr/>
          </p:nvCxnSpPr>
          <p:spPr>
            <a:xfrm>
              <a:off x="8721394" y="2607763"/>
              <a:ext cx="37472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772BDD7-2441-C116-4066-396DB6531414}"/>
              </a:ext>
            </a:extLst>
          </p:cNvPr>
          <p:cNvGrpSpPr/>
          <p:nvPr/>
        </p:nvGrpSpPr>
        <p:grpSpPr>
          <a:xfrm>
            <a:off x="6579816" y="3251986"/>
            <a:ext cx="737193" cy="1409699"/>
            <a:chOff x="8358929" y="1399003"/>
            <a:chExt cx="737193" cy="2417520"/>
          </a:xfrm>
        </p:grpSpPr>
        <p:sp>
          <p:nvSpPr>
            <p:cNvPr id="13" name="Right Bracket 12">
              <a:extLst>
                <a:ext uri="{FF2B5EF4-FFF2-40B4-BE49-F238E27FC236}">
                  <a16:creationId xmlns:a16="http://schemas.microsoft.com/office/drawing/2014/main" id="{57443887-7864-658D-9572-048772AA9297}"/>
                </a:ext>
              </a:extLst>
            </p:cNvPr>
            <p:cNvSpPr/>
            <p:nvPr/>
          </p:nvSpPr>
          <p:spPr>
            <a:xfrm>
              <a:off x="8358929" y="1399003"/>
              <a:ext cx="362465" cy="2417520"/>
            </a:xfrm>
            <a:prstGeom prst="rightBracket">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A8E80BD3-F3EE-6DCA-98A4-3AF2C777344A}"/>
                </a:ext>
              </a:extLst>
            </p:cNvPr>
            <p:cNvCxnSpPr>
              <a:cxnSpLocks/>
              <a:stCxn id="13" idx="2"/>
            </p:cNvCxnSpPr>
            <p:nvPr/>
          </p:nvCxnSpPr>
          <p:spPr>
            <a:xfrm>
              <a:off x="8721394" y="2607763"/>
              <a:ext cx="37472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4A07CB00-1F58-22D2-1EB4-DDBC8A932297}"/>
              </a:ext>
            </a:extLst>
          </p:cNvPr>
          <p:cNvGrpSpPr/>
          <p:nvPr/>
        </p:nvGrpSpPr>
        <p:grpSpPr>
          <a:xfrm>
            <a:off x="6573684" y="4763287"/>
            <a:ext cx="737193" cy="1409699"/>
            <a:chOff x="8358929" y="1399003"/>
            <a:chExt cx="737193" cy="2417520"/>
          </a:xfrm>
        </p:grpSpPr>
        <p:sp>
          <p:nvSpPr>
            <p:cNvPr id="16" name="Right Bracket 15">
              <a:extLst>
                <a:ext uri="{FF2B5EF4-FFF2-40B4-BE49-F238E27FC236}">
                  <a16:creationId xmlns:a16="http://schemas.microsoft.com/office/drawing/2014/main" id="{33201114-33A2-09D1-31D6-A5015B72737E}"/>
                </a:ext>
              </a:extLst>
            </p:cNvPr>
            <p:cNvSpPr/>
            <p:nvPr/>
          </p:nvSpPr>
          <p:spPr>
            <a:xfrm>
              <a:off x="8358929" y="1399003"/>
              <a:ext cx="362465" cy="2417520"/>
            </a:xfrm>
            <a:prstGeom prst="rightBracket">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FD02C52-BAF8-90A1-E856-66952DBF9AE2}"/>
                </a:ext>
              </a:extLst>
            </p:cNvPr>
            <p:cNvCxnSpPr>
              <a:cxnSpLocks/>
              <a:stCxn id="16" idx="2"/>
            </p:cNvCxnSpPr>
            <p:nvPr/>
          </p:nvCxnSpPr>
          <p:spPr>
            <a:xfrm>
              <a:off x="8721394" y="2607763"/>
              <a:ext cx="374728"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9178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816E7-AF9D-466C-2A58-182E88C9043B}"/>
              </a:ext>
            </a:extLst>
          </p:cNvPr>
          <p:cNvSpPr>
            <a:spLocks noGrp="1"/>
          </p:cNvSpPr>
          <p:nvPr>
            <p:ph type="title"/>
          </p:nvPr>
        </p:nvSpPr>
        <p:spPr/>
        <p:txBody>
          <a:bodyPr/>
          <a:lstStyle/>
          <a:p>
            <a:r>
              <a:rPr lang="en-US" dirty="0"/>
              <a:t>Establishing a BASELINE WITH BBR (NO PACKET LOSS)</a:t>
            </a:r>
          </a:p>
        </p:txBody>
      </p:sp>
      <p:graphicFrame>
        <p:nvGraphicFramePr>
          <p:cNvPr id="4" name="Table 3">
            <a:extLst>
              <a:ext uri="{FF2B5EF4-FFF2-40B4-BE49-F238E27FC236}">
                <a16:creationId xmlns:a16="http://schemas.microsoft.com/office/drawing/2014/main" id="{01D18FCB-D990-5E9C-8BAC-B7D8690171F6}"/>
              </a:ext>
            </a:extLst>
          </p:cNvPr>
          <p:cNvGraphicFramePr>
            <a:graphicFrameLocks noGrp="1"/>
          </p:cNvGraphicFramePr>
          <p:nvPr>
            <p:extLst>
              <p:ext uri="{D42A27DB-BD31-4B8C-83A1-F6EECF244321}">
                <p14:modId xmlns:p14="http://schemas.microsoft.com/office/powerpoint/2010/main" val="2473571563"/>
              </p:ext>
            </p:extLst>
          </p:nvPr>
        </p:nvGraphicFramePr>
        <p:xfrm>
          <a:off x="2891517" y="1714399"/>
          <a:ext cx="2380571" cy="2887731"/>
        </p:xfrm>
        <a:graphic>
          <a:graphicData uri="http://schemas.openxmlformats.org/drawingml/2006/table">
            <a:tbl>
              <a:tblPr/>
              <a:tblGrid>
                <a:gridCol w="858709">
                  <a:extLst>
                    <a:ext uri="{9D8B030D-6E8A-4147-A177-3AD203B41FA5}">
                      <a16:colId xmlns:a16="http://schemas.microsoft.com/office/drawing/2014/main" val="1250294076"/>
                    </a:ext>
                  </a:extLst>
                </a:gridCol>
                <a:gridCol w="1521862">
                  <a:extLst>
                    <a:ext uri="{9D8B030D-6E8A-4147-A177-3AD203B41FA5}">
                      <a16:colId xmlns:a16="http://schemas.microsoft.com/office/drawing/2014/main" val="3956792332"/>
                    </a:ext>
                  </a:extLst>
                </a:gridCol>
              </a:tblGrid>
              <a:tr h="482867">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 </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Baseline </a:t>
                      </a:r>
                    </a:p>
                    <a:p>
                      <a:pPr rtl="0" fontAlgn="b">
                        <a:spcBef>
                          <a:spcPts val="0"/>
                        </a:spcBef>
                        <a:spcAft>
                          <a:spcPts val="0"/>
                        </a:spcAft>
                      </a:pPr>
                      <a:r>
                        <a:rPr lang="en-GB" sz="1100" b="0" i="0" u="none" strike="noStrike" dirty="0">
                          <a:solidFill>
                            <a:srgbClr val="000000"/>
                          </a:solidFill>
                          <a:effectLst/>
                          <a:highlight>
                            <a:srgbClr val="D0CECE"/>
                          </a:highlight>
                          <a:latin typeface="+mn-lt"/>
                        </a:rPr>
                        <a:t>(symmetric)</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18072217"/>
                  </a:ext>
                </a:extLst>
              </a:tr>
              <a:tr h="343552">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Mean</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868.50</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090977"/>
                  </a:ext>
                </a:extLst>
              </a:tr>
              <a:tr h="343552">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STD</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49.36</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5207350"/>
                  </a:ext>
                </a:extLst>
              </a:tr>
              <a:tr h="343552">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Min.</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679.99</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8328567"/>
                  </a:ext>
                </a:extLst>
              </a:tr>
              <a:tr h="343552">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25%</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860.15</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7399883"/>
                  </a:ext>
                </a:extLst>
              </a:tr>
              <a:tr h="343552">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50%</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889.99</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318394"/>
                  </a:ext>
                </a:extLst>
              </a:tr>
              <a:tr h="343552">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75%</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890</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4543645"/>
                  </a:ext>
                </a:extLst>
              </a:tr>
              <a:tr h="343552">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Max.</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900.31</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882868"/>
                  </a:ext>
                </a:extLst>
              </a:tr>
            </a:tbl>
          </a:graphicData>
        </a:graphic>
      </p:graphicFrame>
      <p:sp>
        <p:nvSpPr>
          <p:cNvPr id="5" name="Rectangle 1">
            <a:extLst>
              <a:ext uri="{FF2B5EF4-FFF2-40B4-BE49-F238E27FC236}">
                <a16:creationId xmlns:a16="http://schemas.microsoft.com/office/drawing/2014/main" id="{D8509E0D-957F-6E31-B4AA-F9D850ED4122}"/>
              </a:ext>
            </a:extLst>
          </p:cNvPr>
          <p:cNvSpPr>
            <a:spLocks noChangeArrowheads="1"/>
          </p:cNvSpPr>
          <p:nvPr/>
        </p:nvSpPr>
        <p:spPr bwMode="auto">
          <a:xfrm>
            <a:off x="5272088" y="3041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9BDAB63A-1570-2CBB-D49B-AD812C09A688}"/>
              </a:ext>
            </a:extLst>
          </p:cNvPr>
          <p:cNvGraphicFramePr>
            <a:graphicFrameLocks noGrp="1"/>
          </p:cNvGraphicFramePr>
          <p:nvPr>
            <p:extLst>
              <p:ext uri="{D42A27DB-BD31-4B8C-83A1-F6EECF244321}">
                <p14:modId xmlns:p14="http://schemas.microsoft.com/office/powerpoint/2010/main" val="2269608740"/>
              </p:ext>
            </p:extLst>
          </p:nvPr>
        </p:nvGraphicFramePr>
        <p:xfrm>
          <a:off x="6919912" y="1714399"/>
          <a:ext cx="2380571" cy="2887730"/>
        </p:xfrm>
        <a:graphic>
          <a:graphicData uri="http://schemas.openxmlformats.org/drawingml/2006/table">
            <a:tbl>
              <a:tblPr/>
              <a:tblGrid>
                <a:gridCol w="856570">
                  <a:extLst>
                    <a:ext uri="{9D8B030D-6E8A-4147-A177-3AD203B41FA5}">
                      <a16:colId xmlns:a16="http://schemas.microsoft.com/office/drawing/2014/main" val="3307550091"/>
                    </a:ext>
                  </a:extLst>
                </a:gridCol>
                <a:gridCol w="1524001">
                  <a:extLst>
                    <a:ext uri="{9D8B030D-6E8A-4147-A177-3AD203B41FA5}">
                      <a16:colId xmlns:a16="http://schemas.microsoft.com/office/drawing/2014/main" val="3711263810"/>
                    </a:ext>
                  </a:extLst>
                </a:gridCol>
              </a:tblGrid>
              <a:tr h="488109">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 </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Baseline </a:t>
                      </a:r>
                    </a:p>
                    <a:p>
                      <a:pPr rtl="0" fontAlgn="b">
                        <a:spcBef>
                          <a:spcPts val="0"/>
                        </a:spcBef>
                        <a:spcAft>
                          <a:spcPts val="0"/>
                        </a:spcAft>
                      </a:pPr>
                      <a:r>
                        <a:rPr lang="en-GB" sz="1100" b="0" i="0" u="none" strike="noStrike" dirty="0">
                          <a:solidFill>
                            <a:srgbClr val="000000"/>
                          </a:solidFill>
                          <a:effectLst/>
                          <a:highlight>
                            <a:srgbClr val="D0CECE"/>
                          </a:highlight>
                          <a:latin typeface="+mn-lt"/>
                        </a:rPr>
                        <a:t>(asymmetric)</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58720675"/>
                  </a:ext>
                </a:extLst>
              </a:tr>
              <a:tr h="342803">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Mean</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827.20</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6031088"/>
                  </a:ext>
                </a:extLst>
              </a:tr>
              <a:tr h="342803">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STD</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46.06</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1075942"/>
                  </a:ext>
                </a:extLst>
              </a:tr>
              <a:tr h="342803">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Min.</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639.99 </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024241"/>
                  </a:ext>
                </a:extLst>
              </a:tr>
              <a:tr h="342803">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25%</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839.92</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569378"/>
                  </a:ext>
                </a:extLst>
              </a:tr>
              <a:tr h="342803">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50%</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840</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5825396"/>
                  </a:ext>
                </a:extLst>
              </a:tr>
              <a:tr h="342803">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75%</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849.99</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3903663"/>
                  </a:ext>
                </a:extLst>
              </a:tr>
              <a:tr h="342803">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Max.</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860.26</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3675771"/>
                  </a:ext>
                </a:extLst>
              </a:tr>
            </a:tbl>
          </a:graphicData>
        </a:graphic>
      </p:graphicFrame>
      <p:sp>
        <p:nvSpPr>
          <p:cNvPr id="7" name="Rectangle 2">
            <a:extLst>
              <a:ext uri="{FF2B5EF4-FFF2-40B4-BE49-F238E27FC236}">
                <a16:creationId xmlns:a16="http://schemas.microsoft.com/office/drawing/2014/main" id="{81F01213-4A13-3E76-910D-A7BB31927DF5}"/>
              </a:ext>
            </a:extLst>
          </p:cNvPr>
          <p:cNvSpPr>
            <a:spLocks noChangeArrowheads="1"/>
          </p:cNvSpPr>
          <p:nvPr/>
        </p:nvSpPr>
        <p:spPr bwMode="auto">
          <a:xfrm>
            <a:off x="5272088" y="3041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8">
            <a:extLst>
              <a:ext uri="{FF2B5EF4-FFF2-40B4-BE49-F238E27FC236}">
                <a16:creationId xmlns:a16="http://schemas.microsoft.com/office/drawing/2014/main" id="{92D9342C-B810-9908-8C8B-803C7316BDB3}"/>
              </a:ext>
            </a:extLst>
          </p:cNvPr>
          <p:cNvSpPr>
            <a:spLocks noGrp="1"/>
          </p:cNvSpPr>
          <p:nvPr>
            <p:ph idx="1"/>
          </p:nvPr>
        </p:nvSpPr>
        <p:spPr>
          <a:xfrm>
            <a:off x="581192" y="5099335"/>
            <a:ext cx="11029615" cy="1056509"/>
          </a:xfrm>
        </p:spPr>
        <p:txBody>
          <a:bodyPr>
            <a:normAutofit/>
          </a:bodyPr>
          <a:lstStyle/>
          <a:p>
            <a:r>
              <a:rPr lang="en-US" dirty="0"/>
              <a:t>868.5 Mbps and 827.20 Mbps of Throughput for symmetric and asymmetric network, respectfully</a:t>
            </a:r>
          </a:p>
          <a:p>
            <a:r>
              <a:rPr lang="en-US" dirty="0"/>
              <a:t>Asymmetric network traffic saw 4.7% decrease in Throughput over symmetric network </a:t>
            </a:r>
          </a:p>
        </p:txBody>
      </p:sp>
    </p:spTree>
    <p:extLst>
      <p:ext uri="{BB962C8B-B14F-4D97-AF65-F5344CB8AC3E}">
        <p14:creationId xmlns:p14="http://schemas.microsoft.com/office/powerpoint/2010/main" val="329160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5ECC7-B79C-2DB9-D7C2-B753D111F157}"/>
              </a:ext>
            </a:extLst>
          </p:cNvPr>
          <p:cNvSpPr>
            <a:spLocks noGrp="1"/>
          </p:cNvSpPr>
          <p:nvPr>
            <p:ph type="title"/>
          </p:nvPr>
        </p:nvSpPr>
        <p:spPr/>
        <p:txBody>
          <a:bodyPr/>
          <a:lstStyle/>
          <a:p>
            <a:r>
              <a:rPr lang="en-US" dirty="0"/>
              <a:t>MEASURING IMPACT OF 1% packet loss while using BBR</a:t>
            </a:r>
          </a:p>
        </p:txBody>
      </p:sp>
      <p:pic>
        <p:nvPicPr>
          <p:cNvPr id="5" name="Picture 4" descr="A graph with a line graph&#10;&#10;Description automatically generated">
            <a:extLst>
              <a:ext uri="{FF2B5EF4-FFF2-40B4-BE49-F238E27FC236}">
                <a16:creationId xmlns:a16="http://schemas.microsoft.com/office/drawing/2014/main" id="{C484D3F9-4FC9-1525-70DC-6ED4A06B06D1}"/>
              </a:ext>
            </a:extLst>
          </p:cNvPr>
          <p:cNvPicPr>
            <a:picLocks noChangeAspect="1"/>
          </p:cNvPicPr>
          <p:nvPr/>
        </p:nvPicPr>
        <p:blipFill>
          <a:blip r:embed="rId2"/>
          <a:stretch>
            <a:fillRect/>
          </a:stretch>
        </p:blipFill>
        <p:spPr>
          <a:xfrm>
            <a:off x="2209800" y="1785727"/>
            <a:ext cx="7772400" cy="2955311"/>
          </a:xfrm>
          <a:prstGeom prst="rect">
            <a:avLst/>
          </a:prstGeom>
        </p:spPr>
      </p:pic>
      <p:sp>
        <p:nvSpPr>
          <p:cNvPr id="6" name="Content Placeholder 8">
            <a:extLst>
              <a:ext uri="{FF2B5EF4-FFF2-40B4-BE49-F238E27FC236}">
                <a16:creationId xmlns:a16="http://schemas.microsoft.com/office/drawing/2014/main" id="{B47CC2D8-E7BF-A616-A044-EA59B2772E41}"/>
              </a:ext>
            </a:extLst>
          </p:cNvPr>
          <p:cNvSpPr>
            <a:spLocks noGrp="1"/>
          </p:cNvSpPr>
          <p:nvPr>
            <p:ph idx="1"/>
          </p:nvPr>
        </p:nvSpPr>
        <p:spPr>
          <a:xfrm>
            <a:off x="2209800" y="5041660"/>
            <a:ext cx="7772400" cy="1056509"/>
          </a:xfrm>
        </p:spPr>
        <p:txBody>
          <a:bodyPr>
            <a:normAutofit/>
          </a:bodyPr>
          <a:lstStyle/>
          <a:p>
            <a:pPr marL="0" indent="0" algn="ctr">
              <a:buNone/>
            </a:pPr>
            <a:r>
              <a:rPr lang="en-GB" b="1" i="0" u="none" strike="noStrike" dirty="0">
                <a:solidFill>
                  <a:srgbClr val="000000"/>
                </a:solidFill>
                <a:effectLst/>
              </a:rPr>
              <a:t>On average, 1% of packet loss caused 8.5% decrease in throughput while using BBR, stark difference to 70.7% decrease using CUBIC!</a:t>
            </a:r>
            <a:endParaRPr lang="en-GB" b="0" i="0" u="none" strike="noStrike" dirty="0">
              <a:solidFill>
                <a:srgbClr val="000000"/>
              </a:solidFill>
              <a:effectLst/>
            </a:endParaRPr>
          </a:p>
          <a:p>
            <a:endParaRPr lang="en-US" dirty="0"/>
          </a:p>
        </p:txBody>
      </p:sp>
    </p:spTree>
    <p:extLst>
      <p:ext uri="{BB962C8B-B14F-4D97-AF65-F5344CB8AC3E}">
        <p14:creationId xmlns:p14="http://schemas.microsoft.com/office/powerpoint/2010/main" val="114109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836C-66A2-4EC2-AFCD-BAC340F34848}"/>
              </a:ext>
            </a:extLst>
          </p:cNvPr>
          <p:cNvSpPr>
            <a:spLocks noGrp="1"/>
          </p:cNvSpPr>
          <p:nvPr>
            <p:ph type="title"/>
          </p:nvPr>
        </p:nvSpPr>
        <p:spPr/>
        <p:txBody>
          <a:bodyPr/>
          <a:lstStyle/>
          <a:p>
            <a:r>
              <a:rPr lang="en-GB" dirty="0"/>
              <a:t>Researched but not quantified problem</a:t>
            </a:r>
          </a:p>
        </p:txBody>
      </p:sp>
      <p:sp>
        <p:nvSpPr>
          <p:cNvPr id="6" name="Content Placeholder 5">
            <a:extLst>
              <a:ext uri="{FF2B5EF4-FFF2-40B4-BE49-F238E27FC236}">
                <a16:creationId xmlns:a16="http://schemas.microsoft.com/office/drawing/2014/main" id="{1DE28794-E1CB-7132-79B5-795CE6E791D4}"/>
              </a:ext>
            </a:extLst>
          </p:cNvPr>
          <p:cNvSpPr>
            <a:spLocks noGrp="1"/>
          </p:cNvSpPr>
          <p:nvPr>
            <p:ph idx="1"/>
          </p:nvPr>
        </p:nvSpPr>
        <p:spPr>
          <a:xfrm>
            <a:off x="581192" y="1587062"/>
            <a:ext cx="11029615" cy="2207172"/>
          </a:xfrm>
        </p:spPr>
        <p:txBody>
          <a:bodyPr/>
          <a:lstStyle/>
          <a:p>
            <a:r>
              <a:rPr lang="en-US" dirty="0"/>
              <a:t>Intricacies of TCP are well researched</a:t>
            </a:r>
          </a:p>
          <a:p>
            <a:r>
              <a:rPr lang="en-US" dirty="0"/>
              <a:t>Packet loss has negative effect on flows</a:t>
            </a:r>
          </a:p>
          <a:p>
            <a:r>
              <a:rPr lang="en-US" dirty="0"/>
              <a:t>Not something that we quantify often</a:t>
            </a:r>
          </a:p>
          <a:p>
            <a:r>
              <a:rPr lang="en-GB" dirty="0">
                <a:solidFill>
                  <a:srgbClr val="333333"/>
                </a:solidFill>
                <a:highlight>
                  <a:srgbClr val="FFFFFF"/>
                </a:highlight>
                <a:latin typeface="proxima-nova"/>
              </a:rPr>
              <a:t>N</a:t>
            </a:r>
            <a:r>
              <a:rPr lang="en-GB" b="0" i="0" u="none" strike="noStrike" dirty="0">
                <a:solidFill>
                  <a:srgbClr val="333333"/>
                </a:solidFill>
                <a:effectLst/>
                <a:highlight>
                  <a:srgbClr val="FFFFFF"/>
                </a:highlight>
                <a:latin typeface="proxima-nova"/>
              </a:rPr>
              <a:t>etwork engineers tend to look past “small” levels of packet loss (say 1 or 2%)</a:t>
            </a:r>
            <a:endParaRPr lang="en-US" dirty="0"/>
          </a:p>
        </p:txBody>
      </p:sp>
    </p:spTree>
    <p:extLst>
      <p:ext uri="{BB962C8B-B14F-4D97-AF65-F5344CB8AC3E}">
        <p14:creationId xmlns:p14="http://schemas.microsoft.com/office/powerpoint/2010/main" val="204078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0B5A-CFD5-8ADE-20C2-18670B27EDB6}"/>
              </a:ext>
            </a:extLst>
          </p:cNvPr>
          <p:cNvSpPr>
            <a:spLocks noGrp="1"/>
          </p:cNvSpPr>
          <p:nvPr>
            <p:ph type="title"/>
          </p:nvPr>
        </p:nvSpPr>
        <p:spPr/>
        <p:txBody>
          <a:bodyPr/>
          <a:lstStyle/>
          <a:p>
            <a:r>
              <a:rPr lang="en-US" dirty="0"/>
              <a:t>MEASURING IMPACT OF 1% packet loss while using BBR</a:t>
            </a:r>
          </a:p>
        </p:txBody>
      </p:sp>
      <p:graphicFrame>
        <p:nvGraphicFramePr>
          <p:cNvPr id="4" name="Table 3">
            <a:extLst>
              <a:ext uri="{FF2B5EF4-FFF2-40B4-BE49-F238E27FC236}">
                <a16:creationId xmlns:a16="http://schemas.microsoft.com/office/drawing/2014/main" id="{C95CEF1A-D5D5-DEEB-733B-99B852608803}"/>
              </a:ext>
            </a:extLst>
          </p:cNvPr>
          <p:cNvGraphicFramePr>
            <a:graphicFrameLocks noGrp="1"/>
          </p:cNvGraphicFramePr>
          <p:nvPr>
            <p:extLst>
              <p:ext uri="{D42A27DB-BD31-4B8C-83A1-F6EECF244321}">
                <p14:modId xmlns:p14="http://schemas.microsoft.com/office/powerpoint/2010/main" val="1915145732"/>
              </p:ext>
            </p:extLst>
          </p:nvPr>
        </p:nvGraphicFramePr>
        <p:xfrm>
          <a:off x="2878860" y="1649592"/>
          <a:ext cx="2393228" cy="2952392"/>
        </p:xfrm>
        <a:graphic>
          <a:graphicData uri="http://schemas.openxmlformats.org/drawingml/2006/table">
            <a:tbl>
              <a:tblPr/>
              <a:tblGrid>
                <a:gridCol w="996027">
                  <a:extLst>
                    <a:ext uri="{9D8B030D-6E8A-4147-A177-3AD203B41FA5}">
                      <a16:colId xmlns:a16="http://schemas.microsoft.com/office/drawing/2014/main" val="2073352650"/>
                    </a:ext>
                  </a:extLst>
                </a:gridCol>
                <a:gridCol w="1397201">
                  <a:extLst>
                    <a:ext uri="{9D8B030D-6E8A-4147-A177-3AD203B41FA5}">
                      <a16:colId xmlns:a16="http://schemas.microsoft.com/office/drawing/2014/main" val="454829500"/>
                    </a:ext>
                  </a:extLst>
                </a:gridCol>
              </a:tblGrid>
              <a:tr h="429270">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 </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1% </a:t>
                      </a:r>
                    </a:p>
                    <a:p>
                      <a:pPr rtl="0" fontAlgn="b">
                        <a:spcBef>
                          <a:spcPts val="0"/>
                        </a:spcBef>
                        <a:spcAft>
                          <a:spcPts val="0"/>
                        </a:spcAft>
                      </a:pPr>
                      <a:r>
                        <a:rPr lang="en-GB" sz="1100" b="0" i="0" u="none" strike="noStrike" dirty="0">
                          <a:solidFill>
                            <a:srgbClr val="000000"/>
                          </a:solidFill>
                          <a:effectLst/>
                          <a:highlight>
                            <a:srgbClr val="D0CECE"/>
                          </a:highlight>
                          <a:latin typeface="+mn-lt"/>
                        </a:rPr>
                        <a:t>(symmetric)</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64973371"/>
                  </a:ext>
                </a:extLst>
              </a:tr>
              <a:tr h="360446">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Mean</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794.06</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1305206"/>
                  </a:ext>
                </a:extLst>
              </a:tr>
              <a:tr h="360446">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STD</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44.08</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1977090"/>
                  </a:ext>
                </a:extLst>
              </a:tr>
              <a:tr h="360446">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Min.</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489.99</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0233038"/>
                  </a:ext>
                </a:extLst>
              </a:tr>
              <a:tr h="360446">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25%</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800.33</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3083371"/>
                  </a:ext>
                </a:extLst>
              </a:tr>
              <a:tr h="360446">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50%</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809.99</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4227115"/>
                  </a:ext>
                </a:extLst>
              </a:tr>
              <a:tr h="360446">
                <a:tc>
                  <a:txBody>
                    <a:bodyPr/>
                    <a:lstStyle/>
                    <a:p>
                      <a:pPr algn="r" rtl="0" fontAlgn="b">
                        <a:spcBef>
                          <a:spcPts val="0"/>
                        </a:spcBef>
                        <a:spcAft>
                          <a:spcPts val="0"/>
                        </a:spcAft>
                      </a:pPr>
                      <a:r>
                        <a:rPr lang="en-GB" sz="1100" b="0" i="0" u="none" strike="noStrike" dirty="0">
                          <a:solidFill>
                            <a:srgbClr val="000000"/>
                          </a:solidFill>
                          <a:effectLst/>
                          <a:highlight>
                            <a:srgbClr val="D0CECE"/>
                          </a:highlight>
                          <a:latin typeface="+mn-lt"/>
                        </a:rPr>
                        <a:t>75%</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810.01</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6377217"/>
                  </a:ext>
                </a:extLst>
              </a:tr>
              <a:tr h="360446">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Max.</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830.08</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197814"/>
                  </a:ext>
                </a:extLst>
              </a:tr>
            </a:tbl>
          </a:graphicData>
        </a:graphic>
      </p:graphicFrame>
      <p:sp>
        <p:nvSpPr>
          <p:cNvPr id="5" name="Rectangle 1">
            <a:extLst>
              <a:ext uri="{FF2B5EF4-FFF2-40B4-BE49-F238E27FC236}">
                <a16:creationId xmlns:a16="http://schemas.microsoft.com/office/drawing/2014/main" id="{5BAEE54D-80B9-0985-A86A-031170A1CF57}"/>
              </a:ext>
            </a:extLst>
          </p:cNvPr>
          <p:cNvSpPr>
            <a:spLocks noChangeArrowheads="1"/>
          </p:cNvSpPr>
          <p:nvPr/>
        </p:nvSpPr>
        <p:spPr bwMode="auto">
          <a:xfrm>
            <a:off x="5272088" y="3125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0AAC060F-15A6-723A-FBD5-6744140CAFF6}"/>
              </a:ext>
            </a:extLst>
          </p:cNvPr>
          <p:cNvGraphicFramePr>
            <a:graphicFrameLocks noGrp="1"/>
          </p:cNvGraphicFramePr>
          <p:nvPr>
            <p:extLst>
              <p:ext uri="{D42A27DB-BD31-4B8C-83A1-F6EECF244321}">
                <p14:modId xmlns:p14="http://schemas.microsoft.com/office/powerpoint/2010/main" val="932615078"/>
              </p:ext>
            </p:extLst>
          </p:nvPr>
        </p:nvGraphicFramePr>
        <p:xfrm>
          <a:off x="6919912" y="1648285"/>
          <a:ext cx="2393228" cy="2953699"/>
        </p:xfrm>
        <a:graphic>
          <a:graphicData uri="http://schemas.openxmlformats.org/drawingml/2006/table">
            <a:tbl>
              <a:tblPr/>
              <a:tblGrid>
                <a:gridCol w="996028">
                  <a:extLst>
                    <a:ext uri="{9D8B030D-6E8A-4147-A177-3AD203B41FA5}">
                      <a16:colId xmlns:a16="http://schemas.microsoft.com/office/drawing/2014/main" val="313828333"/>
                    </a:ext>
                  </a:extLst>
                </a:gridCol>
                <a:gridCol w="1397200">
                  <a:extLst>
                    <a:ext uri="{9D8B030D-6E8A-4147-A177-3AD203B41FA5}">
                      <a16:colId xmlns:a16="http://schemas.microsoft.com/office/drawing/2014/main" val="3049707191"/>
                    </a:ext>
                  </a:extLst>
                </a:gridCol>
              </a:tblGrid>
              <a:tr h="425412">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 </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1% </a:t>
                      </a:r>
                    </a:p>
                    <a:p>
                      <a:pPr rtl="0" fontAlgn="b">
                        <a:spcBef>
                          <a:spcPts val="0"/>
                        </a:spcBef>
                        <a:spcAft>
                          <a:spcPts val="0"/>
                        </a:spcAft>
                      </a:pPr>
                      <a:r>
                        <a:rPr lang="en-GB" sz="1100" b="0" i="0" u="none" strike="noStrike" dirty="0">
                          <a:solidFill>
                            <a:srgbClr val="000000"/>
                          </a:solidFill>
                          <a:effectLst/>
                          <a:highlight>
                            <a:srgbClr val="D0CECE"/>
                          </a:highlight>
                          <a:latin typeface="+mn-lt"/>
                        </a:rPr>
                        <a:t>(asymmetric)</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4139193876"/>
                  </a:ext>
                </a:extLst>
              </a:tr>
              <a:tr h="360997">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Mean</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763.42</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1537302"/>
                  </a:ext>
                </a:extLst>
              </a:tr>
              <a:tr h="360997">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STD</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44.28</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825707"/>
                  </a:ext>
                </a:extLst>
              </a:tr>
              <a:tr h="360997">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Min.</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519.96</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7591614"/>
                  </a:ext>
                </a:extLst>
              </a:tr>
              <a:tr h="360997">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25%</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760</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7072702"/>
                  </a:ext>
                </a:extLst>
              </a:tr>
              <a:tr h="360997">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50%</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779.99</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3269428"/>
                  </a:ext>
                </a:extLst>
              </a:tr>
              <a:tr h="360997">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75%</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789.98</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527650"/>
                  </a:ext>
                </a:extLst>
              </a:tr>
              <a:tr h="360997">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Max.</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810.41</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8528415"/>
                  </a:ext>
                </a:extLst>
              </a:tr>
            </a:tbl>
          </a:graphicData>
        </a:graphic>
      </p:graphicFrame>
      <p:sp>
        <p:nvSpPr>
          <p:cNvPr id="7" name="Rectangle 2">
            <a:extLst>
              <a:ext uri="{FF2B5EF4-FFF2-40B4-BE49-F238E27FC236}">
                <a16:creationId xmlns:a16="http://schemas.microsoft.com/office/drawing/2014/main" id="{3479E689-566A-1961-83B7-54546F138E33}"/>
              </a:ext>
            </a:extLst>
          </p:cNvPr>
          <p:cNvSpPr>
            <a:spLocks noChangeArrowheads="1"/>
          </p:cNvSpPr>
          <p:nvPr/>
        </p:nvSpPr>
        <p:spPr bwMode="auto">
          <a:xfrm>
            <a:off x="5272088" y="3125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8">
            <a:extLst>
              <a:ext uri="{FF2B5EF4-FFF2-40B4-BE49-F238E27FC236}">
                <a16:creationId xmlns:a16="http://schemas.microsoft.com/office/drawing/2014/main" id="{BA5B02F9-DD81-ACC4-8168-3EB748E77B6A}"/>
              </a:ext>
            </a:extLst>
          </p:cNvPr>
          <p:cNvSpPr>
            <a:spLocks noGrp="1"/>
          </p:cNvSpPr>
          <p:nvPr>
            <p:ph idx="1"/>
          </p:nvPr>
        </p:nvSpPr>
        <p:spPr>
          <a:xfrm>
            <a:off x="581191" y="4999162"/>
            <a:ext cx="11029615" cy="1420557"/>
          </a:xfrm>
        </p:spPr>
        <p:txBody>
          <a:bodyPr>
            <a:noAutofit/>
          </a:bodyPr>
          <a:lstStyle/>
          <a:p>
            <a:r>
              <a:rPr lang="en-US" dirty="0"/>
              <a:t>1% packet loss, in symmetric network topology using BBR, caused 8.5% throughput decrease compared to 70.7% throughput decrease in the same topology while using CUBIC</a:t>
            </a:r>
          </a:p>
          <a:p>
            <a:r>
              <a:rPr lang="en-US" dirty="0"/>
              <a:t>In asymmetric network topology using BBR, we saw 7.7% throughput decrease compared to 74.2% decrease in throughput while using CUBIC</a:t>
            </a:r>
          </a:p>
        </p:txBody>
      </p:sp>
    </p:spTree>
    <p:extLst>
      <p:ext uri="{BB962C8B-B14F-4D97-AF65-F5344CB8AC3E}">
        <p14:creationId xmlns:p14="http://schemas.microsoft.com/office/powerpoint/2010/main" val="426530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5272-80B2-06DE-55AF-AEAB5B80035B}"/>
              </a:ext>
            </a:extLst>
          </p:cNvPr>
          <p:cNvSpPr>
            <a:spLocks noGrp="1"/>
          </p:cNvSpPr>
          <p:nvPr>
            <p:ph type="title"/>
          </p:nvPr>
        </p:nvSpPr>
        <p:spPr/>
        <p:txBody>
          <a:bodyPr/>
          <a:lstStyle/>
          <a:p>
            <a:r>
              <a:rPr lang="en-US" dirty="0"/>
              <a:t>COMPARISON BETWEEN CUBIC and BBR AT 1% LOSS</a:t>
            </a:r>
          </a:p>
        </p:txBody>
      </p:sp>
      <p:pic>
        <p:nvPicPr>
          <p:cNvPr id="13" name="Content Placeholder 12" descr="A graph with a red line&#10;&#10;Description automatically generated">
            <a:extLst>
              <a:ext uri="{FF2B5EF4-FFF2-40B4-BE49-F238E27FC236}">
                <a16:creationId xmlns:a16="http://schemas.microsoft.com/office/drawing/2014/main" id="{6055C1C6-E71F-9749-AC8F-BEF93DC4449E}"/>
              </a:ext>
            </a:extLst>
          </p:cNvPr>
          <p:cNvPicPr>
            <a:picLocks noGrp="1" noChangeAspect="1"/>
          </p:cNvPicPr>
          <p:nvPr>
            <p:ph idx="1"/>
          </p:nvPr>
        </p:nvPicPr>
        <p:blipFill>
          <a:blip r:embed="rId2"/>
          <a:stretch>
            <a:fillRect/>
          </a:stretch>
        </p:blipFill>
        <p:spPr>
          <a:xfrm>
            <a:off x="1273942" y="2214585"/>
            <a:ext cx="10123388" cy="3635375"/>
          </a:xfrm>
        </p:spPr>
      </p:pic>
    </p:spTree>
    <p:extLst>
      <p:ext uri="{BB962C8B-B14F-4D97-AF65-F5344CB8AC3E}">
        <p14:creationId xmlns:p14="http://schemas.microsoft.com/office/powerpoint/2010/main" val="3676883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D432-EA97-5381-A36E-D3C23803C770}"/>
              </a:ext>
            </a:extLst>
          </p:cNvPr>
          <p:cNvSpPr>
            <a:spLocks noGrp="1"/>
          </p:cNvSpPr>
          <p:nvPr>
            <p:ph type="title"/>
          </p:nvPr>
        </p:nvSpPr>
        <p:spPr/>
        <p:txBody>
          <a:bodyPr/>
          <a:lstStyle/>
          <a:p>
            <a:r>
              <a:rPr lang="en-US" dirty="0"/>
              <a:t>OVERALL RESULTS WITH BBR</a:t>
            </a:r>
          </a:p>
        </p:txBody>
      </p:sp>
      <p:sp>
        <p:nvSpPr>
          <p:cNvPr id="8" name="Rectangle 2">
            <a:extLst>
              <a:ext uri="{FF2B5EF4-FFF2-40B4-BE49-F238E27FC236}">
                <a16:creationId xmlns:a16="http://schemas.microsoft.com/office/drawing/2014/main" id="{0E802061-8A1B-D718-8988-478AFCC27368}"/>
              </a:ext>
            </a:extLst>
          </p:cNvPr>
          <p:cNvSpPr>
            <a:spLocks noChangeArrowheads="1"/>
          </p:cNvSpPr>
          <p:nvPr/>
        </p:nvSpPr>
        <p:spPr bwMode="auto">
          <a:xfrm>
            <a:off x="1543050" y="2998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F1F28369-38F0-7498-9BA0-9F54ECA27FFC}"/>
              </a:ext>
            </a:extLst>
          </p:cNvPr>
          <p:cNvSpPr txBox="1"/>
          <p:nvPr/>
        </p:nvSpPr>
        <p:spPr>
          <a:xfrm>
            <a:off x="5044204" y="1643622"/>
            <a:ext cx="2103589" cy="369332"/>
          </a:xfrm>
          <a:prstGeom prst="rect">
            <a:avLst/>
          </a:prstGeom>
          <a:noFill/>
        </p:spPr>
        <p:txBody>
          <a:bodyPr wrap="none" rtlCol="0">
            <a:spAutoFit/>
          </a:bodyPr>
          <a:lstStyle/>
          <a:p>
            <a:r>
              <a:rPr lang="en-US" dirty="0"/>
              <a:t>Symmetric network</a:t>
            </a:r>
          </a:p>
        </p:txBody>
      </p:sp>
      <p:sp>
        <p:nvSpPr>
          <p:cNvPr id="14" name="TextBox 13">
            <a:extLst>
              <a:ext uri="{FF2B5EF4-FFF2-40B4-BE49-F238E27FC236}">
                <a16:creationId xmlns:a16="http://schemas.microsoft.com/office/drawing/2014/main" id="{7A13B991-F530-D1C0-F2DE-96799EBA732A}"/>
              </a:ext>
            </a:extLst>
          </p:cNvPr>
          <p:cNvSpPr txBox="1"/>
          <p:nvPr/>
        </p:nvSpPr>
        <p:spPr>
          <a:xfrm>
            <a:off x="5023366" y="3770320"/>
            <a:ext cx="2145267" cy="369332"/>
          </a:xfrm>
          <a:prstGeom prst="rect">
            <a:avLst/>
          </a:prstGeom>
          <a:noFill/>
        </p:spPr>
        <p:txBody>
          <a:bodyPr wrap="none" rtlCol="0">
            <a:spAutoFit/>
          </a:bodyPr>
          <a:lstStyle/>
          <a:p>
            <a:r>
              <a:rPr lang="en-US" dirty="0"/>
              <a:t>Asymmetric network</a:t>
            </a:r>
          </a:p>
        </p:txBody>
      </p:sp>
      <p:graphicFrame>
        <p:nvGraphicFramePr>
          <p:cNvPr id="11" name="Table 10">
            <a:extLst>
              <a:ext uri="{FF2B5EF4-FFF2-40B4-BE49-F238E27FC236}">
                <a16:creationId xmlns:a16="http://schemas.microsoft.com/office/drawing/2014/main" id="{AAE2BD97-B740-3F60-D3C0-4846E5C4BCE2}"/>
              </a:ext>
            </a:extLst>
          </p:cNvPr>
          <p:cNvGraphicFramePr>
            <a:graphicFrameLocks noGrp="1"/>
          </p:cNvGraphicFramePr>
          <p:nvPr>
            <p:extLst>
              <p:ext uri="{D42A27DB-BD31-4B8C-83A1-F6EECF244321}">
                <p14:modId xmlns:p14="http://schemas.microsoft.com/office/powerpoint/2010/main" val="551512244"/>
              </p:ext>
            </p:extLst>
          </p:nvPr>
        </p:nvGraphicFramePr>
        <p:xfrm>
          <a:off x="857250" y="2012954"/>
          <a:ext cx="10477500" cy="1600200"/>
        </p:xfrm>
        <a:graphic>
          <a:graphicData uri="http://schemas.openxmlformats.org/drawingml/2006/table">
            <a:tbl>
              <a:tblPr/>
              <a:tblGrid>
                <a:gridCol w="952500">
                  <a:extLst>
                    <a:ext uri="{9D8B030D-6E8A-4147-A177-3AD203B41FA5}">
                      <a16:colId xmlns:a16="http://schemas.microsoft.com/office/drawing/2014/main" val="1827909372"/>
                    </a:ext>
                  </a:extLst>
                </a:gridCol>
                <a:gridCol w="952500">
                  <a:extLst>
                    <a:ext uri="{9D8B030D-6E8A-4147-A177-3AD203B41FA5}">
                      <a16:colId xmlns:a16="http://schemas.microsoft.com/office/drawing/2014/main" val="3382950306"/>
                    </a:ext>
                  </a:extLst>
                </a:gridCol>
                <a:gridCol w="952500">
                  <a:extLst>
                    <a:ext uri="{9D8B030D-6E8A-4147-A177-3AD203B41FA5}">
                      <a16:colId xmlns:a16="http://schemas.microsoft.com/office/drawing/2014/main" val="1864743867"/>
                    </a:ext>
                  </a:extLst>
                </a:gridCol>
                <a:gridCol w="952500">
                  <a:extLst>
                    <a:ext uri="{9D8B030D-6E8A-4147-A177-3AD203B41FA5}">
                      <a16:colId xmlns:a16="http://schemas.microsoft.com/office/drawing/2014/main" val="3753625638"/>
                    </a:ext>
                  </a:extLst>
                </a:gridCol>
                <a:gridCol w="952500">
                  <a:extLst>
                    <a:ext uri="{9D8B030D-6E8A-4147-A177-3AD203B41FA5}">
                      <a16:colId xmlns:a16="http://schemas.microsoft.com/office/drawing/2014/main" val="1300326298"/>
                    </a:ext>
                  </a:extLst>
                </a:gridCol>
                <a:gridCol w="952500">
                  <a:extLst>
                    <a:ext uri="{9D8B030D-6E8A-4147-A177-3AD203B41FA5}">
                      <a16:colId xmlns:a16="http://schemas.microsoft.com/office/drawing/2014/main" val="3631101530"/>
                    </a:ext>
                  </a:extLst>
                </a:gridCol>
                <a:gridCol w="952500">
                  <a:extLst>
                    <a:ext uri="{9D8B030D-6E8A-4147-A177-3AD203B41FA5}">
                      <a16:colId xmlns:a16="http://schemas.microsoft.com/office/drawing/2014/main" val="1409499725"/>
                    </a:ext>
                  </a:extLst>
                </a:gridCol>
                <a:gridCol w="952500">
                  <a:extLst>
                    <a:ext uri="{9D8B030D-6E8A-4147-A177-3AD203B41FA5}">
                      <a16:colId xmlns:a16="http://schemas.microsoft.com/office/drawing/2014/main" val="544176996"/>
                    </a:ext>
                  </a:extLst>
                </a:gridCol>
                <a:gridCol w="952500">
                  <a:extLst>
                    <a:ext uri="{9D8B030D-6E8A-4147-A177-3AD203B41FA5}">
                      <a16:colId xmlns:a16="http://schemas.microsoft.com/office/drawing/2014/main" val="2914318678"/>
                    </a:ext>
                  </a:extLst>
                </a:gridCol>
                <a:gridCol w="952500">
                  <a:extLst>
                    <a:ext uri="{9D8B030D-6E8A-4147-A177-3AD203B41FA5}">
                      <a16:colId xmlns:a16="http://schemas.microsoft.com/office/drawing/2014/main" val="3663077913"/>
                    </a:ext>
                  </a:extLst>
                </a:gridCol>
                <a:gridCol w="952500">
                  <a:extLst>
                    <a:ext uri="{9D8B030D-6E8A-4147-A177-3AD203B41FA5}">
                      <a16:colId xmlns:a16="http://schemas.microsoft.com/office/drawing/2014/main" val="3451642159"/>
                    </a:ext>
                  </a:extLst>
                </a:gridCol>
              </a:tblGrid>
              <a:tr h="200025">
                <a:tc>
                  <a:txBody>
                    <a:bodyPr/>
                    <a:lstStyle/>
                    <a:p>
                      <a:pPr rtl="0" fontAlgn="b"/>
                      <a:endParaRPr lang="en-GB" sz="1000" dirty="0">
                        <a:effectLst/>
                        <a:highlight>
                          <a:srgbClr val="D0D0D0"/>
                        </a:highligh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dirty="0">
                          <a:effectLst/>
                          <a:highlight>
                            <a:srgbClr val="D0D0D0"/>
                          </a:highlight>
                        </a:rPr>
                        <a:t>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extLst>
                  <a:ext uri="{0D108BD9-81ED-4DB2-BD59-A6C34878D82A}">
                    <a16:rowId xmlns:a16="http://schemas.microsoft.com/office/drawing/2014/main" val="840491098"/>
                  </a:ext>
                </a:extLst>
              </a:tr>
              <a:tr h="200025">
                <a:tc>
                  <a:txBody>
                    <a:bodyPr/>
                    <a:lstStyle/>
                    <a:p>
                      <a:pPr rtl="0" fontAlgn="b"/>
                      <a:r>
                        <a:rPr lang="en-GB" sz="1000">
                          <a:effectLst/>
                          <a:highlight>
                            <a:srgbClr val="D0D0D0"/>
                          </a:highlight>
                        </a:rPr>
                        <a:t>Mean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r" rtl="0" fontAlgn="b"/>
                      <a:r>
                        <a:rPr lang="en-GB" sz="1000" dirty="0">
                          <a:effectLst/>
                        </a:rPr>
                        <a:t>794.06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791.65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768.94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775.34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773.7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787.71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784.07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644.04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761.61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751.89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407717564"/>
                  </a:ext>
                </a:extLst>
              </a:tr>
              <a:tr h="200025">
                <a:tc>
                  <a:txBody>
                    <a:bodyPr/>
                    <a:lstStyle/>
                    <a:p>
                      <a:pPr rtl="0" fontAlgn="b"/>
                      <a:r>
                        <a:rPr lang="en-GB" sz="1000">
                          <a:effectLst/>
                          <a:highlight>
                            <a:srgbClr val="D0D0D0"/>
                          </a:highlight>
                        </a:rPr>
                        <a:t>STD</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r" rtl="0" fontAlgn="b"/>
                      <a:r>
                        <a:rPr lang="en-GB" sz="1000">
                          <a:effectLst/>
                        </a:rPr>
                        <a:t>44.08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44.58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47.55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50.11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56.29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61.42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64.99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268.31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76.86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77.96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784286914"/>
                  </a:ext>
                </a:extLst>
              </a:tr>
              <a:tr h="200025">
                <a:tc>
                  <a:txBody>
                    <a:bodyPr/>
                    <a:lstStyle/>
                    <a:p>
                      <a:pPr rtl="0" fontAlgn="b"/>
                      <a:r>
                        <a:rPr lang="en-GB" sz="1000">
                          <a:effectLst/>
                          <a:highlight>
                            <a:srgbClr val="D0D0D0"/>
                          </a:highlight>
                        </a:rPr>
                        <a:t>Min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r" rtl="0" fontAlgn="b"/>
                      <a:r>
                        <a:rPr lang="en-GB" sz="1000">
                          <a:effectLst/>
                        </a:rPr>
                        <a:t>490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370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140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280.05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209.86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231062441"/>
                  </a:ext>
                </a:extLst>
              </a:tr>
              <a:tr h="200025">
                <a:tc>
                  <a:txBody>
                    <a:bodyPr/>
                    <a:lstStyle/>
                    <a:p>
                      <a:pPr algn="r" rtl="0" fontAlgn="b"/>
                      <a:r>
                        <a:rPr lang="en-GB" sz="1000">
                          <a:effectLst/>
                          <a:highlight>
                            <a:srgbClr val="D0D0D0"/>
                          </a:highlight>
                        </a:rPr>
                        <a:t>25%</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r" rtl="0" fontAlgn="b"/>
                      <a:r>
                        <a:rPr lang="en-GB" sz="1000">
                          <a:effectLst/>
                        </a:rPr>
                        <a:t>800.34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799.99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779.99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780.27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788.9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799.99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750.01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2171225"/>
                  </a:ext>
                </a:extLst>
              </a:tr>
              <a:tr h="200025">
                <a:tc>
                  <a:txBody>
                    <a:bodyPr/>
                    <a:lstStyle/>
                    <a:p>
                      <a:pPr algn="r" rtl="0" fontAlgn="b"/>
                      <a:r>
                        <a:rPr lang="en-GB" sz="1000">
                          <a:effectLst/>
                          <a:highlight>
                            <a:srgbClr val="D0D0D0"/>
                          </a:highlight>
                        </a:rPr>
                        <a:t>50%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r" rtl="0" fontAlgn="b"/>
                      <a:r>
                        <a:rPr lang="en-GB" sz="1000">
                          <a:effectLst/>
                        </a:rPr>
                        <a:t>810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809.93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780.02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800.92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769.99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780.03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770.8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46381711"/>
                  </a:ext>
                </a:extLst>
              </a:tr>
              <a:tr h="200025">
                <a:tc>
                  <a:txBody>
                    <a:bodyPr/>
                    <a:lstStyle/>
                    <a:p>
                      <a:pPr algn="r" rtl="0" fontAlgn="b"/>
                      <a:r>
                        <a:rPr lang="en-GB" sz="1000">
                          <a:effectLst/>
                          <a:highlight>
                            <a:srgbClr val="D0D0D0"/>
                          </a:highlight>
                        </a:rPr>
                        <a:t>75%</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r" rtl="0" fontAlgn="b"/>
                      <a:r>
                        <a:rPr lang="en-GB" sz="1000">
                          <a:effectLst/>
                        </a:rPr>
                        <a:t>810.01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790.2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790.25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770.02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848482818"/>
                  </a:ext>
                </a:extLst>
              </a:tr>
              <a:tr h="200025">
                <a:tc>
                  <a:txBody>
                    <a:bodyPr/>
                    <a:lstStyle/>
                    <a:p>
                      <a:pPr rtl="0" fontAlgn="b"/>
                      <a:r>
                        <a:rPr lang="en-GB" sz="1000">
                          <a:effectLst/>
                          <a:highlight>
                            <a:srgbClr val="D0D0D0"/>
                          </a:highlight>
                        </a:rPr>
                        <a:t>Max</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D0D0"/>
                    </a:solidFill>
                  </a:tcPr>
                </a:tc>
                <a:tc>
                  <a:txBody>
                    <a:bodyPr/>
                    <a:lstStyle/>
                    <a:p>
                      <a:pPr algn="r" rtl="0" fontAlgn="b"/>
                      <a:r>
                        <a:rPr lang="en-GB" sz="1000">
                          <a:effectLst/>
                        </a:rPr>
                        <a:t>830.09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830.76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810.53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831.33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820.09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831.26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830.07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800.09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810.07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800.2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4627938"/>
                  </a:ext>
                </a:extLst>
              </a:tr>
            </a:tbl>
          </a:graphicData>
        </a:graphic>
      </p:graphicFrame>
      <p:graphicFrame>
        <p:nvGraphicFramePr>
          <p:cNvPr id="12" name="Table 11">
            <a:extLst>
              <a:ext uri="{FF2B5EF4-FFF2-40B4-BE49-F238E27FC236}">
                <a16:creationId xmlns:a16="http://schemas.microsoft.com/office/drawing/2014/main" id="{38565B95-6572-3B67-DE11-0AF4A54D0694}"/>
              </a:ext>
            </a:extLst>
          </p:cNvPr>
          <p:cNvGraphicFramePr>
            <a:graphicFrameLocks noGrp="1"/>
          </p:cNvGraphicFramePr>
          <p:nvPr>
            <p:extLst>
              <p:ext uri="{D42A27DB-BD31-4B8C-83A1-F6EECF244321}">
                <p14:modId xmlns:p14="http://schemas.microsoft.com/office/powerpoint/2010/main" val="410427978"/>
              </p:ext>
            </p:extLst>
          </p:nvPr>
        </p:nvGraphicFramePr>
        <p:xfrm>
          <a:off x="857250" y="4139652"/>
          <a:ext cx="10477500" cy="1600200"/>
        </p:xfrm>
        <a:graphic>
          <a:graphicData uri="http://schemas.openxmlformats.org/drawingml/2006/table">
            <a:tbl>
              <a:tblPr/>
              <a:tblGrid>
                <a:gridCol w="952500">
                  <a:extLst>
                    <a:ext uri="{9D8B030D-6E8A-4147-A177-3AD203B41FA5}">
                      <a16:colId xmlns:a16="http://schemas.microsoft.com/office/drawing/2014/main" val="1859951065"/>
                    </a:ext>
                  </a:extLst>
                </a:gridCol>
                <a:gridCol w="952500">
                  <a:extLst>
                    <a:ext uri="{9D8B030D-6E8A-4147-A177-3AD203B41FA5}">
                      <a16:colId xmlns:a16="http://schemas.microsoft.com/office/drawing/2014/main" val="1233851877"/>
                    </a:ext>
                  </a:extLst>
                </a:gridCol>
                <a:gridCol w="952500">
                  <a:extLst>
                    <a:ext uri="{9D8B030D-6E8A-4147-A177-3AD203B41FA5}">
                      <a16:colId xmlns:a16="http://schemas.microsoft.com/office/drawing/2014/main" val="1047434339"/>
                    </a:ext>
                  </a:extLst>
                </a:gridCol>
                <a:gridCol w="952500">
                  <a:extLst>
                    <a:ext uri="{9D8B030D-6E8A-4147-A177-3AD203B41FA5}">
                      <a16:colId xmlns:a16="http://schemas.microsoft.com/office/drawing/2014/main" val="186194956"/>
                    </a:ext>
                  </a:extLst>
                </a:gridCol>
                <a:gridCol w="952500">
                  <a:extLst>
                    <a:ext uri="{9D8B030D-6E8A-4147-A177-3AD203B41FA5}">
                      <a16:colId xmlns:a16="http://schemas.microsoft.com/office/drawing/2014/main" val="1096914232"/>
                    </a:ext>
                  </a:extLst>
                </a:gridCol>
                <a:gridCol w="952500">
                  <a:extLst>
                    <a:ext uri="{9D8B030D-6E8A-4147-A177-3AD203B41FA5}">
                      <a16:colId xmlns:a16="http://schemas.microsoft.com/office/drawing/2014/main" val="2115050575"/>
                    </a:ext>
                  </a:extLst>
                </a:gridCol>
                <a:gridCol w="952500">
                  <a:extLst>
                    <a:ext uri="{9D8B030D-6E8A-4147-A177-3AD203B41FA5}">
                      <a16:colId xmlns:a16="http://schemas.microsoft.com/office/drawing/2014/main" val="2875359263"/>
                    </a:ext>
                  </a:extLst>
                </a:gridCol>
                <a:gridCol w="952500">
                  <a:extLst>
                    <a:ext uri="{9D8B030D-6E8A-4147-A177-3AD203B41FA5}">
                      <a16:colId xmlns:a16="http://schemas.microsoft.com/office/drawing/2014/main" val="2861182192"/>
                    </a:ext>
                  </a:extLst>
                </a:gridCol>
                <a:gridCol w="952500">
                  <a:extLst>
                    <a:ext uri="{9D8B030D-6E8A-4147-A177-3AD203B41FA5}">
                      <a16:colId xmlns:a16="http://schemas.microsoft.com/office/drawing/2014/main" val="3847132970"/>
                    </a:ext>
                  </a:extLst>
                </a:gridCol>
                <a:gridCol w="952500">
                  <a:extLst>
                    <a:ext uri="{9D8B030D-6E8A-4147-A177-3AD203B41FA5}">
                      <a16:colId xmlns:a16="http://schemas.microsoft.com/office/drawing/2014/main" val="1226620929"/>
                    </a:ext>
                  </a:extLst>
                </a:gridCol>
                <a:gridCol w="952500">
                  <a:extLst>
                    <a:ext uri="{9D8B030D-6E8A-4147-A177-3AD203B41FA5}">
                      <a16:colId xmlns:a16="http://schemas.microsoft.com/office/drawing/2014/main" val="726650524"/>
                    </a:ext>
                  </a:extLst>
                </a:gridCol>
              </a:tblGrid>
              <a:tr h="200025">
                <a:tc>
                  <a:txBody>
                    <a:bodyPr/>
                    <a:lstStyle/>
                    <a:p>
                      <a:pPr rtl="0" fontAlgn="b"/>
                      <a:endParaRPr lang="en-GB" sz="1000" dirty="0">
                        <a:effectLst/>
                        <a:highlight>
                          <a:srgbClr val="D0D0D0"/>
                        </a:highligh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dirty="0">
                          <a:effectLst/>
                          <a:highlight>
                            <a:srgbClr val="D0D0D0"/>
                          </a:highlight>
                        </a:rPr>
                        <a:t>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dirty="0">
                          <a:effectLst/>
                          <a:highlight>
                            <a:srgbClr val="D0D0D0"/>
                          </a:highlight>
                        </a:rPr>
                        <a:t>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dirty="0">
                          <a:effectLst/>
                          <a:highlight>
                            <a:srgbClr val="D0D0D0"/>
                          </a:highlight>
                        </a:rPr>
                        <a:t>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dirty="0">
                          <a:effectLst/>
                          <a:highlight>
                            <a:srgbClr val="D0D0D0"/>
                          </a:highlight>
                        </a:rPr>
                        <a:t>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ctr" rtl="0" fontAlgn="b"/>
                      <a:r>
                        <a:rPr lang="en-GB" sz="1000">
                          <a:effectLst/>
                          <a:highlight>
                            <a:srgbClr val="D0D0D0"/>
                          </a:highlight>
                        </a:rPr>
                        <a:t>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extLst>
                  <a:ext uri="{0D108BD9-81ED-4DB2-BD59-A6C34878D82A}">
                    <a16:rowId xmlns:a16="http://schemas.microsoft.com/office/drawing/2014/main" val="939719913"/>
                  </a:ext>
                </a:extLst>
              </a:tr>
              <a:tr h="200025">
                <a:tc>
                  <a:txBody>
                    <a:bodyPr/>
                    <a:lstStyle/>
                    <a:p>
                      <a:pPr rtl="0" fontAlgn="b"/>
                      <a:r>
                        <a:rPr lang="en-GB" sz="1000">
                          <a:effectLst/>
                          <a:highlight>
                            <a:srgbClr val="D0D0D0"/>
                          </a:highlight>
                        </a:rPr>
                        <a:t>Mean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r" rtl="0" fontAlgn="b"/>
                      <a:r>
                        <a:rPr lang="en-GB" sz="1000">
                          <a:effectLst/>
                        </a:rPr>
                        <a:t>763.42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822.11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795.6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812.53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792.47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793.79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750.63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749.33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760.8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751.64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028632973"/>
                  </a:ext>
                </a:extLst>
              </a:tr>
              <a:tr h="200025">
                <a:tc>
                  <a:txBody>
                    <a:bodyPr/>
                    <a:lstStyle/>
                    <a:p>
                      <a:pPr rtl="0" fontAlgn="b"/>
                      <a:r>
                        <a:rPr lang="en-GB" sz="1000">
                          <a:effectLst/>
                          <a:highlight>
                            <a:srgbClr val="D0D0D0"/>
                          </a:highlight>
                        </a:rPr>
                        <a:t>STD</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r" rtl="0" fontAlgn="b"/>
                      <a:r>
                        <a:rPr lang="en-GB" sz="1000">
                          <a:effectLst/>
                        </a:rPr>
                        <a:t>44.28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46.83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48.91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53.64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57.29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62.64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63.99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68.44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73.83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81.68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581007506"/>
                  </a:ext>
                </a:extLst>
              </a:tr>
              <a:tr h="200025">
                <a:tc>
                  <a:txBody>
                    <a:bodyPr/>
                    <a:lstStyle/>
                    <a:p>
                      <a:pPr rtl="0" fontAlgn="b"/>
                      <a:r>
                        <a:rPr lang="en-GB" sz="1000">
                          <a:effectLst/>
                          <a:highlight>
                            <a:srgbClr val="D0D0D0"/>
                          </a:highlight>
                        </a:rPr>
                        <a:t>Min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r" rtl="0" fontAlgn="b"/>
                      <a:r>
                        <a:rPr lang="en-GB" sz="1000">
                          <a:effectLst/>
                        </a:rPr>
                        <a:t>519.96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500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270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249.83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160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39.98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688178203"/>
                  </a:ext>
                </a:extLst>
              </a:tr>
              <a:tr h="200025">
                <a:tc>
                  <a:txBody>
                    <a:bodyPr/>
                    <a:lstStyle/>
                    <a:p>
                      <a:pPr algn="r" rtl="0" fontAlgn="b"/>
                      <a:r>
                        <a:rPr lang="en-GB" sz="1000">
                          <a:effectLst/>
                          <a:highlight>
                            <a:srgbClr val="D0D0D0"/>
                          </a:highlight>
                        </a:rPr>
                        <a:t>25%</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r" rtl="0" fontAlgn="b"/>
                      <a:r>
                        <a:rPr lang="en-GB" sz="1000">
                          <a:effectLst/>
                        </a:rPr>
                        <a:t>760.01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800.02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820.01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800.33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809.6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760.01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779.98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56868464"/>
                  </a:ext>
                </a:extLst>
              </a:tr>
              <a:tr h="200025">
                <a:tc>
                  <a:txBody>
                    <a:bodyPr/>
                    <a:lstStyle/>
                    <a:p>
                      <a:pPr algn="r" rtl="0" fontAlgn="b"/>
                      <a:r>
                        <a:rPr lang="en-GB" sz="1000">
                          <a:effectLst/>
                          <a:highlight>
                            <a:srgbClr val="D0D0D0"/>
                          </a:highlight>
                        </a:rPr>
                        <a:t>50%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r" rtl="0" fontAlgn="b"/>
                      <a:r>
                        <a:rPr lang="en-GB" sz="1000">
                          <a:effectLst/>
                        </a:rPr>
                        <a:t>780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839.99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780.01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779.77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460255590"/>
                  </a:ext>
                </a:extLst>
              </a:tr>
              <a:tr h="200025">
                <a:tc>
                  <a:txBody>
                    <a:bodyPr/>
                    <a:lstStyle/>
                    <a:p>
                      <a:pPr algn="r" rtl="0" fontAlgn="b"/>
                      <a:r>
                        <a:rPr lang="en-GB" sz="1000">
                          <a:effectLst/>
                          <a:highlight>
                            <a:srgbClr val="D0D0D0"/>
                          </a:highlight>
                        </a:rPr>
                        <a:t>75%</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D0D0"/>
                    </a:solidFill>
                  </a:tcPr>
                </a:tc>
                <a:tc>
                  <a:txBody>
                    <a:bodyPr/>
                    <a:lstStyle/>
                    <a:p>
                      <a:pPr algn="r" rtl="0" fontAlgn="b"/>
                      <a:r>
                        <a:rPr lang="en-GB" sz="1000">
                          <a:effectLst/>
                        </a:rPr>
                        <a:t>789.99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840.01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819.98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830.07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811.09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819.98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770.05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a:effectLst/>
                        </a:rPr>
                        <a:t>770.03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GB" sz="1000" dirty="0">
                          <a:effectLst/>
                        </a:rPr>
                        <a:t>780.01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455612242"/>
                  </a:ext>
                </a:extLst>
              </a:tr>
              <a:tr h="200025">
                <a:tc>
                  <a:txBody>
                    <a:bodyPr/>
                    <a:lstStyle/>
                    <a:p>
                      <a:pPr rtl="0" fontAlgn="b"/>
                      <a:r>
                        <a:rPr lang="en-GB" sz="1000" dirty="0">
                          <a:effectLst/>
                          <a:highlight>
                            <a:srgbClr val="D0D0D0"/>
                          </a:highlight>
                        </a:rPr>
                        <a:t>Max</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D0D0"/>
                    </a:solidFill>
                  </a:tcPr>
                </a:tc>
                <a:tc>
                  <a:txBody>
                    <a:bodyPr/>
                    <a:lstStyle/>
                    <a:p>
                      <a:pPr algn="r" rtl="0" fontAlgn="b"/>
                      <a:r>
                        <a:rPr lang="en-GB" sz="1000">
                          <a:effectLst/>
                        </a:rPr>
                        <a:t>810.42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860.04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840.08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850.17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840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840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820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810.09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a:effectLst/>
                        </a:rPr>
                        <a:t>810.14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GB" sz="1000" dirty="0">
                          <a:effectLst/>
                        </a:rPr>
                        <a:t>800.07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7709113"/>
                  </a:ext>
                </a:extLst>
              </a:tr>
            </a:tbl>
          </a:graphicData>
        </a:graphic>
      </p:graphicFrame>
    </p:spTree>
    <p:extLst>
      <p:ext uri="{BB962C8B-B14F-4D97-AF65-F5344CB8AC3E}">
        <p14:creationId xmlns:p14="http://schemas.microsoft.com/office/powerpoint/2010/main" val="426881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D432-EA97-5381-A36E-D3C23803C770}"/>
              </a:ext>
            </a:extLst>
          </p:cNvPr>
          <p:cNvSpPr>
            <a:spLocks noGrp="1"/>
          </p:cNvSpPr>
          <p:nvPr>
            <p:ph type="title"/>
          </p:nvPr>
        </p:nvSpPr>
        <p:spPr/>
        <p:txBody>
          <a:bodyPr/>
          <a:lstStyle/>
          <a:p>
            <a:r>
              <a:rPr lang="en-US" dirty="0"/>
              <a:t>BBR PRODUCTION TESTING</a:t>
            </a:r>
          </a:p>
        </p:txBody>
      </p:sp>
      <p:sp>
        <p:nvSpPr>
          <p:cNvPr id="3" name="Content Placeholder 2">
            <a:extLst>
              <a:ext uri="{FF2B5EF4-FFF2-40B4-BE49-F238E27FC236}">
                <a16:creationId xmlns:a16="http://schemas.microsoft.com/office/drawing/2014/main" id="{9ED392DF-E1CA-C886-6CF1-31C4BC10EA98}"/>
              </a:ext>
            </a:extLst>
          </p:cNvPr>
          <p:cNvSpPr>
            <a:spLocks noGrp="1"/>
          </p:cNvSpPr>
          <p:nvPr>
            <p:ph idx="1"/>
          </p:nvPr>
        </p:nvSpPr>
        <p:spPr/>
        <p:txBody>
          <a:bodyPr>
            <a:normAutofit lnSpcReduction="10000"/>
          </a:bodyPr>
          <a:lstStyle/>
          <a:p>
            <a:r>
              <a:rPr lang="en-US" dirty="0"/>
              <a:t>Single POP (Tokyo) testing at Dropbox</a:t>
            </a:r>
          </a:p>
          <a:p>
            <a:pPr lvl="1"/>
            <a:r>
              <a:rPr lang="en-US" dirty="0"/>
              <a:t>Performance comparison between BBRv1 and BBRv2</a:t>
            </a:r>
          </a:p>
          <a:p>
            <a:pPr lvl="1"/>
            <a:r>
              <a:rPr lang="en-US" dirty="0"/>
              <a:t>Performance comparison with CUBIC and Reno</a:t>
            </a:r>
          </a:p>
          <a:p>
            <a:pPr lvl="1"/>
            <a:r>
              <a:rPr lang="en-US" dirty="0"/>
              <a:t>Results indicate production readiness </a:t>
            </a:r>
          </a:p>
          <a:p>
            <a:r>
              <a:rPr lang="en-US" dirty="0"/>
              <a:t>Subset of Spotify users</a:t>
            </a:r>
          </a:p>
          <a:p>
            <a:pPr lvl="1"/>
            <a:r>
              <a:rPr lang="en-US" dirty="0"/>
              <a:t>Results indicate production readiness</a:t>
            </a:r>
          </a:p>
          <a:p>
            <a:r>
              <a:rPr lang="en-US" dirty="0"/>
              <a:t>Google</a:t>
            </a:r>
          </a:p>
          <a:p>
            <a:pPr lvl="1"/>
            <a:r>
              <a:rPr lang="en-US" dirty="0"/>
              <a:t>They built it for their use case, kind of expected</a:t>
            </a:r>
          </a:p>
          <a:p>
            <a:r>
              <a:rPr lang="en-US" dirty="0"/>
              <a:t>Reports of Netflix working with BBR on FreeBSD</a:t>
            </a:r>
          </a:p>
          <a:p>
            <a:r>
              <a:rPr lang="en-US" dirty="0"/>
              <a:t>Cisco Catalyst SD-WAN enables it between SD-WAN endpoints when “</a:t>
            </a:r>
            <a:r>
              <a:rPr lang="en-US" dirty="0" err="1"/>
              <a:t>tcp</a:t>
            </a:r>
            <a:r>
              <a:rPr lang="en-US" dirty="0"/>
              <a:t>-optimization” feature is selected</a:t>
            </a:r>
          </a:p>
          <a:p>
            <a:endParaRPr lang="en-US" dirty="0"/>
          </a:p>
          <a:p>
            <a:endParaRPr lang="en-US" dirty="0"/>
          </a:p>
        </p:txBody>
      </p:sp>
    </p:spTree>
    <p:extLst>
      <p:ext uri="{BB962C8B-B14F-4D97-AF65-F5344CB8AC3E}">
        <p14:creationId xmlns:p14="http://schemas.microsoft.com/office/powerpoint/2010/main" val="522605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D432-EA97-5381-A36E-D3C23803C77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ED392DF-E1CA-C886-6CF1-31C4BC10EA98}"/>
              </a:ext>
            </a:extLst>
          </p:cNvPr>
          <p:cNvSpPr>
            <a:spLocks noGrp="1"/>
          </p:cNvSpPr>
          <p:nvPr>
            <p:ph idx="1"/>
          </p:nvPr>
        </p:nvSpPr>
        <p:spPr/>
        <p:txBody>
          <a:bodyPr/>
          <a:lstStyle/>
          <a:p>
            <a:r>
              <a:rPr lang="en-US" dirty="0"/>
              <a:t>Even the smallest amount of packet loss has extremely negative consequences on throughput</a:t>
            </a:r>
          </a:p>
          <a:p>
            <a:r>
              <a:rPr lang="en-US" dirty="0"/>
              <a:t>Outlines importance of monitoring and addressing even minor levels of packet loss</a:t>
            </a:r>
          </a:p>
          <a:p>
            <a:r>
              <a:rPr lang="en-US" dirty="0"/>
              <a:t>CUBIC is, still, default congestion avoidance algorithm</a:t>
            </a:r>
          </a:p>
          <a:p>
            <a:r>
              <a:rPr lang="en-US" dirty="0"/>
              <a:t>Packet loss outcomes significantly differ based on congestion avoidance algorithm used</a:t>
            </a:r>
          </a:p>
          <a:p>
            <a:r>
              <a:rPr lang="en-US" dirty="0"/>
              <a:t>BBR shows significantly better results at any packet loss %</a:t>
            </a:r>
          </a:p>
          <a:p>
            <a:endParaRPr lang="en-US" dirty="0"/>
          </a:p>
        </p:txBody>
      </p:sp>
    </p:spTree>
    <p:extLst>
      <p:ext uri="{BB962C8B-B14F-4D97-AF65-F5344CB8AC3E}">
        <p14:creationId xmlns:p14="http://schemas.microsoft.com/office/powerpoint/2010/main" val="125285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D36C9-ED3C-BD4B-8CF1-5FB62893015B}"/>
              </a:ext>
            </a:extLst>
          </p:cNvPr>
          <p:cNvSpPr>
            <a:spLocks noGrp="1"/>
          </p:cNvSpPr>
          <p:nvPr>
            <p:ph type="title"/>
          </p:nvPr>
        </p:nvSpPr>
        <p:spPr/>
        <p:txBody>
          <a:bodyPr/>
          <a:lstStyle/>
          <a:p>
            <a:r>
              <a:rPr lang="en-US" dirty="0"/>
              <a:t>Various Methods TCP Uses To Handle Packet Loss</a:t>
            </a:r>
          </a:p>
        </p:txBody>
      </p:sp>
      <p:sp>
        <p:nvSpPr>
          <p:cNvPr id="3" name="Content Placeholder 2">
            <a:extLst>
              <a:ext uri="{FF2B5EF4-FFF2-40B4-BE49-F238E27FC236}">
                <a16:creationId xmlns:a16="http://schemas.microsoft.com/office/drawing/2014/main" id="{97A253E2-1761-228F-590A-328FDCC0D9D6}"/>
              </a:ext>
            </a:extLst>
          </p:cNvPr>
          <p:cNvSpPr>
            <a:spLocks noGrp="1"/>
          </p:cNvSpPr>
          <p:nvPr>
            <p:ph idx="1"/>
          </p:nvPr>
        </p:nvSpPr>
        <p:spPr>
          <a:xfrm>
            <a:off x="581192" y="1760872"/>
            <a:ext cx="11029615" cy="3157969"/>
          </a:xfrm>
        </p:spPr>
        <p:txBody>
          <a:bodyPr/>
          <a:lstStyle/>
          <a:p>
            <a:r>
              <a:rPr lang="en-US" dirty="0"/>
              <a:t>Duplicate ACKs</a:t>
            </a:r>
          </a:p>
          <a:p>
            <a:r>
              <a:rPr lang="en-US" dirty="0"/>
              <a:t>Timeouts</a:t>
            </a:r>
          </a:p>
          <a:p>
            <a:r>
              <a:rPr lang="en-US" dirty="0"/>
              <a:t>Explicit Congestion Notifications (ECN)</a:t>
            </a:r>
          </a:p>
          <a:p>
            <a:r>
              <a:rPr lang="en-US" dirty="0"/>
              <a:t>Selective Acknowledgements (SACK)</a:t>
            </a:r>
          </a:p>
          <a:p>
            <a:r>
              <a:rPr lang="en-US" dirty="0"/>
              <a:t>Congestion Avoidance Algorithms</a:t>
            </a:r>
          </a:p>
          <a:p>
            <a:pPr marL="0" indent="0">
              <a:buNone/>
            </a:pPr>
            <a:endParaRPr lang="en-US" dirty="0"/>
          </a:p>
          <a:p>
            <a:endParaRPr lang="en-US" dirty="0"/>
          </a:p>
        </p:txBody>
      </p:sp>
    </p:spTree>
    <p:extLst>
      <p:ext uri="{BB962C8B-B14F-4D97-AF65-F5344CB8AC3E}">
        <p14:creationId xmlns:p14="http://schemas.microsoft.com/office/powerpoint/2010/main" val="630078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BD86-1FF4-184D-B91D-8E8BB54D0546}"/>
              </a:ext>
            </a:extLst>
          </p:cNvPr>
          <p:cNvSpPr>
            <a:spLocks noGrp="1"/>
          </p:cNvSpPr>
          <p:nvPr>
            <p:ph type="title"/>
          </p:nvPr>
        </p:nvSpPr>
        <p:spPr/>
        <p:txBody>
          <a:bodyPr/>
          <a:lstStyle/>
          <a:p>
            <a:r>
              <a:rPr lang="en-US" dirty="0"/>
              <a:t>CUBIC: The Default Congestion Avoidance Algorithm</a:t>
            </a:r>
          </a:p>
        </p:txBody>
      </p:sp>
      <p:sp>
        <p:nvSpPr>
          <p:cNvPr id="3" name="Content Placeholder 2">
            <a:extLst>
              <a:ext uri="{FF2B5EF4-FFF2-40B4-BE49-F238E27FC236}">
                <a16:creationId xmlns:a16="http://schemas.microsoft.com/office/drawing/2014/main" id="{275D9B7D-9197-7545-982E-94D840ECEB55}"/>
              </a:ext>
            </a:extLst>
          </p:cNvPr>
          <p:cNvSpPr>
            <a:spLocks noGrp="1"/>
          </p:cNvSpPr>
          <p:nvPr>
            <p:ph idx="1"/>
          </p:nvPr>
        </p:nvSpPr>
        <p:spPr>
          <a:xfrm>
            <a:off x="581192" y="1760872"/>
            <a:ext cx="7185953" cy="2296121"/>
          </a:xfrm>
        </p:spPr>
        <p:txBody>
          <a:bodyPr>
            <a:normAutofit/>
          </a:bodyPr>
          <a:lstStyle/>
          <a:p>
            <a:r>
              <a:rPr lang="en-US" dirty="0"/>
              <a:t>Given increased popularity of the Internet and growth of networks, network engineers realized that earlier congestion avoidance algorithms such as Tahoe, utilized available bandwidth slower than they should, especially in higher-bandwidth networks</a:t>
            </a:r>
          </a:p>
          <a:p>
            <a:r>
              <a:rPr lang="en-US" dirty="0"/>
              <a:t>Default congestion avoidance algorithm on all major operating systems</a:t>
            </a:r>
          </a:p>
        </p:txBody>
      </p:sp>
    </p:spTree>
    <p:extLst>
      <p:ext uri="{BB962C8B-B14F-4D97-AF65-F5344CB8AC3E}">
        <p14:creationId xmlns:p14="http://schemas.microsoft.com/office/powerpoint/2010/main" val="339728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BD86-1FF4-184D-B91D-8E8BB54D0546}"/>
              </a:ext>
            </a:extLst>
          </p:cNvPr>
          <p:cNvSpPr>
            <a:spLocks noGrp="1"/>
          </p:cNvSpPr>
          <p:nvPr>
            <p:ph type="title"/>
          </p:nvPr>
        </p:nvSpPr>
        <p:spPr/>
        <p:txBody>
          <a:bodyPr/>
          <a:lstStyle/>
          <a:p>
            <a:r>
              <a:rPr lang="en-US" dirty="0"/>
              <a:t>CUBIC: HOW IT WORKS?</a:t>
            </a:r>
          </a:p>
        </p:txBody>
      </p:sp>
      <p:sp>
        <p:nvSpPr>
          <p:cNvPr id="3" name="Content Placeholder 2">
            <a:extLst>
              <a:ext uri="{FF2B5EF4-FFF2-40B4-BE49-F238E27FC236}">
                <a16:creationId xmlns:a16="http://schemas.microsoft.com/office/drawing/2014/main" id="{275D9B7D-9197-7545-982E-94D840ECEB55}"/>
              </a:ext>
            </a:extLst>
          </p:cNvPr>
          <p:cNvSpPr>
            <a:spLocks noGrp="1"/>
          </p:cNvSpPr>
          <p:nvPr>
            <p:ph idx="1"/>
          </p:nvPr>
        </p:nvSpPr>
        <p:spPr>
          <a:xfrm>
            <a:off x="581192" y="1631530"/>
            <a:ext cx="7196463" cy="4524314"/>
          </a:xfrm>
        </p:spPr>
        <p:txBody>
          <a:bodyPr>
            <a:normAutofit fontScale="85000" lnSpcReduction="20000"/>
          </a:bodyPr>
          <a:lstStyle/>
          <a:p>
            <a:r>
              <a:rPr lang="en-US" b="1" dirty="0"/>
              <a:t>Congestion Window Adjustment</a:t>
            </a:r>
          </a:p>
          <a:p>
            <a:pPr lvl="1"/>
            <a:r>
              <a:rPr lang="en-US" dirty="0"/>
              <a:t>CUBIC employs a cubic function to adjust the congestion window size</a:t>
            </a:r>
          </a:p>
          <a:p>
            <a:pPr lvl="1"/>
            <a:r>
              <a:rPr lang="en-US" dirty="0"/>
              <a:t>The congestion window is increased aggressively during the slow start phase and cautiously during congestion avoidance. It reduces the congestion window sharply upon detecting packet loss, indicating network congestion</a:t>
            </a:r>
          </a:p>
          <a:p>
            <a:r>
              <a:rPr lang="en-US" b="1" dirty="0"/>
              <a:t>Window Scaling</a:t>
            </a:r>
          </a:p>
          <a:p>
            <a:pPr lvl="1"/>
            <a:r>
              <a:rPr lang="en-US" dirty="0"/>
              <a:t>Adjusts the congestion window size based on the current network capacity and congestion level</a:t>
            </a:r>
          </a:p>
          <a:p>
            <a:r>
              <a:rPr lang="en-US" b="1" dirty="0"/>
              <a:t>TCP Timestamps</a:t>
            </a:r>
          </a:p>
          <a:p>
            <a:pPr lvl="1"/>
            <a:r>
              <a:rPr lang="en-US" dirty="0"/>
              <a:t>CUBIC uses TCP timestamps for fine-grained measurement of round-trip time (RTT). Helps in estimating the available bandwidth and adjusting the congestion window accordingly</a:t>
            </a:r>
          </a:p>
          <a:p>
            <a:r>
              <a:rPr lang="en-US" b="1" dirty="0"/>
              <a:t>Congestion Avoidance</a:t>
            </a:r>
          </a:p>
          <a:p>
            <a:pPr lvl="1"/>
            <a:r>
              <a:rPr lang="en-US" dirty="0"/>
              <a:t>Once the congestion window reaches a certain threshold, CUBIC switches to congestion avoidance mode. It increases the congestion window size gradually, probing for additional bandwidth without inducing congestion</a:t>
            </a:r>
          </a:p>
          <a:p>
            <a:r>
              <a:rPr lang="en-US" b="1" dirty="0"/>
              <a:t>Packet Loss Reaction</a:t>
            </a:r>
          </a:p>
          <a:p>
            <a:pPr lvl="1"/>
            <a:r>
              <a:rPr lang="en-US" dirty="0"/>
              <a:t>CUBIC reacts to packet loss by reducing the congestion window size sharply</a:t>
            </a:r>
          </a:p>
          <a:p>
            <a:pPr lvl="1"/>
            <a:r>
              <a:rPr lang="en-US" dirty="0"/>
              <a:t>Implements an additive increase, multiplicative decrease (AIMD) approach to adjust the congestion window dynamically</a:t>
            </a:r>
          </a:p>
        </p:txBody>
      </p:sp>
    </p:spTree>
    <p:extLst>
      <p:ext uri="{BB962C8B-B14F-4D97-AF65-F5344CB8AC3E}">
        <p14:creationId xmlns:p14="http://schemas.microsoft.com/office/powerpoint/2010/main" val="56377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963FC0CD-F19B-4D9C-9C47-EB7E9D16E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70159E-5269-4C18-AA0B-D50513DB3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BBBE9C8C-98B2-41C2-B47B-9A396CBA2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B2ECCA3D-5ECA-4A8B-B9D7-CE6DEB72B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Content Placeholder 8">
            <a:extLst>
              <a:ext uri="{FF2B5EF4-FFF2-40B4-BE49-F238E27FC236}">
                <a16:creationId xmlns:a16="http://schemas.microsoft.com/office/drawing/2014/main" id="{8223A9B7-5362-2DEE-EC0E-C9DAC8ED45FE}"/>
              </a:ext>
            </a:extLst>
          </p:cNvPr>
          <p:cNvSpPr>
            <a:spLocks noGrp="1"/>
          </p:cNvSpPr>
          <p:nvPr>
            <p:ph idx="1"/>
          </p:nvPr>
        </p:nvSpPr>
        <p:spPr>
          <a:xfrm>
            <a:off x="581192" y="1492123"/>
            <a:ext cx="7543305" cy="3634486"/>
          </a:xfrm>
        </p:spPr>
        <p:txBody>
          <a:bodyPr/>
          <a:lstStyle/>
          <a:p>
            <a:r>
              <a:rPr lang="en-US" dirty="0"/>
              <a:t>Five Linux (Ubuntu 22.04) hosts configured to forward packets </a:t>
            </a:r>
          </a:p>
          <a:p>
            <a:r>
              <a:rPr lang="en-US" dirty="0"/>
              <a:t>1Gbps connectivity between devices</a:t>
            </a:r>
          </a:p>
          <a:p>
            <a:r>
              <a:rPr lang="en-US" dirty="0"/>
              <a:t>Static routing</a:t>
            </a:r>
          </a:p>
          <a:p>
            <a:r>
              <a:rPr lang="en-US" dirty="0"/>
              <a:t>Sub interfaces configured on hosts, required VLAN configuration on switch</a:t>
            </a:r>
          </a:p>
          <a:p>
            <a:r>
              <a:rPr lang="en-US" dirty="0"/>
              <a:t>Measuring throughput using iperf3</a:t>
            </a:r>
          </a:p>
          <a:p>
            <a:r>
              <a:rPr lang="en-GB" b="0" i="0" u="none" strike="noStrike" dirty="0">
                <a:solidFill>
                  <a:srgbClr val="333333"/>
                </a:solidFill>
                <a:effectLst/>
                <a:highlight>
                  <a:srgbClr val="FFFFFF"/>
                </a:highlight>
                <a:latin typeface="proxima-nova"/>
              </a:rPr>
              <a:t>Unlike bandwidth, which represents the maximum capacity of the channel, </a:t>
            </a:r>
            <a:r>
              <a:rPr lang="en-GB" i="0" u="none" strike="noStrike" dirty="0">
                <a:solidFill>
                  <a:srgbClr val="333333"/>
                </a:solidFill>
                <a:effectLst/>
                <a:highlight>
                  <a:srgbClr val="FFFFFF"/>
                </a:highlight>
                <a:latin typeface="proxima-nova"/>
              </a:rPr>
              <a:t>throughput reflects the real-world performance and efficiency of the data transmission process</a:t>
            </a:r>
            <a:endParaRPr lang="en-US" dirty="0"/>
          </a:p>
        </p:txBody>
      </p:sp>
      <p:sp>
        <p:nvSpPr>
          <p:cNvPr id="11" name="Title 1">
            <a:extLst>
              <a:ext uri="{FF2B5EF4-FFF2-40B4-BE49-F238E27FC236}">
                <a16:creationId xmlns:a16="http://schemas.microsoft.com/office/drawing/2014/main" id="{768C3F69-F7C3-D176-06F1-9B8549F5E82E}"/>
              </a:ext>
            </a:extLst>
          </p:cNvPr>
          <p:cNvSpPr>
            <a:spLocks noGrp="1"/>
          </p:cNvSpPr>
          <p:nvPr>
            <p:ph type="title"/>
          </p:nvPr>
        </p:nvSpPr>
        <p:spPr>
          <a:xfrm>
            <a:off x="581025" y="723901"/>
            <a:ext cx="10993438" cy="547852"/>
          </a:xfrm>
        </p:spPr>
        <p:txBody>
          <a:bodyPr/>
          <a:lstStyle/>
          <a:p>
            <a:r>
              <a:rPr lang="en-US" dirty="0"/>
              <a:t>Test methodology</a:t>
            </a:r>
          </a:p>
        </p:txBody>
      </p:sp>
    </p:spTree>
    <p:extLst>
      <p:ext uri="{BB962C8B-B14F-4D97-AF65-F5344CB8AC3E}">
        <p14:creationId xmlns:p14="http://schemas.microsoft.com/office/powerpoint/2010/main" val="76216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D0B93E-2E5A-B255-BF18-9F2D61C167C1}"/>
              </a:ext>
            </a:extLst>
          </p:cNvPr>
          <p:cNvSpPr>
            <a:spLocks noGrp="1"/>
          </p:cNvSpPr>
          <p:nvPr>
            <p:ph type="title"/>
          </p:nvPr>
        </p:nvSpPr>
        <p:spPr>
          <a:xfrm>
            <a:off x="575894" y="729657"/>
            <a:ext cx="11029616" cy="521073"/>
          </a:xfrm>
        </p:spPr>
        <p:txBody>
          <a:bodyPr>
            <a:noAutofit/>
          </a:bodyPr>
          <a:lstStyle/>
          <a:p>
            <a:r>
              <a:rPr lang="en-US" dirty="0"/>
              <a:t>Symmetric and Asymmetric Network Paths</a:t>
            </a:r>
          </a:p>
        </p:txBody>
      </p:sp>
      <p:pic>
        <p:nvPicPr>
          <p:cNvPr id="10" name="Picture 9" descr="A diagram of a block diagram&#10;&#10;Description automatically generated">
            <a:extLst>
              <a:ext uri="{FF2B5EF4-FFF2-40B4-BE49-F238E27FC236}">
                <a16:creationId xmlns:a16="http://schemas.microsoft.com/office/drawing/2014/main" id="{22E97B7A-3571-5337-E6DC-CB8B8BEFA9BE}"/>
              </a:ext>
            </a:extLst>
          </p:cNvPr>
          <p:cNvPicPr>
            <a:picLocks noChangeAspect="1"/>
          </p:cNvPicPr>
          <p:nvPr/>
        </p:nvPicPr>
        <p:blipFill>
          <a:blip r:embed="rId2"/>
          <a:stretch>
            <a:fillRect/>
          </a:stretch>
        </p:blipFill>
        <p:spPr>
          <a:xfrm>
            <a:off x="452327" y="1679671"/>
            <a:ext cx="6350000" cy="1409700"/>
          </a:xfrm>
          <a:prstGeom prst="rect">
            <a:avLst/>
          </a:prstGeom>
        </p:spPr>
      </p:pic>
      <p:pic>
        <p:nvPicPr>
          <p:cNvPr id="13" name="Picture 12" descr="A diagram of a block diagram&#10;&#10;Description automatically generated">
            <a:extLst>
              <a:ext uri="{FF2B5EF4-FFF2-40B4-BE49-F238E27FC236}">
                <a16:creationId xmlns:a16="http://schemas.microsoft.com/office/drawing/2014/main" id="{FEFE7ABA-7830-1648-E84C-B1A2ED95A985}"/>
              </a:ext>
            </a:extLst>
          </p:cNvPr>
          <p:cNvPicPr>
            <a:picLocks noChangeAspect="1"/>
          </p:cNvPicPr>
          <p:nvPr/>
        </p:nvPicPr>
        <p:blipFill>
          <a:blip r:embed="rId3"/>
          <a:stretch>
            <a:fillRect/>
          </a:stretch>
        </p:blipFill>
        <p:spPr>
          <a:xfrm>
            <a:off x="5255510" y="3768630"/>
            <a:ext cx="6350000" cy="2679700"/>
          </a:xfrm>
          <a:prstGeom prst="rect">
            <a:avLst/>
          </a:prstGeom>
        </p:spPr>
      </p:pic>
      <p:sp>
        <p:nvSpPr>
          <p:cNvPr id="17" name="TextBox 16">
            <a:extLst>
              <a:ext uri="{FF2B5EF4-FFF2-40B4-BE49-F238E27FC236}">
                <a16:creationId xmlns:a16="http://schemas.microsoft.com/office/drawing/2014/main" id="{D69ABD11-F5D7-09D8-FEF8-1EEA2AECCA32}"/>
              </a:ext>
            </a:extLst>
          </p:cNvPr>
          <p:cNvSpPr txBox="1"/>
          <p:nvPr/>
        </p:nvSpPr>
        <p:spPr>
          <a:xfrm>
            <a:off x="7983748" y="2061355"/>
            <a:ext cx="3415562" cy="646331"/>
          </a:xfrm>
          <a:prstGeom prst="rect">
            <a:avLst/>
          </a:prstGeom>
          <a:noFill/>
        </p:spPr>
        <p:txBody>
          <a:bodyPr wrap="square" rtlCol="0">
            <a:spAutoFit/>
          </a:bodyPr>
          <a:lstStyle/>
          <a:p>
            <a:r>
              <a:rPr lang="en-US" dirty="0"/>
              <a:t>Symmetric network (forward and reverse traffic path is the same)</a:t>
            </a:r>
          </a:p>
        </p:txBody>
      </p:sp>
      <p:sp>
        <p:nvSpPr>
          <p:cNvPr id="19" name="TextBox 18">
            <a:extLst>
              <a:ext uri="{FF2B5EF4-FFF2-40B4-BE49-F238E27FC236}">
                <a16:creationId xmlns:a16="http://schemas.microsoft.com/office/drawing/2014/main" id="{D896ADF0-B5F4-DA8A-261F-EE493FDDD2FF}"/>
              </a:ext>
            </a:extLst>
          </p:cNvPr>
          <p:cNvSpPr txBox="1"/>
          <p:nvPr/>
        </p:nvSpPr>
        <p:spPr>
          <a:xfrm>
            <a:off x="493514" y="4646813"/>
            <a:ext cx="3774001" cy="923330"/>
          </a:xfrm>
          <a:prstGeom prst="rect">
            <a:avLst/>
          </a:prstGeom>
          <a:noFill/>
        </p:spPr>
        <p:txBody>
          <a:bodyPr wrap="square" rtlCol="0">
            <a:spAutoFit/>
          </a:bodyPr>
          <a:lstStyle/>
          <a:p>
            <a:pPr algn="r"/>
            <a:r>
              <a:rPr lang="en-GB" b="0" dirty="0">
                <a:effectLst/>
              </a:rPr>
              <a:t>Asymmetric network (reverse traffic is taking a different path when compared to the forwarding path)</a:t>
            </a:r>
            <a:endParaRPr lang="en-US" dirty="0"/>
          </a:p>
        </p:txBody>
      </p:sp>
      <p:grpSp>
        <p:nvGrpSpPr>
          <p:cNvPr id="4" name="Group 3">
            <a:extLst>
              <a:ext uri="{FF2B5EF4-FFF2-40B4-BE49-F238E27FC236}">
                <a16:creationId xmlns:a16="http://schemas.microsoft.com/office/drawing/2014/main" id="{AB3587D3-7D03-962A-B12D-0165CDE71247}"/>
              </a:ext>
            </a:extLst>
          </p:cNvPr>
          <p:cNvGrpSpPr/>
          <p:nvPr/>
        </p:nvGrpSpPr>
        <p:grpSpPr>
          <a:xfrm>
            <a:off x="7191210" y="1679671"/>
            <a:ext cx="737193" cy="1409699"/>
            <a:chOff x="8358929" y="1399003"/>
            <a:chExt cx="737193" cy="2417520"/>
          </a:xfrm>
        </p:grpSpPr>
        <p:sp>
          <p:nvSpPr>
            <p:cNvPr id="5" name="Right Bracket 4">
              <a:extLst>
                <a:ext uri="{FF2B5EF4-FFF2-40B4-BE49-F238E27FC236}">
                  <a16:creationId xmlns:a16="http://schemas.microsoft.com/office/drawing/2014/main" id="{C17824A6-3365-53E3-84D9-1FE14C68BEBF}"/>
                </a:ext>
              </a:extLst>
            </p:cNvPr>
            <p:cNvSpPr/>
            <p:nvPr/>
          </p:nvSpPr>
          <p:spPr>
            <a:xfrm>
              <a:off x="8358929" y="1399003"/>
              <a:ext cx="362465" cy="2417520"/>
            </a:xfrm>
            <a:prstGeom prst="rightBracket">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8273435-6B04-CF12-3036-1A5DA65CDA72}"/>
                </a:ext>
              </a:extLst>
            </p:cNvPr>
            <p:cNvCxnSpPr>
              <a:cxnSpLocks/>
              <a:stCxn id="5" idx="2"/>
            </p:cNvCxnSpPr>
            <p:nvPr/>
          </p:nvCxnSpPr>
          <p:spPr>
            <a:xfrm>
              <a:off x="8721394" y="2607763"/>
              <a:ext cx="37472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AAFC74BD-D3A3-041B-9DEB-13B8E7BCA0C4}"/>
              </a:ext>
            </a:extLst>
          </p:cNvPr>
          <p:cNvGrpSpPr/>
          <p:nvPr/>
        </p:nvGrpSpPr>
        <p:grpSpPr>
          <a:xfrm rot="10800000">
            <a:off x="4360492" y="3768629"/>
            <a:ext cx="737193" cy="2679698"/>
            <a:chOff x="8358929" y="1399003"/>
            <a:chExt cx="737193" cy="2417520"/>
          </a:xfrm>
        </p:grpSpPr>
        <p:sp>
          <p:nvSpPr>
            <p:cNvPr id="8" name="Right Bracket 7">
              <a:extLst>
                <a:ext uri="{FF2B5EF4-FFF2-40B4-BE49-F238E27FC236}">
                  <a16:creationId xmlns:a16="http://schemas.microsoft.com/office/drawing/2014/main" id="{8C8D8D67-841C-3AF9-BBB9-378673F314E2}"/>
                </a:ext>
              </a:extLst>
            </p:cNvPr>
            <p:cNvSpPr/>
            <p:nvPr/>
          </p:nvSpPr>
          <p:spPr>
            <a:xfrm>
              <a:off x="8358929" y="1399003"/>
              <a:ext cx="362465" cy="2417520"/>
            </a:xfrm>
            <a:prstGeom prst="rightBracket">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D3771B0-FBFA-73CB-F4F2-C85BD66FFA92}"/>
                </a:ext>
              </a:extLst>
            </p:cNvPr>
            <p:cNvCxnSpPr>
              <a:cxnSpLocks/>
              <a:stCxn id="8" idx="2"/>
            </p:cNvCxnSpPr>
            <p:nvPr/>
          </p:nvCxnSpPr>
          <p:spPr>
            <a:xfrm>
              <a:off x="8721394" y="2607763"/>
              <a:ext cx="374728"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194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22C3-BDBB-4AEA-A0D8-7B5C3CE3F1B1}"/>
              </a:ext>
            </a:extLst>
          </p:cNvPr>
          <p:cNvSpPr>
            <a:spLocks noGrp="1"/>
          </p:cNvSpPr>
          <p:nvPr>
            <p:ph type="title"/>
          </p:nvPr>
        </p:nvSpPr>
        <p:spPr/>
        <p:txBody>
          <a:bodyPr/>
          <a:lstStyle/>
          <a:p>
            <a:r>
              <a:rPr lang="en-US" dirty="0"/>
              <a:t>Establishing a Baseline (NO PACKET LOSS)</a:t>
            </a:r>
            <a:endParaRPr lang="en-GB" dirty="0"/>
          </a:p>
        </p:txBody>
      </p:sp>
      <p:sp>
        <p:nvSpPr>
          <p:cNvPr id="8" name="Rectangle 1">
            <a:extLst>
              <a:ext uri="{FF2B5EF4-FFF2-40B4-BE49-F238E27FC236}">
                <a16:creationId xmlns:a16="http://schemas.microsoft.com/office/drawing/2014/main" id="{EC94670C-402F-FB2E-6F46-51EC4BC2A8FF}"/>
              </a:ext>
            </a:extLst>
          </p:cNvPr>
          <p:cNvSpPr>
            <a:spLocks noChangeArrowheads="1"/>
          </p:cNvSpPr>
          <p:nvPr/>
        </p:nvSpPr>
        <p:spPr bwMode="auto">
          <a:xfrm>
            <a:off x="5272088" y="30384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D43DE568-9649-60A8-D2F3-148E2016F6D9}"/>
              </a:ext>
            </a:extLst>
          </p:cNvPr>
          <p:cNvSpPr>
            <a:spLocks noChangeArrowheads="1"/>
          </p:cNvSpPr>
          <p:nvPr/>
        </p:nvSpPr>
        <p:spPr bwMode="auto">
          <a:xfrm>
            <a:off x="5272088" y="29114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Table 15">
            <a:extLst>
              <a:ext uri="{FF2B5EF4-FFF2-40B4-BE49-F238E27FC236}">
                <a16:creationId xmlns:a16="http://schemas.microsoft.com/office/drawing/2014/main" id="{09C68B13-0B57-6B0D-6256-41A06B5B85AE}"/>
              </a:ext>
            </a:extLst>
          </p:cNvPr>
          <p:cNvGraphicFramePr>
            <a:graphicFrameLocks noGrp="1"/>
          </p:cNvGraphicFramePr>
          <p:nvPr>
            <p:extLst>
              <p:ext uri="{D42A27DB-BD31-4B8C-83A1-F6EECF244321}">
                <p14:modId xmlns:p14="http://schemas.microsoft.com/office/powerpoint/2010/main" val="2178796696"/>
              </p:ext>
            </p:extLst>
          </p:nvPr>
        </p:nvGraphicFramePr>
        <p:xfrm>
          <a:off x="2934489" y="1743589"/>
          <a:ext cx="2408873" cy="2950991"/>
        </p:xfrm>
        <a:graphic>
          <a:graphicData uri="http://schemas.openxmlformats.org/drawingml/2006/table">
            <a:tbl>
              <a:tblPr/>
              <a:tblGrid>
                <a:gridCol w="1002536">
                  <a:extLst>
                    <a:ext uri="{9D8B030D-6E8A-4147-A177-3AD203B41FA5}">
                      <a16:colId xmlns:a16="http://schemas.microsoft.com/office/drawing/2014/main" val="1142398861"/>
                    </a:ext>
                  </a:extLst>
                </a:gridCol>
                <a:gridCol w="1406337">
                  <a:extLst>
                    <a:ext uri="{9D8B030D-6E8A-4147-A177-3AD203B41FA5}">
                      <a16:colId xmlns:a16="http://schemas.microsoft.com/office/drawing/2014/main" val="3912102800"/>
                    </a:ext>
                  </a:extLst>
                </a:gridCol>
              </a:tblGrid>
              <a:tr h="562094">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 </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Baseline (symmetric)</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40742655"/>
                  </a:ext>
                </a:extLst>
              </a:tr>
              <a:tr h="341271">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Mean</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804.673506</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0636205"/>
                  </a:ext>
                </a:extLst>
              </a:tr>
              <a:tr h="341271">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STD</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13.0217464</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1051359"/>
                  </a:ext>
                </a:extLst>
              </a:tr>
              <a:tr h="341271">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Min.</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710</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0137142"/>
                  </a:ext>
                </a:extLst>
              </a:tr>
              <a:tr h="341271">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25%</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799.99</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2986734"/>
                  </a:ext>
                </a:extLst>
              </a:tr>
              <a:tr h="341271">
                <a:tc>
                  <a:txBody>
                    <a:bodyPr/>
                    <a:lstStyle/>
                    <a:p>
                      <a:pPr algn="r" rtl="0" fontAlgn="b">
                        <a:spcBef>
                          <a:spcPts val="0"/>
                        </a:spcBef>
                        <a:spcAft>
                          <a:spcPts val="0"/>
                        </a:spcAft>
                      </a:pPr>
                      <a:r>
                        <a:rPr lang="en-GB" sz="1100" b="0" i="0" u="none" strike="noStrike" dirty="0">
                          <a:solidFill>
                            <a:srgbClr val="000000"/>
                          </a:solidFill>
                          <a:effectLst/>
                          <a:highlight>
                            <a:srgbClr val="D0CECE"/>
                          </a:highlight>
                          <a:latin typeface="+mn-lt"/>
                        </a:rPr>
                        <a:t>50%</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809.93</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6217250"/>
                  </a:ext>
                </a:extLst>
              </a:tr>
              <a:tr h="341271">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75%</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810.046</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4600205"/>
                  </a:ext>
                </a:extLst>
              </a:tr>
              <a:tr h="341271">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Max.</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830.419</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728829"/>
                  </a:ext>
                </a:extLst>
              </a:tr>
            </a:tbl>
          </a:graphicData>
        </a:graphic>
      </p:graphicFrame>
      <p:sp>
        <p:nvSpPr>
          <p:cNvPr id="17" name="Rectangle 3">
            <a:extLst>
              <a:ext uri="{FF2B5EF4-FFF2-40B4-BE49-F238E27FC236}">
                <a16:creationId xmlns:a16="http://schemas.microsoft.com/office/drawing/2014/main" id="{CA9A9639-DA44-93A2-6B9B-9958E713E3B0}"/>
              </a:ext>
            </a:extLst>
          </p:cNvPr>
          <p:cNvSpPr>
            <a:spLocks noChangeArrowheads="1"/>
          </p:cNvSpPr>
          <p:nvPr/>
        </p:nvSpPr>
        <p:spPr bwMode="auto">
          <a:xfrm>
            <a:off x="5272088" y="3041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Table 17">
            <a:extLst>
              <a:ext uri="{FF2B5EF4-FFF2-40B4-BE49-F238E27FC236}">
                <a16:creationId xmlns:a16="http://schemas.microsoft.com/office/drawing/2014/main" id="{1A526070-AEF1-B69C-3E3F-79B7D43F2697}"/>
              </a:ext>
            </a:extLst>
          </p:cNvPr>
          <p:cNvGraphicFramePr>
            <a:graphicFrameLocks noGrp="1"/>
          </p:cNvGraphicFramePr>
          <p:nvPr>
            <p:extLst>
              <p:ext uri="{D42A27DB-BD31-4B8C-83A1-F6EECF244321}">
                <p14:modId xmlns:p14="http://schemas.microsoft.com/office/powerpoint/2010/main" val="1245231271"/>
              </p:ext>
            </p:extLst>
          </p:nvPr>
        </p:nvGraphicFramePr>
        <p:xfrm>
          <a:off x="6848640" y="1743589"/>
          <a:ext cx="2408873" cy="2950990"/>
        </p:xfrm>
        <a:graphic>
          <a:graphicData uri="http://schemas.openxmlformats.org/drawingml/2006/table">
            <a:tbl>
              <a:tblPr/>
              <a:tblGrid>
                <a:gridCol w="1002537">
                  <a:extLst>
                    <a:ext uri="{9D8B030D-6E8A-4147-A177-3AD203B41FA5}">
                      <a16:colId xmlns:a16="http://schemas.microsoft.com/office/drawing/2014/main" val="2713166918"/>
                    </a:ext>
                  </a:extLst>
                </a:gridCol>
                <a:gridCol w="1406336">
                  <a:extLst>
                    <a:ext uri="{9D8B030D-6E8A-4147-A177-3AD203B41FA5}">
                      <a16:colId xmlns:a16="http://schemas.microsoft.com/office/drawing/2014/main" val="1560291068"/>
                    </a:ext>
                  </a:extLst>
                </a:gridCol>
              </a:tblGrid>
              <a:tr h="562093">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 </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rtl="0" fontAlgn="b">
                        <a:spcBef>
                          <a:spcPts val="0"/>
                        </a:spcBef>
                        <a:spcAft>
                          <a:spcPts val="0"/>
                        </a:spcAft>
                      </a:pPr>
                      <a:r>
                        <a:rPr lang="en-GB" sz="1100" b="0" i="0" u="none" strike="noStrike" dirty="0">
                          <a:solidFill>
                            <a:srgbClr val="000000"/>
                          </a:solidFill>
                          <a:effectLst/>
                          <a:highlight>
                            <a:srgbClr val="D0CECE"/>
                          </a:highlight>
                          <a:latin typeface="+mn-lt"/>
                        </a:rPr>
                        <a:t>Baseline (asymmetric)</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409767238"/>
                  </a:ext>
                </a:extLst>
              </a:tr>
              <a:tr h="341271">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Mean</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864.139471</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0118975"/>
                  </a:ext>
                </a:extLst>
              </a:tr>
              <a:tr h="341271">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STD</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14.647341</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1211830"/>
                  </a:ext>
                </a:extLst>
              </a:tr>
              <a:tr h="341271">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Min.</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720.067</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4880868"/>
                  </a:ext>
                </a:extLst>
              </a:tr>
              <a:tr h="341271">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25%</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859.973</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326785"/>
                  </a:ext>
                </a:extLst>
              </a:tr>
              <a:tr h="341271">
                <a:tc>
                  <a:txBody>
                    <a:bodyPr/>
                    <a:lstStyle/>
                    <a:p>
                      <a:pPr algn="r" rtl="0" fontAlgn="b">
                        <a:spcBef>
                          <a:spcPts val="0"/>
                        </a:spcBef>
                        <a:spcAft>
                          <a:spcPts val="0"/>
                        </a:spcAft>
                      </a:pPr>
                      <a:r>
                        <a:rPr lang="en-GB" sz="1100" b="0" i="0" u="none" strike="noStrike">
                          <a:solidFill>
                            <a:srgbClr val="000000"/>
                          </a:solidFill>
                          <a:effectLst/>
                          <a:highlight>
                            <a:srgbClr val="D0CECE"/>
                          </a:highlight>
                          <a:latin typeface="+mn-lt"/>
                        </a:rPr>
                        <a:t>50%</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869.965</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3046700"/>
                  </a:ext>
                </a:extLst>
              </a:tr>
              <a:tr h="341271">
                <a:tc>
                  <a:txBody>
                    <a:bodyPr/>
                    <a:lstStyle/>
                    <a:p>
                      <a:pPr algn="r" rtl="0" fontAlgn="b">
                        <a:spcBef>
                          <a:spcPts val="0"/>
                        </a:spcBef>
                        <a:spcAft>
                          <a:spcPts val="0"/>
                        </a:spcAft>
                      </a:pPr>
                      <a:r>
                        <a:rPr lang="en-GB" sz="1100" b="0" i="0" u="none" strike="noStrike" dirty="0">
                          <a:solidFill>
                            <a:srgbClr val="000000"/>
                          </a:solidFill>
                          <a:effectLst/>
                          <a:highlight>
                            <a:srgbClr val="D0CECE"/>
                          </a:highlight>
                          <a:latin typeface="+mn-lt"/>
                        </a:rPr>
                        <a:t>75%</a:t>
                      </a:r>
                      <a:endParaRPr lang="en-GB" dirty="0">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870.3815</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0317372"/>
                  </a:ext>
                </a:extLst>
              </a:tr>
              <a:tr h="341271">
                <a:tc>
                  <a:txBody>
                    <a:bodyPr/>
                    <a:lstStyle/>
                    <a:p>
                      <a:pPr rtl="0" fontAlgn="b">
                        <a:spcBef>
                          <a:spcPts val="0"/>
                        </a:spcBef>
                        <a:spcAft>
                          <a:spcPts val="0"/>
                        </a:spcAft>
                      </a:pPr>
                      <a:r>
                        <a:rPr lang="en-GB" sz="1100" b="0" i="0" u="none" strike="noStrike">
                          <a:solidFill>
                            <a:srgbClr val="000000"/>
                          </a:solidFill>
                          <a:effectLst/>
                          <a:highlight>
                            <a:srgbClr val="D0CECE"/>
                          </a:highlight>
                          <a:latin typeface="+mn-lt"/>
                        </a:rPr>
                        <a:t>Max.</a:t>
                      </a:r>
                      <a:endParaRPr lang="en-GB">
                        <a:effectLst/>
                        <a:highlight>
                          <a:srgbClr val="D0CECE"/>
                        </a:highligh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spcBef>
                          <a:spcPts val="0"/>
                        </a:spcBef>
                        <a:spcAft>
                          <a:spcPts val="0"/>
                        </a:spcAft>
                      </a:pPr>
                      <a:r>
                        <a:rPr lang="en-GB" sz="1100" b="0" i="0" u="none" strike="noStrike" dirty="0">
                          <a:solidFill>
                            <a:srgbClr val="000000"/>
                          </a:solidFill>
                          <a:effectLst/>
                          <a:latin typeface="+mn-lt"/>
                        </a:rPr>
                        <a:t>900.002</a:t>
                      </a:r>
                      <a:endParaRPr lang="en-GB" dirty="0">
                        <a:effectLst/>
                        <a:latin typeface="+mn-lt"/>
                      </a:endParaRPr>
                    </a:p>
                  </a:txBody>
                  <a:tcPr marL="63500" marR="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9798846"/>
                  </a:ext>
                </a:extLst>
              </a:tr>
            </a:tbl>
          </a:graphicData>
        </a:graphic>
      </p:graphicFrame>
      <p:sp>
        <p:nvSpPr>
          <p:cNvPr id="19" name="Rectangle 4">
            <a:extLst>
              <a:ext uri="{FF2B5EF4-FFF2-40B4-BE49-F238E27FC236}">
                <a16:creationId xmlns:a16="http://schemas.microsoft.com/office/drawing/2014/main" id="{33E3BF98-CD69-812C-653C-3EBAFC7EBC7C}"/>
              </a:ext>
            </a:extLst>
          </p:cNvPr>
          <p:cNvSpPr>
            <a:spLocks noChangeArrowheads="1"/>
          </p:cNvSpPr>
          <p:nvPr/>
        </p:nvSpPr>
        <p:spPr bwMode="auto">
          <a:xfrm>
            <a:off x="8608072" y="30533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Content Placeholder 8">
            <a:extLst>
              <a:ext uri="{FF2B5EF4-FFF2-40B4-BE49-F238E27FC236}">
                <a16:creationId xmlns:a16="http://schemas.microsoft.com/office/drawing/2014/main" id="{4F63A7C1-74EE-803E-4DAB-063818B95107}"/>
              </a:ext>
            </a:extLst>
          </p:cNvPr>
          <p:cNvSpPr>
            <a:spLocks noGrp="1"/>
          </p:cNvSpPr>
          <p:nvPr>
            <p:ph idx="1"/>
          </p:nvPr>
        </p:nvSpPr>
        <p:spPr>
          <a:xfrm>
            <a:off x="581192" y="5156021"/>
            <a:ext cx="11029615" cy="1056509"/>
          </a:xfrm>
        </p:spPr>
        <p:txBody>
          <a:bodyPr>
            <a:normAutofit/>
          </a:bodyPr>
          <a:lstStyle/>
          <a:p>
            <a:r>
              <a:rPr lang="en-US" dirty="0"/>
              <a:t>804.6 Mbps and 865.13 Mbps of Throughput for symmetric and asymmetric network, respectfully</a:t>
            </a:r>
          </a:p>
          <a:p>
            <a:r>
              <a:rPr lang="en-US" dirty="0"/>
              <a:t>Asymmetric network traffic saw 7.3% increase in Throughput over symmetric network </a:t>
            </a:r>
          </a:p>
        </p:txBody>
      </p:sp>
    </p:spTree>
    <p:extLst>
      <p:ext uri="{BB962C8B-B14F-4D97-AF65-F5344CB8AC3E}">
        <p14:creationId xmlns:p14="http://schemas.microsoft.com/office/powerpoint/2010/main" val="250896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A269-A40B-449C-8A6E-BD02E619F3C0}"/>
              </a:ext>
            </a:extLst>
          </p:cNvPr>
          <p:cNvSpPr>
            <a:spLocks noGrp="1"/>
          </p:cNvSpPr>
          <p:nvPr>
            <p:ph type="title"/>
          </p:nvPr>
        </p:nvSpPr>
        <p:spPr/>
        <p:txBody>
          <a:bodyPr/>
          <a:lstStyle/>
          <a:p>
            <a:r>
              <a:rPr lang="en-US" dirty="0"/>
              <a:t>introducing PACKET LOSS</a:t>
            </a:r>
            <a:endParaRPr lang="en-GB" dirty="0"/>
          </a:p>
        </p:txBody>
      </p:sp>
      <p:sp>
        <p:nvSpPr>
          <p:cNvPr id="3" name="Content Placeholder 2">
            <a:extLst>
              <a:ext uri="{FF2B5EF4-FFF2-40B4-BE49-F238E27FC236}">
                <a16:creationId xmlns:a16="http://schemas.microsoft.com/office/drawing/2014/main" id="{568A5F37-6A73-400E-950A-8278B1C58D5B}"/>
              </a:ext>
            </a:extLst>
          </p:cNvPr>
          <p:cNvSpPr>
            <a:spLocks noGrp="1"/>
          </p:cNvSpPr>
          <p:nvPr>
            <p:ph idx="1"/>
          </p:nvPr>
        </p:nvSpPr>
        <p:spPr>
          <a:xfrm>
            <a:off x="581193" y="1760871"/>
            <a:ext cx="5514807" cy="2621557"/>
          </a:xfrm>
        </p:spPr>
        <p:txBody>
          <a:bodyPr/>
          <a:lstStyle/>
          <a:p>
            <a:r>
              <a:rPr lang="en-GB" dirty="0" err="1"/>
              <a:t>tc</a:t>
            </a:r>
            <a:r>
              <a:rPr lang="en-GB" dirty="0"/>
              <a:t> ("traffic control") utility</a:t>
            </a:r>
          </a:p>
          <a:p>
            <a:r>
              <a:rPr lang="en-GB" dirty="0" err="1"/>
              <a:t>tc</a:t>
            </a:r>
            <a:r>
              <a:rPr lang="en-GB" dirty="0"/>
              <a:t> has capabilities such as shaping, scheduling, policing, and dropping</a:t>
            </a:r>
          </a:p>
          <a:p>
            <a:r>
              <a:rPr lang="en-GB" dirty="0"/>
              <a:t>Enhancement called </a:t>
            </a:r>
            <a:r>
              <a:rPr lang="en-GB" dirty="0" err="1"/>
              <a:t>netem</a:t>
            </a:r>
            <a:r>
              <a:rPr lang="en-GB" dirty="0"/>
              <a:t> ("network emulation") that allows adding delay, packet loss, duplication, and other characteristics to packets outgoing from a specific network interface</a:t>
            </a:r>
          </a:p>
        </p:txBody>
      </p:sp>
    </p:spTree>
    <p:extLst>
      <p:ext uri="{BB962C8B-B14F-4D97-AF65-F5344CB8AC3E}">
        <p14:creationId xmlns:p14="http://schemas.microsoft.com/office/powerpoint/2010/main" val="3100706458"/>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tf33552983_win32</Template>
  <TotalTime>1482</TotalTime>
  <Words>1852</Words>
  <Application>Microsoft Macintosh PowerPoint</Application>
  <PresentationFormat>Widescreen</PresentationFormat>
  <Paragraphs>614</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Franklin Gothic Book</vt:lpstr>
      <vt:lpstr>Franklin Gothic Demi</vt:lpstr>
      <vt:lpstr>proxima-nova</vt:lpstr>
      <vt:lpstr>Wingdings 2</vt:lpstr>
      <vt:lpstr>DividendVTI</vt:lpstr>
      <vt:lpstr>The Surprising Impact of 1% Packet Loss</vt:lpstr>
      <vt:lpstr>Researched but not quantified problem</vt:lpstr>
      <vt:lpstr>Various Methods TCP Uses To Handle Packet Loss</vt:lpstr>
      <vt:lpstr>CUBIC: The Default Congestion Avoidance Algorithm</vt:lpstr>
      <vt:lpstr>CUBIC: HOW IT WORKS?</vt:lpstr>
      <vt:lpstr>Test methodology</vt:lpstr>
      <vt:lpstr>Symmetric and Asymmetric Network Paths</vt:lpstr>
      <vt:lpstr>Establishing a Baseline (NO PACKET LOSS)</vt:lpstr>
      <vt:lpstr>introducing PACKET LOSS</vt:lpstr>
      <vt:lpstr>The Curious Case of 1% Packet Loss</vt:lpstr>
      <vt:lpstr>The Curious Case of 1% Packet Loss</vt:lpstr>
      <vt:lpstr>Overall RESULTS</vt:lpstr>
      <vt:lpstr>Overall RESULTS VISUALISED</vt:lpstr>
      <vt:lpstr>BBR: The future of congestion avoidance?</vt:lpstr>
      <vt:lpstr>BBR: How it WORKS?</vt:lpstr>
      <vt:lpstr>KEY DIFFERENCES BETWEEN CUBIC AND BBR</vt:lpstr>
      <vt:lpstr>ENABLING BBR</vt:lpstr>
      <vt:lpstr>Establishing a BASELINE WITH BBR (NO PACKET LOSS)</vt:lpstr>
      <vt:lpstr>MEASURING IMPACT OF 1% packet loss while using BBR</vt:lpstr>
      <vt:lpstr>MEASURING IMPACT OF 1% packet loss while using BBR</vt:lpstr>
      <vt:lpstr>COMPARISON BETWEEN CUBIC and BBR AT 1% LOSS</vt:lpstr>
      <vt:lpstr>OVERALL RESULTS WITH BBR</vt:lpstr>
      <vt:lpstr>BBR PRODUCTION TESTING</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firewalls limiting scaling factor to small to medium-sized enterprises in the wake of micro-segmentation?</dc:title>
  <dc:creator>Kemal Šanjta</dc:creator>
  <cp:lastModifiedBy>Kemal Sanjta (kemals)</cp:lastModifiedBy>
  <cp:revision>79</cp:revision>
  <cp:lastPrinted>2024-05-15T14:01:51Z</cp:lastPrinted>
  <dcterms:created xsi:type="dcterms:W3CDTF">2021-03-16T21:57:44Z</dcterms:created>
  <dcterms:modified xsi:type="dcterms:W3CDTF">2024-05-15T16:05:54Z</dcterms:modified>
</cp:coreProperties>
</file>