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" name="Shape 11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228600" indent="0" algn="ctr">
              <a:buClrTx/>
              <a:buSzTx/>
              <a:buFontTx/>
              <a:buNone/>
              <a:defRPr sz="2400"/>
            </a:lvl1pPr>
            <a:lvl2pPr marL="228600" indent="457200" algn="ctr">
              <a:buClrTx/>
              <a:buSzTx/>
              <a:buFontTx/>
              <a:buNone/>
              <a:defRPr sz="2400"/>
            </a:lvl2pPr>
            <a:lvl3pPr marL="228600" indent="914400" algn="ctr">
              <a:buClrTx/>
              <a:buSzTx/>
              <a:buFontTx/>
              <a:buNone/>
              <a:defRPr sz="2400"/>
            </a:lvl3pPr>
            <a:lvl4pPr marL="228600" indent="1371600" algn="ctr">
              <a:buClrTx/>
              <a:buSzTx/>
              <a:buFontTx/>
              <a:buNone/>
              <a:defRPr sz="2400"/>
            </a:lvl4pPr>
            <a:lvl5pPr marL="228600" indent="1828800" algn="ctr">
              <a:buClrTx/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" name="Body Level One…"/>
          <p:cNvSpPr txBox="1"/>
          <p:nvPr>
            <p:ph type="body" idx="1"/>
          </p:nvPr>
        </p:nvSpPr>
        <p:spPr>
          <a:xfrm rot="5400000">
            <a:off x="3920330" y="-1256506"/>
            <a:ext cx="4351340" cy="105156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Text"/>
          <p:cNvSpPr txBox="1"/>
          <p:nvPr>
            <p:ph type="title"/>
          </p:nvPr>
        </p:nvSpPr>
        <p:spPr>
          <a:xfrm rot="5400000">
            <a:off x="7133431" y="1956592"/>
            <a:ext cx="5811840" cy="262890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5" name="Body Level One…"/>
          <p:cNvSpPr txBox="1"/>
          <p:nvPr>
            <p:ph type="body" idx="1"/>
          </p:nvPr>
        </p:nvSpPr>
        <p:spPr>
          <a:xfrm rot="5400000">
            <a:off x="1799431" y="-596107"/>
            <a:ext cx="5811838" cy="77343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Google Shape;20;p13"/>
          <p:cNvSpPr txBox="1"/>
          <p:nvPr>
            <p:ph type="body" sz="half" idx="2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22860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228600" indent="4572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228600" indent="9144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228600" indent="13716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228600" indent="18288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228600" indent="0">
              <a:buClrTx/>
              <a:buSzTx/>
              <a:buFontTx/>
              <a:buNone/>
              <a:defRPr b="1" sz="2400"/>
            </a:lvl1pPr>
            <a:lvl2pPr marL="228600" indent="457200">
              <a:buClrTx/>
              <a:buSzTx/>
              <a:buFontTx/>
              <a:buNone/>
              <a:defRPr b="1" sz="2400"/>
            </a:lvl2pPr>
            <a:lvl3pPr marL="228600" indent="914400">
              <a:buClrTx/>
              <a:buSzTx/>
              <a:buFontTx/>
              <a:buNone/>
              <a:defRPr b="1" sz="2400"/>
            </a:lvl3pPr>
            <a:lvl4pPr marL="228600" indent="1371600">
              <a:buClrTx/>
              <a:buSzTx/>
              <a:buFontTx/>
              <a:buNone/>
              <a:defRPr b="1" sz="2400"/>
            </a:lvl4pPr>
            <a:lvl5pPr marL="228600" indent="1828800">
              <a:buClrTx/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Google Shape;29;p15"/>
          <p:cNvSpPr txBox="1"/>
          <p:nvPr>
            <p:ph type="body" sz="half" idx="21"/>
          </p:nvPr>
        </p:nvSpPr>
        <p:spPr>
          <a:xfrm>
            <a:off x="839786" y="2505074"/>
            <a:ext cx="5157791" cy="3684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1" name="Google Shape;30;p15"/>
          <p:cNvSpPr txBox="1"/>
          <p:nvPr>
            <p:ph type="body" sz="quarter" idx="22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2" name="Google Shape;31;p15"/>
          <p:cNvSpPr txBox="1"/>
          <p:nvPr>
            <p:ph type="body" sz="half" idx="23"/>
          </p:nvPr>
        </p:nvSpPr>
        <p:spPr>
          <a:xfrm>
            <a:off x="6172200" y="2505074"/>
            <a:ext cx="5183188" cy="3684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6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 indent="-431800">
              <a:buSzPts val="3200"/>
              <a:defRPr sz="3200"/>
            </a:lvl1pPr>
            <a:lvl2pPr indent="-431800">
              <a:buSzPts val="3200"/>
              <a:defRPr sz="3200"/>
            </a:lvl2pPr>
            <a:lvl3pPr indent="-431800">
              <a:buSzPts val="3200"/>
              <a:defRPr sz="3200"/>
            </a:lvl3pPr>
            <a:lvl4pPr indent="-431800">
              <a:buSzPts val="3200"/>
              <a:defRPr sz="3200"/>
            </a:lvl4pPr>
            <a:lvl5pPr indent="-431800">
              <a:buSzPts val="3200"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Google Shape;41;p18"/>
          <p:cNvSpPr txBox="1"/>
          <p:nvPr>
            <p:ph type="body" sz="quarter" idx="21"/>
          </p:nvPr>
        </p:nvSpPr>
        <p:spPr>
          <a:xfrm>
            <a:off x="839786" y="2057400"/>
            <a:ext cx="3932241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6" name="Google Shape;45;p19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228600" indent="0">
              <a:buClrTx/>
              <a:buSzTx/>
              <a:buFontTx/>
              <a:buNone/>
              <a:defRPr sz="1600"/>
            </a:lvl1pPr>
            <a:lvl2pPr marL="228600" indent="457200">
              <a:buClrTx/>
              <a:buSzTx/>
              <a:buFontTx/>
              <a:buNone/>
              <a:defRPr sz="1600"/>
            </a:lvl2pPr>
            <a:lvl3pPr marL="228600" indent="914400">
              <a:buClrTx/>
              <a:buSzTx/>
              <a:buFontTx/>
              <a:buNone/>
              <a:defRPr sz="1600"/>
            </a:lvl3pPr>
            <a:lvl4pPr marL="228600" indent="1371600">
              <a:buClrTx/>
              <a:buSzTx/>
              <a:buFontTx/>
              <a:buNone/>
              <a:defRPr sz="1600"/>
            </a:lvl4pPr>
            <a:lvl5pPr marL="228600" indent="1828800">
              <a:buClrTx/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5" tIns="45675" rIns="45675" bIns="45675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5" tIns="45675" rIns="45675" bIns="45675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0234" y="6406830"/>
            <a:ext cx="273567" cy="264165"/>
          </a:xfrm>
          <a:prstGeom prst="rect">
            <a:avLst/>
          </a:prstGeom>
          <a:ln w="12700">
            <a:miter lim="400000"/>
          </a:ln>
        </p:spPr>
        <p:txBody>
          <a:bodyPr wrap="none" lIns="45675" tIns="45675" rIns="45675" bIns="45675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9144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3716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8288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860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7432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2004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6576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1148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eb.archive.org/web/20060506003539/https://openmap.bbn.com/~tomlinso/ray/firstemailframe.html" TargetMode="Externa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ignal.me/#p/+15555555555" TargetMode="Externa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ommons.wikimedia.org/wiki/File:Question_in_a_question_in_a_question_in_a_question.gif" TargetMode="External"/><Relationship Id="rId3" Type="http://schemas.openxmlformats.org/officeDocument/2006/relationships/image" Target="../media/image1.g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60;p1"/>
          <p:cNvSpPr txBox="1"/>
          <p:nvPr>
            <p:ph type="ctr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/>
          <a:lstStyle/>
          <a:p>
            <a:pPr/>
            <a:r>
              <a:t>Adding Contact Methods in Whois &amp; RDAP</a:t>
            </a:r>
          </a:p>
        </p:txBody>
      </p:sp>
      <p:sp>
        <p:nvSpPr>
          <p:cNvPr id="116" name="Google Shape;61;p1"/>
          <p:cNvSpPr txBox="1"/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</a:lvl1pPr>
          </a:lstStyle>
          <a:p>
            <a:pPr/>
            <a:r>
              <a:t>Cynthia Revström, Dmitry Kohmanyuk, Leo Vegoda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6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</a:p>
        </p:txBody>
      </p:sp>
      <p:sp>
        <p:nvSpPr>
          <p:cNvPr id="119" name="Google Shape;67;p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</a:pPr>
            <a:r>
              <a:t>What we have now</a:t>
            </a:r>
          </a:p>
          <a:p>
            <a:pPr marL="228600" indent="-228600"/>
            <a:r>
              <a:t>Whois versus RDAP</a:t>
            </a:r>
          </a:p>
          <a:p>
            <a:pPr marL="228600" indent="-228600"/>
            <a:r>
              <a:t>First step</a:t>
            </a:r>
          </a:p>
          <a:p>
            <a:pPr marL="228600" indent="-177800"/>
            <a:r>
              <a:t>What we could have</a:t>
            </a:r>
          </a:p>
          <a:p>
            <a:pPr marL="228600" indent="-228600"/>
            <a:r>
              <a:t>Make it a NWI?</a:t>
            </a:r>
          </a:p>
          <a:p>
            <a:pPr marL="228600" indent="-228600"/>
            <a:r>
              <a:t>Discussion &amp; questions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7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What we have now</a:t>
            </a:r>
          </a:p>
        </p:txBody>
      </p:sp>
      <p:sp>
        <p:nvSpPr>
          <p:cNvPr id="122" name="Google Shape;73;p3"/>
          <p:cNvSpPr txBox="1"/>
          <p:nvPr>
            <p:ph type="body" sz="half" idx="1"/>
          </p:nvPr>
        </p:nvSpPr>
        <p:spPr>
          <a:xfrm>
            <a:off x="838197" y="1825624"/>
            <a:ext cx="5181603" cy="4351338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</a:pPr>
            <a:r>
              <a:t>Useful</a:t>
            </a:r>
          </a:p>
          <a:p>
            <a:pPr lvl="1" marL="685800" indent="-228600">
              <a:spcBef>
                <a:spcPts val="500"/>
              </a:spcBef>
              <a:buSzPts val="2400"/>
              <a:defRPr sz="2400"/>
            </a:pPr>
            <a:r>
              <a:t>Phone</a:t>
            </a:r>
          </a:p>
          <a:p>
            <a:pPr lvl="1" marL="685800" indent="-228600">
              <a:spcBef>
                <a:spcPts val="500"/>
              </a:spcBef>
              <a:buSzPts val="2400"/>
              <a:defRPr sz="2400"/>
            </a:pPr>
            <a:r>
              <a:t>E-mail</a:t>
            </a:r>
          </a:p>
        </p:txBody>
      </p:sp>
      <p:sp>
        <p:nvSpPr>
          <p:cNvPr id="123" name="Google Shape;74;p3"/>
          <p:cNvSpPr txBox="1"/>
          <p:nvPr>
            <p:ph type="body" idx="21"/>
          </p:nvPr>
        </p:nvSpPr>
        <p:spPr>
          <a:xfrm>
            <a:off x="6172198" y="1825624"/>
            <a:ext cx="5181602" cy="43513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228600" indent="-228600">
              <a:spcBef>
                <a:spcPts val="0"/>
              </a:spcBef>
            </a:pPr>
            <a:r>
              <a:t>Less useful</a:t>
            </a:r>
          </a:p>
          <a:p>
            <a:pPr lvl="1" marL="685800" indent="-228600">
              <a:spcBef>
                <a:spcPts val="500"/>
              </a:spcBef>
              <a:buSzPts val="2400"/>
              <a:defRPr sz="2400"/>
            </a:pPr>
            <a:r>
              <a:t>Postal address (since 1635)</a:t>
            </a:r>
          </a:p>
          <a:p>
            <a:pPr lvl="1" marL="685800" indent="-228600">
              <a:spcBef>
                <a:spcPts val="500"/>
              </a:spcBef>
              <a:buSzPts val="2400"/>
              <a:defRPr sz="2400"/>
            </a:pPr>
            <a:r>
              <a:t>Fax (since 1843)</a:t>
            </a:r>
          </a:p>
        </p:txBody>
      </p:sp>
      <p:sp>
        <p:nvSpPr>
          <p:cNvPr id="124" name="Google Shape;75;p3"/>
          <p:cNvSpPr txBox="1"/>
          <p:nvPr/>
        </p:nvSpPr>
        <p:spPr>
          <a:xfrm>
            <a:off x="2772044" y="3606320"/>
            <a:ext cx="5960059" cy="8839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5" tIns="45675" rIns="45675" bIns="45675">
            <a:spAutoFit/>
          </a:bodyPr>
          <a:lstStyle/>
          <a:p>
            <a:pPr>
              <a:defRPr sz="1800"/>
            </a:pPr>
            <a:r>
              <a:t>It would be nice to have a contact method developed in the last 50 years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the first ARPANET network mail</a:t>
            </a:r>
            <a:r>
              <a:t> was sent in 1971)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80;p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/>
          <a:lstStyle/>
          <a:p>
            <a:pPr/>
            <a:r>
              <a:t>What we have now</a:t>
            </a:r>
          </a:p>
        </p:txBody>
      </p:sp>
      <p:pic>
        <p:nvPicPr>
          <p:cNvPr id="127" name="Google Shape;81;p4" descr="Google Shape;81;p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0925" y="1690825"/>
            <a:ext cx="5842926" cy="403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Google Shape;82;p4" descr="Google Shape;82;p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85394" y="156024"/>
            <a:ext cx="4615202" cy="6500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87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Whois versus RDAP</a:t>
            </a:r>
          </a:p>
        </p:txBody>
      </p:sp>
      <p:sp>
        <p:nvSpPr>
          <p:cNvPr id="131" name="Google Shape;88;p5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</a:pPr>
            <a:r>
              <a:t>We can easily add whatever we want to whois</a:t>
            </a:r>
          </a:p>
          <a:p>
            <a:pPr marL="228600" indent="-228600"/>
            <a:r>
              <a:t>But RDAP does not automatically give the same view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93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First step?</a:t>
            </a:r>
          </a:p>
        </p:txBody>
      </p:sp>
      <p:sp>
        <p:nvSpPr>
          <p:cNvPr id="134" name="Google Shape;94;p6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</a:pPr>
            <a:r>
              <a:t>RFC 8605 (ICANN Extensions for the Registration Data Access Protocol) already exists and introduced a CONTACT-URI that can include an HTTPS value</a:t>
            </a:r>
          </a:p>
          <a:p>
            <a:pPr marL="228600" indent="-228600"/>
            <a:r>
              <a:t>OTT messaging apps like Signal and WhatsApp have private URIs and offer an HTTPS intermediary, e.g.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https://signal.me/#p/+15555555555</a:t>
            </a:r>
          </a:p>
          <a:p>
            <a:pPr marL="228600" indent="-228600"/>
            <a:r>
              <a:t>Is this good enough as a first step towards modernising the contact methods supported in the RIPE Database?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99;p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/>
          <a:lstStyle/>
          <a:p>
            <a:pPr/>
            <a:r>
              <a:t>What we could have</a:t>
            </a:r>
          </a:p>
        </p:txBody>
      </p:sp>
      <p:pic>
        <p:nvPicPr>
          <p:cNvPr id="137" name="Google Shape;100;p7" descr="Google Shape;100;p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0925" y="1690825"/>
            <a:ext cx="4065576" cy="2806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Google Shape;101;p7" descr="Google Shape;101;p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85394" y="156024"/>
            <a:ext cx="4615202" cy="6500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1" name="Google Shape;102;p7"/>
          <p:cNvGrpSpPr/>
          <p:nvPr/>
        </p:nvGrpSpPr>
        <p:grpSpPr>
          <a:xfrm>
            <a:off x="2224400" y="5099724"/>
            <a:ext cx="5061004" cy="932703"/>
            <a:chOff x="0" y="0"/>
            <a:chExt cx="5061003" cy="932701"/>
          </a:xfrm>
        </p:grpSpPr>
        <p:sp>
          <p:nvSpPr>
            <p:cNvPr id="139" name="Google Shape;103;p7"/>
            <p:cNvSpPr/>
            <p:nvPr/>
          </p:nvSpPr>
          <p:spPr>
            <a:xfrm>
              <a:off x="-1" y="0"/>
              <a:ext cx="5061005" cy="93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600"/>
                  </a:moveTo>
                  <a:cubicBezTo>
                    <a:pt x="0" y="1612"/>
                    <a:pt x="297" y="0"/>
                    <a:pt x="663" y="0"/>
                  </a:cubicBezTo>
                  <a:lnTo>
                    <a:pt x="20937" y="0"/>
                  </a:lnTo>
                  <a:cubicBezTo>
                    <a:pt x="21303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1303" y="21600"/>
                    <a:pt x="20937" y="21600"/>
                  </a:cubicBezTo>
                  <a:lnTo>
                    <a:pt x="663" y="21600"/>
                  </a:lnTo>
                  <a:cubicBezTo>
                    <a:pt x="297" y="21600"/>
                    <a:pt x="0" y="19988"/>
                    <a:pt x="0" y="18000"/>
                  </a:cubicBezTo>
                  <a:close/>
                </a:path>
              </a:pathLst>
            </a:custGeom>
            <a:solidFill>
              <a:srgbClr val="F4CCCC"/>
            </a:solidFill>
            <a:ln w="9525" cap="flat">
              <a:solidFill>
                <a:srgbClr val="44546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lnSpc>
                  <a:spcPct val="90000"/>
                </a:lnSpc>
                <a:defRPr sz="2100"/>
              </a:pPr>
            </a:p>
          </p:txBody>
        </p:sp>
        <p:sp>
          <p:nvSpPr>
            <p:cNvPr id="140" name="Google Shape;104;p7"/>
            <p:cNvSpPr txBox="1"/>
            <p:nvPr/>
          </p:nvSpPr>
          <p:spPr>
            <a:xfrm>
              <a:off x="82487" y="226888"/>
              <a:ext cx="4896029" cy="4788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399" tIns="91399" rIns="91399" bIns="91399" numCol="1" anchor="ctr">
              <a:spAutoFit/>
            </a:bodyPr>
            <a:lstStyle>
              <a:lvl1pPr algn="ctr">
                <a:lnSpc>
                  <a:spcPct val="90000"/>
                </a:lnSpc>
                <a:defRPr sz="2100"/>
              </a:lvl1pPr>
            </a:lstStyle>
            <a:p>
              <a:pPr/>
              <a:r>
                <a:t>https://signal.me/#p/+380503814604</a:t>
              </a:r>
            </a:p>
          </p:txBody>
        </p:sp>
      </p:grpSp>
      <p:sp>
        <p:nvSpPr>
          <p:cNvPr id="142" name="Google Shape;105;p7"/>
          <p:cNvSpPr/>
          <p:nvPr/>
        </p:nvSpPr>
        <p:spPr>
          <a:xfrm rot="20023109">
            <a:off x="6103203" y="4449024"/>
            <a:ext cx="1816471" cy="456702"/>
          </a:xfrm>
          <a:prstGeom prst="rightArrow">
            <a:avLst>
              <a:gd name="adj1" fmla="val 0"/>
              <a:gd name="adj2" fmla="val 50000"/>
            </a:avLst>
          </a:prstGeom>
          <a:solidFill>
            <a:srgbClr val="E6B8AF"/>
          </a:solidFill>
          <a:ln>
            <a:solidFill>
              <a:srgbClr val="44546A"/>
            </a:solidFill>
          </a:ln>
        </p:spPr>
        <p:txBody>
          <a:bodyPr lIns="0" tIns="0" rIns="0" bIns="0" anchor="ctr"/>
          <a:lstStyle/>
          <a:p>
            <a:pPr algn="ctr"/>
          </a:p>
        </p:txBody>
      </p:sp>
      <p:sp>
        <p:nvSpPr>
          <p:cNvPr id="143" name="Google Shape;106;p7"/>
          <p:cNvSpPr/>
          <p:nvPr/>
        </p:nvSpPr>
        <p:spPr>
          <a:xfrm rot="14215759">
            <a:off x="3351264" y="4086342"/>
            <a:ext cx="1816474" cy="456824"/>
          </a:xfrm>
          <a:prstGeom prst="rightArrow">
            <a:avLst>
              <a:gd name="adj1" fmla="val 0"/>
              <a:gd name="adj2" fmla="val 50000"/>
            </a:avLst>
          </a:prstGeom>
          <a:solidFill>
            <a:srgbClr val="E6B8AF"/>
          </a:solidFill>
          <a:ln>
            <a:solidFill>
              <a:srgbClr val="44546A"/>
            </a:solidFill>
          </a:ln>
        </p:spPr>
        <p:txBody>
          <a:bodyPr lIns="0" tIns="0" rIns="0" bIns="0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1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Make it a NWI?</a:t>
            </a:r>
          </a:p>
        </p:txBody>
      </p:sp>
      <p:sp>
        <p:nvSpPr>
          <p:cNvPr id="146" name="Google Shape;112;p8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</a:pPr>
            <a:r>
              <a:t>If this is good enough to deliver an improvement, should it become an NWI?</a:t>
            </a:r>
          </a:p>
          <a:p>
            <a:pPr marL="228600" indent="-228600"/>
            <a:r>
              <a:t>If so, should support for private URIs be included or just the HTTPS redirection service?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17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Discussion &amp; Questions</a:t>
            </a:r>
          </a:p>
        </p:txBody>
      </p:sp>
      <p:sp>
        <p:nvSpPr>
          <p:cNvPr id="149" name="Google Shape;118;p9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</a:p>
          <a:p>
            <a:pPr marL="0" indent="0">
              <a:spcBef>
                <a:spcPts val="0"/>
              </a:spcBef>
              <a:buClrTx/>
              <a:buSzTx/>
              <a:buFontTx/>
              <a:buNone/>
              <a:defRPr sz="1200"/>
            </a:pPr>
            <a:r>
              <a:t>question mark made of question marks by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Khaydock</a:t>
            </a:r>
            <a:r>
              <a:t> CC BY-SA 3.0 DEED</a:t>
            </a:r>
          </a:p>
        </p:txBody>
      </p:sp>
      <p:pic>
        <p:nvPicPr>
          <p:cNvPr id="150" name="Question_in_a_question_in_a_question_in_a_question.gif" descr="Question_in_a_question_in_a_question_in_a_question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81640" y="1173576"/>
            <a:ext cx="2804123" cy="40990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