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6"/>
  </p:notesMasterIdLst>
  <p:sldIdLst>
    <p:sldId id="256" r:id="rId2"/>
    <p:sldId id="263" r:id="rId3"/>
    <p:sldId id="265" r:id="rId4"/>
    <p:sldId id="266" r:id="rId5"/>
    <p:sldId id="288" r:id="rId6"/>
    <p:sldId id="276" r:id="rId7"/>
    <p:sldId id="277" r:id="rId8"/>
    <p:sldId id="278" r:id="rId9"/>
    <p:sldId id="280" r:id="rId10"/>
    <p:sldId id="279" r:id="rId11"/>
    <p:sldId id="281" r:id="rId12"/>
    <p:sldId id="289" r:id="rId13"/>
    <p:sldId id="290" r:id="rId14"/>
    <p:sldId id="293" r:id="rId15"/>
    <p:sldId id="292" r:id="rId16"/>
    <p:sldId id="285" r:id="rId17"/>
    <p:sldId id="294" r:id="rId18"/>
    <p:sldId id="298" r:id="rId19"/>
    <p:sldId id="283" r:id="rId20"/>
    <p:sldId id="284" r:id="rId21"/>
    <p:sldId id="295" r:id="rId22"/>
    <p:sldId id="296" r:id="rId23"/>
    <p:sldId id="297" r:id="rId24"/>
    <p:sldId id="267" r:id="rId25"/>
  </p:sldIdLst>
  <p:sldSz cx="12192000" cy="6858000"/>
  <p:notesSz cx="6858000" cy="9144000"/>
  <p:defaultTextStyle>
    <a:defPPr>
      <a:defRPr lang="en-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231"/>
    <p:restoredTop sz="94700"/>
  </p:normalViewPr>
  <p:slideViewPr>
    <p:cSldViewPr snapToGrid="0">
      <p:cViewPr varScale="1">
        <p:scale>
          <a:sx n="118" d="100"/>
          <a:sy n="118" d="100"/>
        </p:scale>
        <p:origin x="504"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9772136-133D-B94B-A2B9-B5ECA3E0DD53}" type="datetimeFigureOut">
              <a:rPr lang="en-US" smtClean="0"/>
              <a:t>5/22/24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EAC7D0-BD0D-884E-BD53-B51F2BDC6E1D}" type="slidenum">
              <a:rPr lang="en-US" smtClean="0"/>
              <a:t>‹#›</a:t>
            </a:fld>
            <a:endParaRPr lang="en-US"/>
          </a:p>
        </p:txBody>
      </p:sp>
    </p:spTree>
    <p:extLst>
      <p:ext uri="{BB962C8B-B14F-4D97-AF65-F5344CB8AC3E}">
        <p14:creationId xmlns:p14="http://schemas.microsoft.com/office/powerpoint/2010/main" val="15950598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DE" dirty="0"/>
              <a:t>RIPE-NONAUTH</a:t>
            </a:r>
          </a:p>
          <a:p>
            <a:r>
              <a:rPr lang="en-DE" dirty="0"/>
              <a:t>Adapt for public communication.</a:t>
            </a:r>
          </a:p>
        </p:txBody>
      </p:sp>
      <p:sp>
        <p:nvSpPr>
          <p:cNvPr id="4" name="Slide Number Placeholder 3"/>
          <p:cNvSpPr>
            <a:spLocks noGrp="1"/>
          </p:cNvSpPr>
          <p:nvPr>
            <p:ph type="sldNum" sz="quarter" idx="5"/>
          </p:nvPr>
        </p:nvSpPr>
        <p:spPr/>
        <p:txBody>
          <a:bodyPr/>
          <a:lstStyle/>
          <a:p>
            <a:fld id="{B5170E1C-7CEF-9E45-85EF-055CE5BBE04F}" type="slidenum">
              <a:rPr lang="en-DE" smtClean="0"/>
              <a:t>23</a:t>
            </a:fld>
            <a:endParaRPr lang="en-DE"/>
          </a:p>
        </p:txBody>
      </p:sp>
    </p:spTree>
    <p:extLst>
      <p:ext uri="{BB962C8B-B14F-4D97-AF65-F5344CB8AC3E}">
        <p14:creationId xmlns:p14="http://schemas.microsoft.com/office/powerpoint/2010/main" val="4903306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4DBF14-3DED-F2A5-5725-AC4324DBF98E}"/>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6A640E9E-4294-BA9F-7285-D17D37B958F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D10571A8-AFFF-B01E-58DF-5B5AD858AF6D}"/>
              </a:ext>
            </a:extLst>
          </p:cNvPr>
          <p:cNvSpPr>
            <a:spLocks noGrp="1"/>
          </p:cNvSpPr>
          <p:nvPr>
            <p:ph type="dt" sz="half" idx="10"/>
          </p:nvPr>
        </p:nvSpPr>
        <p:spPr/>
        <p:txBody>
          <a:bodyPr/>
          <a:lstStyle/>
          <a:p>
            <a:fld id="{AB3AE4A4-13C8-8842-9E5F-F55A98F29031}" type="datetimeFigureOut">
              <a:rPr lang="en-US" smtClean="0"/>
              <a:t>5/22/24</a:t>
            </a:fld>
            <a:endParaRPr lang="en-US"/>
          </a:p>
        </p:txBody>
      </p:sp>
      <p:sp>
        <p:nvSpPr>
          <p:cNvPr id="5" name="Footer Placeholder 4">
            <a:extLst>
              <a:ext uri="{FF2B5EF4-FFF2-40B4-BE49-F238E27FC236}">
                <a16:creationId xmlns:a16="http://schemas.microsoft.com/office/drawing/2014/main" id="{7232E4B0-2181-B41F-3AEC-F08F65F3C2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687DD7-3922-FEC6-4E33-E8FB7C802A0D}"/>
              </a:ext>
            </a:extLst>
          </p:cNvPr>
          <p:cNvSpPr>
            <a:spLocks noGrp="1"/>
          </p:cNvSpPr>
          <p:nvPr>
            <p:ph type="sldNum" sz="quarter" idx="12"/>
          </p:nvPr>
        </p:nvSpPr>
        <p:spPr/>
        <p:txBody>
          <a:bodyPr/>
          <a:lstStyle/>
          <a:p>
            <a:fld id="{6F32E593-A9FF-EE43-9A11-F534F1EB0F21}" type="slidenum">
              <a:rPr lang="en-US" smtClean="0"/>
              <a:t>‹#›</a:t>
            </a:fld>
            <a:endParaRPr lang="en-US"/>
          </a:p>
        </p:txBody>
      </p:sp>
    </p:spTree>
    <p:extLst>
      <p:ext uri="{BB962C8B-B14F-4D97-AF65-F5344CB8AC3E}">
        <p14:creationId xmlns:p14="http://schemas.microsoft.com/office/powerpoint/2010/main" val="14717813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4B4F88-18DE-F25E-F34E-306944B6EC0A}"/>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2CA77B30-FD19-5BBE-3333-FC3E0DE8509A}"/>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BE6FD5F0-1F78-E0A7-D35A-973413E4C794}"/>
              </a:ext>
            </a:extLst>
          </p:cNvPr>
          <p:cNvSpPr>
            <a:spLocks noGrp="1"/>
          </p:cNvSpPr>
          <p:nvPr>
            <p:ph type="dt" sz="half" idx="10"/>
          </p:nvPr>
        </p:nvSpPr>
        <p:spPr/>
        <p:txBody>
          <a:bodyPr/>
          <a:lstStyle/>
          <a:p>
            <a:fld id="{AB3AE4A4-13C8-8842-9E5F-F55A98F29031}" type="datetimeFigureOut">
              <a:rPr lang="en-US" smtClean="0"/>
              <a:t>5/22/24</a:t>
            </a:fld>
            <a:endParaRPr lang="en-US"/>
          </a:p>
        </p:txBody>
      </p:sp>
      <p:sp>
        <p:nvSpPr>
          <p:cNvPr id="5" name="Footer Placeholder 4">
            <a:extLst>
              <a:ext uri="{FF2B5EF4-FFF2-40B4-BE49-F238E27FC236}">
                <a16:creationId xmlns:a16="http://schemas.microsoft.com/office/drawing/2014/main" id="{EE9BC2EC-15A5-CB1C-1090-8AAE4C727D7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F3E154C-078C-B17D-0DBD-229F89E843C5}"/>
              </a:ext>
            </a:extLst>
          </p:cNvPr>
          <p:cNvSpPr>
            <a:spLocks noGrp="1"/>
          </p:cNvSpPr>
          <p:nvPr>
            <p:ph type="sldNum" sz="quarter" idx="12"/>
          </p:nvPr>
        </p:nvSpPr>
        <p:spPr/>
        <p:txBody>
          <a:bodyPr/>
          <a:lstStyle/>
          <a:p>
            <a:fld id="{6F32E593-A9FF-EE43-9A11-F534F1EB0F21}" type="slidenum">
              <a:rPr lang="en-US" smtClean="0"/>
              <a:t>‹#›</a:t>
            </a:fld>
            <a:endParaRPr lang="en-US"/>
          </a:p>
        </p:txBody>
      </p:sp>
    </p:spTree>
    <p:extLst>
      <p:ext uri="{BB962C8B-B14F-4D97-AF65-F5344CB8AC3E}">
        <p14:creationId xmlns:p14="http://schemas.microsoft.com/office/powerpoint/2010/main" val="33446257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BC95804-2B99-237B-F7B0-A24BE6181F6A}"/>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1EB3663C-A588-A824-40FF-A371CAF00F32}"/>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3EDFD474-AFBD-0EDF-DA8E-54B9731E9460}"/>
              </a:ext>
            </a:extLst>
          </p:cNvPr>
          <p:cNvSpPr>
            <a:spLocks noGrp="1"/>
          </p:cNvSpPr>
          <p:nvPr>
            <p:ph type="dt" sz="half" idx="10"/>
          </p:nvPr>
        </p:nvSpPr>
        <p:spPr/>
        <p:txBody>
          <a:bodyPr/>
          <a:lstStyle/>
          <a:p>
            <a:fld id="{AB3AE4A4-13C8-8842-9E5F-F55A98F29031}" type="datetimeFigureOut">
              <a:rPr lang="en-US" smtClean="0"/>
              <a:t>5/22/24</a:t>
            </a:fld>
            <a:endParaRPr lang="en-US"/>
          </a:p>
        </p:txBody>
      </p:sp>
      <p:sp>
        <p:nvSpPr>
          <p:cNvPr id="5" name="Footer Placeholder 4">
            <a:extLst>
              <a:ext uri="{FF2B5EF4-FFF2-40B4-BE49-F238E27FC236}">
                <a16:creationId xmlns:a16="http://schemas.microsoft.com/office/drawing/2014/main" id="{E74583EA-CC6D-14C0-9C4F-906313AEA92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0CCBA92-A619-02F0-872A-35A653749C8B}"/>
              </a:ext>
            </a:extLst>
          </p:cNvPr>
          <p:cNvSpPr>
            <a:spLocks noGrp="1"/>
          </p:cNvSpPr>
          <p:nvPr>
            <p:ph type="sldNum" sz="quarter" idx="12"/>
          </p:nvPr>
        </p:nvSpPr>
        <p:spPr/>
        <p:txBody>
          <a:bodyPr/>
          <a:lstStyle/>
          <a:p>
            <a:fld id="{6F32E593-A9FF-EE43-9A11-F534F1EB0F21}" type="slidenum">
              <a:rPr lang="en-US" smtClean="0"/>
              <a:t>‹#›</a:t>
            </a:fld>
            <a:endParaRPr lang="en-US"/>
          </a:p>
        </p:txBody>
      </p:sp>
    </p:spTree>
    <p:extLst>
      <p:ext uri="{BB962C8B-B14F-4D97-AF65-F5344CB8AC3E}">
        <p14:creationId xmlns:p14="http://schemas.microsoft.com/office/powerpoint/2010/main" val="21155276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
  <p:cSld name="Titel und Inhalt Bullets">
    <p:bg>
      <p:bgPr>
        <a:solidFill>
          <a:srgbClr val="FFFFFF"/>
        </a:solidFill>
        <a:effectLst/>
      </p:bgPr>
    </p:bg>
    <p:spTree>
      <p:nvGrpSpPr>
        <p:cNvPr id="1" name=""/>
        <p:cNvGrpSpPr/>
        <p:nvPr/>
      </p:nvGrpSpPr>
      <p:grpSpPr>
        <a:xfrm>
          <a:off x="0" y="0"/>
          <a:ext cx="0" cy="0"/>
          <a:chOff x="0" y="0"/>
          <a:chExt cx="0" cy="0"/>
        </a:xfrm>
      </p:grpSpPr>
      <p:sp>
        <p:nvSpPr>
          <p:cNvPr id="162" name="Titeltext"/>
          <p:cNvSpPr txBox="1">
            <a:spLocks noGrp="1"/>
          </p:cNvSpPr>
          <p:nvPr>
            <p:ph type="title"/>
          </p:nvPr>
        </p:nvSpPr>
        <p:spPr>
          <a:xfrm>
            <a:off x="1775882" y="1119716"/>
            <a:ext cx="9120651" cy="1247579"/>
          </a:xfrm>
          <a:prstGeom prst="rect">
            <a:avLst/>
          </a:prstGeom>
        </p:spPr>
        <p:txBody>
          <a:bodyPr/>
          <a:lstStyle/>
          <a:p>
            <a:r>
              <a:t>Titeltext</a:t>
            </a:r>
          </a:p>
        </p:txBody>
      </p:sp>
      <p:sp>
        <p:nvSpPr>
          <p:cNvPr id="163" name="Textebene 1…"/>
          <p:cNvSpPr txBox="1">
            <a:spLocks noGrp="1"/>
          </p:cNvSpPr>
          <p:nvPr>
            <p:ph type="body" sz="half" idx="1"/>
          </p:nvPr>
        </p:nvSpPr>
        <p:spPr>
          <a:xfrm>
            <a:off x="1775882" y="1797050"/>
            <a:ext cx="9120651" cy="3552167"/>
          </a:xfrm>
          <a:prstGeom prst="rect">
            <a:avLst/>
          </a:prstGeom>
        </p:spPr>
        <p:txBody>
          <a:bodyPr>
            <a:normAutofit/>
          </a:bodyPr>
          <a:lstStyle>
            <a:lvl1pPr>
              <a:lnSpc>
                <a:spcPct val="100000"/>
              </a:lnSpc>
              <a:spcBef>
                <a:spcPts val="800"/>
              </a:spcBef>
            </a:lvl1pPr>
            <a:lvl2pPr>
              <a:lnSpc>
                <a:spcPct val="100000"/>
              </a:lnSpc>
              <a:spcBef>
                <a:spcPts val="800"/>
              </a:spcBef>
            </a:lvl2pPr>
            <a:lvl3pPr>
              <a:lnSpc>
                <a:spcPct val="100000"/>
              </a:lnSpc>
              <a:spcBef>
                <a:spcPts val="800"/>
              </a:spcBef>
            </a:lvl3pPr>
            <a:lvl4pPr>
              <a:lnSpc>
                <a:spcPct val="100000"/>
              </a:lnSpc>
              <a:spcBef>
                <a:spcPts val="800"/>
              </a:spcBef>
            </a:lvl4pPr>
            <a:lvl5pPr>
              <a:lnSpc>
                <a:spcPct val="100000"/>
              </a:lnSpc>
              <a:spcBef>
                <a:spcPts val="800"/>
              </a:spcBef>
            </a:lvl5pPr>
          </a:lstStyle>
          <a:p>
            <a:r>
              <a:t>Textebene 1</a:t>
            </a:r>
          </a:p>
          <a:p>
            <a:pPr lvl="1"/>
            <a:r>
              <a:t>Textebene 2</a:t>
            </a:r>
          </a:p>
          <a:p>
            <a:pPr lvl="2"/>
            <a:r>
              <a:t>Textebene 3</a:t>
            </a:r>
          </a:p>
          <a:p>
            <a:pPr lvl="3"/>
            <a:r>
              <a:t>Textebene 4</a:t>
            </a:r>
          </a:p>
          <a:p>
            <a:pPr lvl="4"/>
            <a:r>
              <a:t>Textebene 5</a:t>
            </a:r>
          </a:p>
        </p:txBody>
      </p:sp>
      <p:grpSp>
        <p:nvGrpSpPr>
          <p:cNvPr id="166" name="Gruppieren"/>
          <p:cNvGrpSpPr/>
          <p:nvPr/>
        </p:nvGrpSpPr>
        <p:grpSpPr>
          <a:xfrm>
            <a:off x="-41827" y="-7045"/>
            <a:ext cx="3447785" cy="1631952"/>
            <a:chOff x="0" y="0"/>
            <a:chExt cx="2585837" cy="1223962"/>
          </a:xfrm>
        </p:grpSpPr>
        <p:pic>
          <p:nvPicPr>
            <p:cNvPr id="164" name="Corner.png" descr="Corner.png"/>
            <p:cNvPicPr>
              <a:picLocks noChangeAspect="1"/>
            </p:cNvPicPr>
            <p:nvPr/>
          </p:nvPicPr>
          <p:blipFill>
            <a:blip r:embed="rId2"/>
            <a:stretch>
              <a:fillRect/>
            </a:stretch>
          </p:blipFill>
          <p:spPr>
            <a:xfrm>
              <a:off x="0" y="0"/>
              <a:ext cx="2585838" cy="1223963"/>
            </a:xfrm>
            <a:prstGeom prst="rect">
              <a:avLst/>
            </a:prstGeom>
            <a:ln w="12700" cap="flat">
              <a:noFill/>
              <a:miter lim="400000"/>
            </a:ln>
            <a:effectLst/>
          </p:spPr>
        </p:pic>
        <p:pic>
          <p:nvPicPr>
            <p:cNvPr id="165" name="Grafik 7" descr="Grafik 7"/>
            <p:cNvPicPr>
              <a:picLocks noChangeAspect="1"/>
            </p:cNvPicPr>
            <p:nvPr/>
          </p:nvPicPr>
          <p:blipFill>
            <a:blip r:embed="rId3"/>
            <a:stretch>
              <a:fillRect/>
            </a:stretch>
          </p:blipFill>
          <p:spPr>
            <a:xfrm>
              <a:off x="216014" y="169071"/>
              <a:ext cx="497035" cy="461018"/>
            </a:xfrm>
            <a:prstGeom prst="rect">
              <a:avLst/>
            </a:prstGeom>
            <a:ln w="12700" cap="flat">
              <a:noFill/>
              <a:miter lim="400000"/>
            </a:ln>
            <a:effectLst/>
          </p:spPr>
        </p:pic>
      </p:grpSp>
      <p:sp>
        <p:nvSpPr>
          <p:cNvPr id="167" name="Foliennumm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945397709"/>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FC02A1-63B3-E365-A9D5-3AB95425DBB1}"/>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1A42DF05-EEAE-6BDD-766B-3DB95950E676}"/>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FECA7909-9BDA-3182-A849-18DCBA45122F}"/>
              </a:ext>
            </a:extLst>
          </p:cNvPr>
          <p:cNvSpPr>
            <a:spLocks noGrp="1"/>
          </p:cNvSpPr>
          <p:nvPr>
            <p:ph type="dt" sz="half" idx="10"/>
          </p:nvPr>
        </p:nvSpPr>
        <p:spPr/>
        <p:txBody>
          <a:bodyPr/>
          <a:lstStyle/>
          <a:p>
            <a:fld id="{AB3AE4A4-13C8-8842-9E5F-F55A98F29031}" type="datetimeFigureOut">
              <a:rPr lang="en-US" smtClean="0"/>
              <a:t>5/22/24</a:t>
            </a:fld>
            <a:endParaRPr lang="en-US"/>
          </a:p>
        </p:txBody>
      </p:sp>
      <p:sp>
        <p:nvSpPr>
          <p:cNvPr id="5" name="Footer Placeholder 4">
            <a:extLst>
              <a:ext uri="{FF2B5EF4-FFF2-40B4-BE49-F238E27FC236}">
                <a16:creationId xmlns:a16="http://schemas.microsoft.com/office/drawing/2014/main" id="{DCF02981-D386-916D-7A85-4649EC811D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E1CD44-7AA6-4FCB-64FE-6C6963A69965}"/>
              </a:ext>
            </a:extLst>
          </p:cNvPr>
          <p:cNvSpPr>
            <a:spLocks noGrp="1"/>
          </p:cNvSpPr>
          <p:nvPr>
            <p:ph type="sldNum" sz="quarter" idx="12"/>
          </p:nvPr>
        </p:nvSpPr>
        <p:spPr/>
        <p:txBody>
          <a:bodyPr/>
          <a:lstStyle/>
          <a:p>
            <a:fld id="{6F32E593-A9FF-EE43-9A11-F534F1EB0F21}" type="slidenum">
              <a:rPr lang="en-US" smtClean="0"/>
              <a:t>‹#›</a:t>
            </a:fld>
            <a:endParaRPr lang="en-US"/>
          </a:p>
        </p:txBody>
      </p:sp>
    </p:spTree>
    <p:extLst>
      <p:ext uri="{BB962C8B-B14F-4D97-AF65-F5344CB8AC3E}">
        <p14:creationId xmlns:p14="http://schemas.microsoft.com/office/powerpoint/2010/main" val="3305245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55C679-9845-73F5-5E95-AF646E6F8B94}"/>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95C69E76-957A-DFEC-0862-2D3EBFBB40F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8107D046-7F12-BBC0-47B5-3A4D92F4474C}"/>
              </a:ext>
            </a:extLst>
          </p:cNvPr>
          <p:cNvSpPr>
            <a:spLocks noGrp="1"/>
          </p:cNvSpPr>
          <p:nvPr>
            <p:ph type="dt" sz="half" idx="10"/>
          </p:nvPr>
        </p:nvSpPr>
        <p:spPr/>
        <p:txBody>
          <a:bodyPr/>
          <a:lstStyle/>
          <a:p>
            <a:fld id="{AB3AE4A4-13C8-8842-9E5F-F55A98F29031}" type="datetimeFigureOut">
              <a:rPr lang="en-US" smtClean="0"/>
              <a:t>5/22/24</a:t>
            </a:fld>
            <a:endParaRPr lang="en-US"/>
          </a:p>
        </p:txBody>
      </p:sp>
      <p:sp>
        <p:nvSpPr>
          <p:cNvPr id="5" name="Footer Placeholder 4">
            <a:extLst>
              <a:ext uri="{FF2B5EF4-FFF2-40B4-BE49-F238E27FC236}">
                <a16:creationId xmlns:a16="http://schemas.microsoft.com/office/drawing/2014/main" id="{14FD25AC-C7BE-726D-F0B2-14F2EED324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6DD6C6F-0FE2-DEAA-9A53-B81350691F3C}"/>
              </a:ext>
            </a:extLst>
          </p:cNvPr>
          <p:cNvSpPr>
            <a:spLocks noGrp="1"/>
          </p:cNvSpPr>
          <p:nvPr>
            <p:ph type="sldNum" sz="quarter" idx="12"/>
          </p:nvPr>
        </p:nvSpPr>
        <p:spPr/>
        <p:txBody>
          <a:bodyPr/>
          <a:lstStyle/>
          <a:p>
            <a:fld id="{6F32E593-A9FF-EE43-9A11-F534F1EB0F21}" type="slidenum">
              <a:rPr lang="en-US" smtClean="0"/>
              <a:t>‹#›</a:t>
            </a:fld>
            <a:endParaRPr lang="en-US"/>
          </a:p>
        </p:txBody>
      </p:sp>
    </p:spTree>
    <p:extLst>
      <p:ext uri="{BB962C8B-B14F-4D97-AF65-F5344CB8AC3E}">
        <p14:creationId xmlns:p14="http://schemas.microsoft.com/office/powerpoint/2010/main" val="13508771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7AA26D-EFDC-7E94-F98A-33A67FCEA883}"/>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0759E3AC-7155-1592-A386-EE8408C364D0}"/>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82CCB930-986B-206F-EC35-D73085CBC613}"/>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CEEE3F96-9293-25AB-6CBD-85F09CFEB09B}"/>
              </a:ext>
            </a:extLst>
          </p:cNvPr>
          <p:cNvSpPr>
            <a:spLocks noGrp="1"/>
          </p:cNvSpPr>
          <p:nvPr>
            <p:ph type="dt" sz="half" idx="10"/>
          </p:nvPr>
        </p:nvSpPr>
        <p:spPr/>
        <p:txBody>
          <a:bodyPr/>
          <a:lstStyle/>
          <a:p>
            <a:fld id="{AB3AE4A4-13C8-8842-9E5F-F55A98F29031}" type="datetimeFigureOut">
              <a:rPr lang="en-US" smtClean="0"/>
              <a:t>5/22/24</a:t>
            </a:fld>
            <a:endParaRPr lang="en-US"/>
          </a:p>
        </p:txBody>
      </p:sp>
      <p:sp>
        <p:nvSpPr>
          <p:cNvPr id="6" name="Footer Placeholder 5">
            <a:extLst>
              <a:ext uri="{FF2B5EF4-FFF2-40B4-BE49-F238E27FC236}">
                <a16:creationId xmlns:a16="http://schemas.microsoft.com/office/drawing/2014/main" id="{345376F7-539F-0EFC-9A92-842EEEA41D1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109D18E-DDA0-92D8-83FD-CD5E7D420C14}"/>
              </a:ext>
            </a:extLst>
          </p:cNvPr>
          <p:cNvSpPr>
            <a:spLocks noGrp="1"/>
          </p:cNvSpPr>
          <p:nvPr>
            <p:ph type="sldNum" sz="quarter" idx="12"/>
          </p:nvPr>
        </p:nvSpPr>
        <p:spPr/>
        <p:txBody>
          <a:bodyPr/>
          <a:lstStyle/>
          <a:p>
            <a:fld id="{6F32E593-A9FF-EE43-9A11-F534F1EB0F21}" type="slidenum">
              <a:rPr lang="en-US" smtClean="0"/>
              <a:t>‹#›</a:t>
            </a:fld>
            <a:endParaRPr lang="en-US"/>
          </a:p>
        </p:txBody>
      </p:sp>
    </p:spTree>
    <p:extLst>
      <p:ext uri="{BB962C8B-B14F-4D97-AF65-F5344CB8AC3E}">
        <p14:creationId xmlns:p14="http://schemas.microsoft.com/office/powerpoint/2010/main" val="16550484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85706D-03F0-8BDC-F4EA-218103018540}"/>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B164D210-E35A-CC17-8416-EC2D7EAE375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F8B36158-5954-8564-C2EA-62D47822C016}"/>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E8AD498C-EAF0-3C6E-3DB3-B55E71DA2B2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91F8E38D-E06B-41FC-8670-8ACDF35A2B31}"/>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2EB62C6C-55A4-1497-7188-BE5AFB875AB9}"/>
              </a:ext>
            </a:extLst>
          </p:cNvPr>
          <p:cNvSpPr>
            <a:spLocks noGrp="1"/>
          </p:cNvSpPr>
          <p:nvPr>
            <p:ph type="dt" sz="half" idx="10"/>
          </p:nvPr>
        </p:nvSpPr>
        <p:spPr/>
        <p:txBody>
          <a:bodyPr/>
          <a:lstStyle/>
          <a:p>
            <a:fld id="{AB3AE4A4-13C8-8842-9E5F-F55A98F29031}" type="datetimeFigureOut">
              <a:rPr lang="en-US" smtClean="0"/>
              <a:t>5/22/24</a:t>
            </a:fld>
            <a:endParaRPr lang="en-US"/>
          </a:p>
        </p:txBody>
      </p:sp>
      <p:sp>
        <p:nvSpPr>
          <p:cNvPr id="8" name="Footer Placeholder 7">
            <a:extLst>
              <a:ext uri="{FF2B5EF4-FFF2-40B4-BE49-F238E27FC236}">
                <a16:creationId xmlns:a16="http://schemas.microsoft.com/office/drawing/2014/main" id="{B77CB3FC-40B6-8744-3196-1A1A73F3290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4FA575E-7894-54AD-9C5E-5B90FA823B96}"/>
              </a:ext>
            </a:extLst>
          </p:cNvPr>
          <p:cNvSpPr>
            <a:spLocks noGrp="1"/>
          </p:cNvSpPr>
          <p:nvPr>
            <p:ph type="sldNum" sz="quarter" idx="12"/>
          </p:nvPr>
        </p:nvSpPr>
        <p:spPr/>
        <p:txBody>
          <a:bodyPr/>
          <a:lstStyle/>
          <a:p>
            <a:fld id="{6F32E593-A9FF-EE43-9A11-F534F1EB0F21}" type="slidenum">
              <a:rPr lang="en-US" smtClean="0"/>
              <a:t>‹#›</a:t>
            </a:fld>
            <a:endParaRPr lang="en-US"/>
          </a:p>
        </p:txBody>
      </p:sp>
    </p:spTree>
    <p:extLst>
      <p:ext uri="{BB962C8B-B14F-4D97-AF65-F5344CB8AC3E}">
        <p14:creationId xmlns:p14="http://schemas.microsoft.com/office/powerpoint/2010/main" val="39492358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ABABF-91FA-4E83-5D91-503BAE0F6C86}"/>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40B9D33E-06E7-718F-264F-6FB4E4812E72}"/>
              </a:ext>
            </a:extLst>
          </p:cNvPr>
          <p:cNvSpPr>
            <a:spLocks noGrp="1"/>
          </p:cNvSpPr>
          <p:nvPr>
            <p:ph type="dt" sz="half" idx="10"/>
          </p:nvPr>
        </p:nvSpPr>
        <p:spPr/>
        <p:txBody>
          <a:bodyPr/>
          <a:lstStyle/>
          <a:p>
            <a:fld id="{AB3AE4A4-13C8-8842-9E5F-F55A98F29031}" type="datetimeFigureOut">
              <a:rPr lang="en-US" smtClean="0"/>
              <a:t>5/22/24</a:t>
            </a:fld>
            <a:endParaRPr lang="en-US"/>
          </a:p>
        </p:txBody>
      </p:sp>
      <p:sp>
        <p:nvSpPr>
          <p:cNvPr id="4" name="Footer Placeholder 3">
            <a:extLst>
              <a:ext uri="{FF2B5EF4-FFF2-40B4-BE49-F238E27FC236}">
                <a16:creationId xmlns:a16="http://schemas.microsoft.com/office/drawing/2014/main" id="{3BA3D6B4-9910-F5C7-2E5A-92419A42BC6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C174A5E-9793-8071-53FF-1A497696368B}"/>
              </a:ext>
            </a:extLst>
          </p:cNvPr>
          <p:cNvSpPr>
            <a:spLocks noGrp="1"/>
          </p:cNvSpPr>
          <p:nvPr>
            <p:ph type="sldNum" sz="quarter" idx="12"/>
          </p:nvPr>
        </p:nvSpPr>
        <p:spPr/>
        <p:txBody>
          <a:bodyPr/>
          <a:lstStyle/>
          <a:p>
            <a:fld id="{6F32E593-A9FF-EE43-9A11-F534F1EB0F21}" type="slidenum">
              <a:rPr lang="en-US" smtClean="0"/>
              <a:t>‹#›</a:t>
            </a:fld>
            <a:endParaRPr lang="en-US"/>
          </a:p>
        </p:txBody>
      </p:sp>
    </p:spTree>
    <p:extLst>
      <p:ext uri="{BB962C8B-B14F-4D97-AF65-F5344CB8AC3E}">
        <p14:creationId xmlns:p14="http://schemas.microsoft.com/office/powerpoint/2010/main" val="10104704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5F4C0A9-DE1E-C3EC-85B0-C3971F18669B}"/>
              </a:ext>
            </a:extLst>
          </p:cNvPr>
          <p:cNvSpPr>
            <a:spLocks noGrp="1"/>
          </p:cNvSpPr>
          <p:nvPr>
            <p:ph type="dt" sz="half" idx="10"/>
          </p:nvPr>
        </p:nvSpPr>
        <p:spPr/>
        <p:txBody>
          <a:bodyPr/>
          <a:lstStyle/>
          <a:p>
            <a:fld id="{AB3AE4A4-13C8-8842-9E5F-F55A98F29031}" type="datetimeFigureOut">
              <a:rPr lang="en-US" smtClean="0"/>
              <a:t>5/22/24</a:t>
            </a:fld>
            <a:endParaRPr lang="en-US"/>
          </a:p>
        </p:txBody>
      </p:sp>
      <p:sp>
        <p:nvSpPr>
          <p:cNvPr id="3" name="Footer Placeholder 2">
            <a:extLst>
              <a:ext uri="{FF2B5EF4-FFF2-40B4-BE49-F238E27FC236}">
                <a16:creationId xmlns:a16="http://schemas.microsoft.com/office/drawing/2014/main" id="{06774D76-C39B-72E5-3DC4-D44010F6994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6940690-070C-9BA9-F087-44049538C18F}"/>
              </a:ext>
            </a:extLst>
          </p:cNvPr>
          <p:cNvSpPr>
            <a:spLocks noGrp="1"/>
          </p:cNvSpPr>
          <p:nvPr>
            <p:ph type="sldNum" sz="quarter" idx="12"/>
          </p:nvPr>
        </p:nvSpPr>
        <p:spPr/>
        <p:txBody>
          <a:bodyPr/>
          <a:lstStyle/>
          <a:p>
            <a:fld id="{6F32E593-A9FF-EE43-9A11-F534F1EB0F21}" type="slidenum">
              <a:rPr lang="en-US" smtClean="0"/>
              <a:t>‹#›</a:t>
            </a:fld>
            <a:endParaRPr lang="en-US"/>
          </a:p>
        </p:txBody>
      </p:sp>
    </p:spTree>
    <p:extLst>
      <p:ext uri="{BB962C8B-B14F-4D97-AF65-F5344CB8AC3E}">
        <p14:creationId xmlns:p14="http://schemas.microsoft.com/office/powerpoint/2010/main" val="8674645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0F0D18-47A2-C9D5-D8EF-2F322C9444FF}"/>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FCC838C1-17CA-EF40-CE7E-631B76DD4B5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352F6125-9902-9CF5-3A50-6714570EFC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281C518B-ED00-0B1D-BFDC-FB5655FB49B5}"/>
              </a:ext>
            </a:extLst>
          </p:cNvPr>
          <p:cNvSpPr>
            <a:spLocks noGrp="1"/>
          </p:cNvSpPr>
          <p:nvPr>
            <p:ph type="dt" sz="half" idx="10"/>
          </p:nvPr>
        </p:nvSpPr>
        <p:spPr/>
        <p:txBody>
          <a:bodyPr/>
          <a:lstStyle/>
          <a:p>
            <a:fld id="{AB3AE4A4-13C8-8842-9E5F-F55A98F29031}" type="datetimeFigureOut">
              <a:rPr lang="en-US" smtClean="0"/>
              <a:t>5/22/24</a:t>
            </a:fld>
            <a:endParaRPr lang="en-US"/>
          </a:p>
        </p:txBody>
      </p:sp>
      <p:sp>
        <p:nvSpPr>
          <p:cNvPr id="6" name="Footer Placeholder 5">
            <a:extLst>
              <a:ext uri="{FF2B5EF4-FFF2-40B4-BE49-F238E27FC236}">
                <a16:creationId xmlns:a16="http://schemas.microsoft.com/office/drawing/2014/main" id="{A209C77B-33BA-73C4-BDDB-A1BCD90FCE8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7EEB476-964B-4343-32AF-936F3BD8B251}"/>
              </a:ext>
            </a:extLst>
          </p:cNvPr>
          <p:cNvSpPr>
            <a:spLocks noGrp="1"/>
          </p:cNvSpPr>
          <p:nvPr>
            <p:ph type="sldNum" sz="quarter" idx="12"/>
          </p:nvPr>
        </p:nvSpPr>
        <p:spPr/>
        <p:txBody>
          <a:bodyPr/>
          <a:lstStyle/>
          <a:p>
            <a:fld id="{6F32E593-A9FF-EE43-9A11-F534F1EB0F21}" type="slidenum">
              <a:rPr lang="en-US" smtClean="0"/>
              <a:t>‹#›</a:t>
            </a:fld>
            <a:endParaRPr lang="en-US"/>
          </a:p>
        </p:txBody>
      </p:sp>
    </p:spTree>
    <p:extLst>
      <p:ext uri="{BB962C8B-B14F-4D97-AF65-F5344CB8AC3E}">
        <p14:creationId xmlns:p14="http://schemas.microsoft.com/office/powerpoint/2010/main" val="1245543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FDF5EF-4569-D69B-1359-618114E4816E}"/>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D960E5EF-0300-4A6A-CE67-45CCBBD896C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8A5427F-730B-CFAD-3E22-BC2E81D3F59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C3AEA7AD-8701-CABB-79AA-EFD93FFB9424}"/>
              </a:ext>
            </a:extLst>
          </p:cNvPr>
          <p:cNvSpPr>
            <a:spLocks noGrp="1"/>
          </p:cNvSpPr>
          <p:nvPr>
            <p:ph type="dt" sz="half" idx="10"/>
          </p:nvPr>
        </p:nvSpPr>
        <p:spPr/>
        <p:txBody>
          <a:bodyPr/>
          <a:lstStyle/>
          <a:p>
            <a:fld id="{AB3AE4A4-13C8-8842-9E5F-F55A98F29031}" type="datetimeFigureOut">
              <a:rPr lang="en-US" smtClean="0"/>
              <a:t>5/22/24</a:t>
            </a:fld>
            <a:endParaRPr lang="en-US"/>
          </a:p>
        </p:txBody>
      </p:sp>
      <p:sp>
        <p:nvSpPr>
          <p:cNvPr id="6" name="Footer Placeholder 5">
            <a:extLst>
              <a:ext uri="{FF2B5EF4-FFF2-40B4-BE49-F238E27FC236}">
                <a16:creationId xmlns:a16="http://schemas.microsoft.com/office/drawing/2014/main" id="{6DA80533-89BB-26E1-99E9-2D8303D51BE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936B52C-04E1-1F7C-346C-3A9658BCB04A}"/>
              </a:ext>
            </a:extLst>
          </p:cNvPr>
          <p:cNvSpPr>
            <a:spLocks noGrp="1"/>
          </p:cNvSpPr>
          <p:nvPr>
            <p:ph type="sldNum" sz="quarter" idx="12"/>
          </p:nvPr>
        </p:nvSpPr>
        <p:spPr/>
        <p:txBody>
          <a:bodyPr/>
          <a:lstStyle/>
          <a:p>
            <a:fld id="{6F32E593-A9FF-EE43-9A11-F534F1EB0F21}" type="slidenum">
              <a:rPr lang="en-US" smtClean="0"/>
              <a:t>‹#›</a:t>
            </a:fld>
            <a:endParaRPr lang="en-US"/>
          </a:p>
        </p:txBody>
      </p:sp>
    </p:spTree>
    <p:extLst>
      <p:ext uri="{BB962C8B-B14F-4D97-AF65-F5344CB8AC3E}">
        <p14:creationId xmlns:p14="http://schemas.microsoft.com/office/powerpoint/2010/main" val="5457751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870D7B3-728C-53E5-42FA-B7C7DF6EDB9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8A8F4F14-CB93-C0D9-D27F-232B20FD3CC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BF6885C3-243C-AA89-11E5-8B303A49CA0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3AE4A4-13C8-8842-9E5F-F55A98F29031}" type="datetimeFigureOut">
              <a:rPr lang="en-US" smtClean="0"/>
              <a:t>5/22/24</a:t>
            </a:fld>
            <a:endParaRPr lang="en-US"/>
          </a:p>
        </p:txBody>
      </p:sp>
      <p:sp>
        <p:nvSpPr>
          <p:cNvPr id="5" name="Footer Placeholder 4">
            <a:extLst>
              <a:ext uri="{FF2B5EF4-FFF2-40B4-BE49-F238E27FC236}">
                <a16:creationId xmlns:a16="http://schemas.microsoft.com/office/drawing/2014/main" id="{C45AAF47-F0E3-5E58-E309-7867E2E8E02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2D2D8F8-112A-2971-7FB7-3ACD66547FF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32E593-A9FF-EE43-9A11-F534F1EB0F21}" type="slidenum">
              <a:rPr lang="en-US" smtClean="0"/>
              <a:t>‹#›</a:t>
            </a:fld>
            <a:endParaRPr lang="en-US"/>
          </a:p>
        </p:txBody>
      </p:sp>
    </p:spTree>
    <p:extLst>
      <p:ext uri="{BB962C8B-B14F-4D97-AF65-F5344CB8AC3E}">
        <p14:creationId xmlns:p14="http://schemas.microsoft.com/office/powerpoint/2010/main" val="23179393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AC90B9-37AE-0657-D2F1-0B4BDEBF886C}"/>
              </a:ext>
            </a:extLst>
          </p:cNvPr>
          <p:cNvSpPr>
            <a:spLocks noGrp="1"/>
          </p:cNvSpPr>
          <p:nvPr>
            <p:ph type="ctrTitle"/>
          </p:nvPr>
        </p:nvSpPr>
        <p:spPr/>
        <p:txBody>
          <a:bodyPr>
            <a:normAutofit/>
          </a:bodyPr>
          <a:lstStyle/>
          <a:p>
            <a:r>
              <a:rPr lang="en-GB" b="0" i="0" u="none" strike="noStrike" dirty="0">
                <a:solidFill>
                  <a:srgbClr val="212121"/>
                </a:solidFill>
                <a:effectLst/>
                <a:latin typeface="Calibri" panose="020F0502020204030204" pitchFamily="34" charset="0"/>
              </a:rPr>
              <a:t>A BCP for the use of IRR DBs by IXP Route Servers</a:t>
            </a:r>
            <a:endParaRPr lang="en-US" dirty="0"/>
          </a:p>
        </p:txBody>
      </p:sp>
      <p:sp>
        <p:nvSpPr>
          <p:cNvPr id="3" name="Subtitle 2">
            <a:extLst>
              <a:ext uri="{FF2B5EF4-FFF2-40B4-BE49-F238E27FC236}">
                <a16:creationId xmlns:a16="http://schemas.microsoft.com/office/drawing/2014/main" id="{03BA987A-070D-A796-FA5B-99D60329F365}"/>
              </a:ext>
            </a:extLst>
          </p:cNvPr>
          <p:cNvSpPr>
            <a:spLocks noGrp="1"/>
          </p:cNvSpPr>
          <p:nvPr>
            <p:ph type="subTitle" idx="1"/>
          </p:nvPr>
        </p:nvSpPr>
        <p:spPr>
          <a:xfrm>
            <a:off x="1524000" y="3983038"/>
            <a:ext cx="9144000" cy="1655762"/>
          </a:xfrm>
        </p:spPr>
        <p:txBody>
          <a:bodyPr>
            <a:normAutofit/>
          </a:bodyPr>
          <a:lstStyle/>
          <a:p>
            <a:pPr algn="r" rtl="0" fontAlgn="base"/>
            <a:r>
              <a:rPr lang="en-US" sz="1400" b="0" i="0" dirty="0">
                <a:effectLst/>
                <a:latin typeface="Calibri" panose="020F0502020204030204" pitchFamily="34" charset="0"/>
              </a:rPr>
              <a:t>S. KONSTANTARAS – AMS-IX </a:t>
            </a:r>
            <a:endParaRPr lang="en-US" sz="1800" b="0" i="0" dirty="0">
              <a:effectLst/>
            </a:endParaRPr>
          </a:p>
          <a:p>
            <a:pPr algn="r" rtl="0" fontAlgn="base"/>
            <a:r>
              <a:rPr lang="en-US" sz="1400" b="0" i="0" dirty="0">
                <a:effectLst/>
                <a:latin typeface="Calibri" panose="020F0502020204030204" pitchFamily="34" charset="0"/>
              </a:rPr>
              <a:t>M. D’ITRI - MINAP </a:t>
            </a:r>
            <a:endParaRPr lang="en-US" sz="1800" b="0" i="0" dirty="0">
              <a:effectLst/>
            </a:endParaRPr>
          </a:p>
          <a:p>
            <a:pPr algn="r" rtl="0" fontAlgn="base"/>
            <a:r>
              <a:rPr lang="en-US" sz="1400" b="0" i="0" dirty="0">
                <a:effectLst/>
                <a:latin typeface="Calibri" panose="020F0502020204030204" pitchFamily="34" charset="0"/>
              </a:rPr>
              <a:t>W. van GULIK – ROMANDIX </a:t>
            </a:r>
            <a:endParaRPr lang="en-US" sz="1800" b="0" i="0" dirty="0">
              <a:effectLst/>
            </a:endParaRPr>
          </a:p>
          <a:p>
            <a:pPr algn="r" rtl="0" fontAlgn="base"/>
            <a:r>
              <a:rPr lang="en-US" sz="1400" b="0" i="0" dirty="0">
                <a:effectLst/>
                <a:latin typeface="Calibri" panose="020F0502020204030204" pitchFamily="34" charset="0"/>
              </a:rPr>
              <a:t>A. DINU – INTERLAN IX </a:t>
            </a:r>
            <a:endParaRPr lang="en-US" sz="1800" b="0" i="0" dirty="0">
              <a:effectLst/>
            </a:endParaRPr>
          </a:p>
          <a:p>
            <a:pPr algn="r" rtl="0" fontAlgn="base"/>
            <a:r>
              <a:rPr lang="en-US" sz="1400" b="0" i="0" dirty="0">
                <a:effectLst/>
                <a:latin typeface="Calibri" panose="020F0502020204030204" pitchFamily="34" charset="0"/>
              </a:rPr>
              <a:t>K. BLUMBERG – TORIX </a:t>
            </a:r>
            <a:endParaRPr lang="en-US" sz="1800" b="0" i="0" dirty="0">
              <a:effectLst/>
            </a:endParaRPr>
          </a:p>
          <a:p>
            <a:endParaRPr lang="en-US" sz="2000" dirty="0"/>
          </a:p>
        </p:txBody>
      </p:sp>
      <p:sp>
        <p:nvSpPr>
          <p:cNvPr id="4" name="TextBox 3">
            <a:extLst>
              <a:ext uri="{FF2B5EF4-FFF2-40B4-BE49-F238E27FC236}">
                <a16:creationId xmlns:a16="http://schemas.microsoft.com/office/drawing/2014/main" id="{3E092513-E6CD-6D44-3967-CA0F92B9FA6B}"/>
              </a:ext>
            </a:extLst>
          </p:cNvPr>
          <p:cNvSpPr txBox="1"/>
          <p:nvPr/>
        </p:nvSpPr>
        <p:spPr>
          <a:xfrm>
            <a:off x="5132306" y="6111875"/>
            <a:ext cx="1406154" cy="646331"/>
          </a:xfrm>
          <a:prstGeom prst="rect">
            <a:avLst/>
          </a:prstGeom>
          <a:noFill/>
        </p:spPr>
        <p:txBody>
          <a:bodyPr wrap="none" rtlCol="0">
            <a:spAutoFit/>
          </a:bodyPr>
          <a:lstStyle/>
          <a:p>
            <a:r>
              <a:rPr lang="en-US" dirty="0"/>
              <a:t>RIPE 88 2024</a:t>
            </a:r>
          </a:p>
          <a:p>
            <a:r>
              <a:rPr lang="en-US" dirty="0"/>
              <a:t>Krakow – PL</a:t>
            </a:r>
          </a:p>
        </p:txBody>
      </p:sp>
      <p:pic>
        <p:nvPicPr>
          <p:cNvPr id="5" name="Picture 2" descr="data:image/png;base64,iVBORw0KGgoAAAANSUhEUgAAAN4AAACACAMAAABTPScCAAAAe1BMVEUAAAD///+goKCwsLCAgIDQ0NDAwMAwMDDw8PBAQEAgICDg4OAQEBCQkJBgYGBQUFDIyMgkJCQJCQkYGBh4eHhwcHD29vZYWFi4uLj5+fllZWVGRkaoqKiWlpYICAjZ2dk3Nzfm5uaIiIg4ODhzc3Obm5tTU1NDQ0MpKSn2hN5qAAAJv0lEQVR4nO2caWOqOBSGicoqKooiuGCxttf//wsn5yQhCUvk1jKMDu+X1hDCech+kmBZQ2lmz9zBHt6/IkJIcV5thrajH4WEKZke4qFt6UFLIhW9XzE9EU3F+ZgPbdJvyiNVJdPl2xRTv0bHiun2PYrptRmPav4OxdRuxYNiGgxt3pMKTHSkGNq8Z3Uw4n0Nbd6zmhrxVkOb96TyxESXvfpA7WjMvHRo857Vwoi3G9q8ZzU34q2HNu9J3Y10l6HNe1Y3I95iaPOelWPE+zO0eU8qzEx0yauPOL+NmTcdxKb9xCAxBN6YIpXt/ZcR74Bx7qaUehjVGLsqMUkLTZHKbCmMeGxK2zIfZJr9l/FcI51tvTjezIg3e3W8yIj3+eJ4xjjEs14cb2mKQyavjpcfF4YR9f7V8UD3bVsFDN8BjypeThum7I64/Op4FhTTc7WYbt8ID+TqxbT0Ub8JnqUVU+ngfB88C4tpAVGkg/Ot8EDuLFIcnG+HRxXLmew74ika8Ua8EW/EG/FGvBFvxBvxRrx3w/vFJZQu+reXUEaNGjVq1KhRo0b1KNPQ9eVlWbN31tBlZ9SoUW+qkGpoG3qUR8hc/B94XoMb4+p5nu97Bs2tbcsVV6RbUXFxZp/KM85lXJMW9MaGvEi9ST0QDD5X8AhJ6g8BH5lv9Fx5rZsYXZFukyL5rAlRNn20KYY92Nt6uNMUCgZPanikqJ2d6w2PZGVZ6YSHvkivfsAINtbvq4EteMSu3o94mmPuQkNS5fcZ8dJJXUGZ7kULPzm4lSUTSF3wQrb7pZ5RgJd9VgLb8GonlBBPC5nUQma1EFUBkTsZS2NnUNQiJcVHePw8alHLPjwW4VWO5rTikbMesR88y9rDs+4yxQd4IZyVhnJTcwezUx8XvdFpx6sk0Bce7jreyRQf4G1plCmcjCuq5zj4oRZHCzfgkaMasTc8MHghUzTjbTyMAq/kULkkzuxoZ1Jb8Bw4k6x1D73h7WXwY7wdaxUg++aV7AO8a7XVacGbxgUUAOX8f294B1nPH+LlYBW0jpB9yzoe+0iD0j204VluoncPveGd5Qt/iAevArfqrkjthB/i5cCdfDzGYydb5WpcX3gxvMaPjnjz8gF2LfsQzwqhVZWDknY8dqq8PCXYFe+6lNKHPo14AdhpKyma8Jak3Gddzz6GZ909tXsw4LHhj2iguuKp0kfmkG7qq1odTonaRD/CuyhxbVIZg3E8y4eBQpo/xmPH5o+/ideoq5qiAQ/a2Ej9YatXBR47AfLVAW8DFdW794w301I04NlakpfKA0o8ZsbtMZ4VQ12ex3+Dtw+k9HFhM176oafYjrfS86uafRIP0yHfj/FYRY02f4FnbjkjpeFJ4bc2RDTjRcJmLrUm6ng5/I/dwwM865jxX7/fMQRKl9AB7w8UpLVSNrZqVdTwZPfwCI91D9de+r2Zbt8DvOZz4L52vfyxhlJnh4/x2ATr0AfepqgUNxPeZ3O7VB430vGsT+weOuDhOC7708eoBZpwdWRswkub8eTzdDw2jzx3wGPdQ9oDHjb1t054cJK4qK6NTIniVajg4USLTB/jse6B9IEHzYUnG08DHthZm6Dj1F24V6p45cH4R3ise+gDD62WH79ox4Ovg9TdK/hAYWoNL3c64rFxXB94a5pwVrp/2vHgSoNvM/TkHTU81j10weMneXuYEC3Uh7XirUmja5M16/z2Op4VFB3x2DiuC97FbtC+FQ/fv6+k2HB/itWocZEVvZ73NjzrI+mIh93D3w6pS+1a8dB7os73GjQPaBFOmpd4IPtOrXj4WZFOeDDN7wMvhwqyNONBCb7W7kRh9q1b8eCTPvSZqeOcREjsOE5DYmHq6PViS+PpIUunRd8i3Ybm4eiUz942332i1jltX7W80Wv49hb0n4br16Znjho1atQvqKkvfhvRoe07a+iyM2rU/1i5C9OKtSvG5fDTlQqsUP6gcQL2352PBF2XT8Y27tpSbwysWEmFR4rVkMAVs9mY/5f7u90+VpIDBcKyuAy6iyBmO2i93x1WobBJGkGH8zBjcIRjLYSfyqB9qn6aaqV8k7hAT5AnlixcTEBGnWizCD6/UIJc60N4SzYXtuKzY56PCVjpl46+qVhPcMp5rS3mNQGfUfnsmzbZAiOoxpd43F+DeLCzZko8dupuSeZit40LTzuBq+rqsBUyT7jDBZ6IerBWbIdPBH/uAq/cvRPArzmac2KvaEqS8341K9D1X8cLiCemT7ZYAeN4NAOi2/d+4THfsDRip+CxT5WHYvrnirnmUpsDli/zhhFhuhiqeJauibaSOtM/nRoh14GtdG/JHAtfeIEZXh1vRm7Cs03xvFji3TO+Fhlf8B/NCIEXMcdhZ7w8g69uecRhy/8/wVsnNDE3SSBv6ez0g4X6xMsb8OZZGHF/jE0fepJ40zLVI76ARjy/QPTOeCFheEGCNesneDTjithmr34pFx1WcUPu+fTt7/hGCpvcPQxFvFB89BISvLfhuSvM8a54+Rde9wh9KFShH+HR1AruMFnoTgefRCFTyh44odUtzljjYpNwSWBnJ+Kt9NWYNjyaQtqMl8yZTmiQgw1PwZbRKB69dyHxeNR50Izn8cu8vY0LwjegTvXNRuoGS8ALEyDjkSielYInBfF25GRp0oyQeGFBbWnCy/ge2tSSHUPxhQ0B4K0zWjwFnthv24InkuIWBR5J7s14Hve3sGJ4wFbom2UU4MUQjngz1vAGjOheMULiWVA8HxfOQ7D2pyRi9gMebUQv+c8KZ0QuxM5ZRM3xU617EZnsdrstc/YCHtTbEPEOzD7c0YzXWwon9EDTjnXvxHeQIB59+PVHeDNaw+as0t1kEfv2ay3nuiypZ4FHi+cX4vnSk0mvmPBojh+64VGrThIPep4f4PlQMn3CW16Pr/dtPGpLBe9KJrgfZolOXYZHm+wD2Jh78kvdZjxrT4cG3VpOn1V5hkf7ZO/v8ULWFV3ZwCASzvYZyxINrxArENiNMDzapnhoIx0L8Z4hn5vxoOWo46W8jQ43Sr/3hW0ex4OBBMMTUcNmvLOWFL633MaC8EnIld6Ub/Gz6TresfTW3+A/jgdDLZslMF/S9MLlBRedNCN0vLgp99QhquzWC8gKgedmlSE1acYrtaAvn2+rpPfCEHKfkcSmDSVmqY53KtudOKOGCjw66kEbad9Isjkstdpu1YgYHeELh8829sIvvnZ433SUTvEruLbF6sI3+MdTYcXOgXKnONBZ8NZRd/YqvvpdmJaXDs4Uuus7fK6zOOF7dh1RjOkD89Qp9+AtnIP15WzEjcLGUwG3sjevGPEPJ1KeTp/45EYAAAAASUVORK5CYII=">
            <a:extLst>
              <a:ext uri="{FF2B5EF4-FFF2-40B4-BE49-F238E27FC236}">
                <a16:creationId xmlns:a16="http://schemas.microsoft.com/office/drawing/2014/main" id="{BA56184E-92DB-9157-C4D7-C0970477A2A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740" y="5853754"/>
            <a:ext cx="1520673" cy="876784"/>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Amsterdam Internet Exchange - Wikipedia">
            <a:extLst>
              <a:ext uri="{FF2B5EF4-FFF2-40B4-BE49-F238E27FC236}">
                <a16:creationId xmlns:a16="http://schemas.microsoft.com/office/drawing/2014/main" id="{D0931799-7102-532B-1955-DA2F925E99C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0444" y="3353576"/>
            <a:ext cx="1479550" cy="13716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a:extLst>
              <a:ext uri="{FF2B5EF4-FFF2-40B4-BE49-F238E27FC236}">
                <a16:creationId xmlns:a16="http://schemas.microsoft.com/office/drawing/2014/main" id="{A05AC16D-2809-F710-1865-8D32F5EB7C4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7301" y="4537592"/>
            <a:ext cx="2085836" cy="1177488"/>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a:extLst>
              <a:ext uri="{FF2B5EF4-FFF2-40B4-BE49-F238E27FC236}">
                <a16:creationId xmlns:a16="http://schemas.microsoft.com/office/drawing/2014/main" id="{A04A8EE0-4FF6-AA29-5092-6DDF9A4F49D8}"/>
              </a:ext>
            </a:extLst>
          </p:cNvPr>
          <p:cNvPicPr>
            <a:picLocks noChangeAspect="1"/>
          </p:cNvPicPr>
          <p:nvPr/>
        </p:nvPicPr>
        <p:blipFill>
          <a:blip r:embed="rId5"/>
          <a:stretch>
            <a:fillRect/>
          </a:stretch>
        </p:blipFill>
        <p:spPr>
          <a:xfrm>
            <a:off x="1909994" y="6039960"/>
            <a:ext cx="2587236" cy="504371"/>
          </a:xfrm>
          <a:prstGeom prst="rect">
            <a:avLst/>
          </a:prstGeom>
        </p:spPr>
      </p:pic>
    </p:spTree>
    <p:extLst>
      <p:ext uri="{BB962C8B-B14F-4D97-AF65-F5344CB8AC3E}">
        <p14:creationId xmlns:p14="http://schemas.microsoft.com/office/powerpoint/2010/main" val="30585718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38508-797B-062B-5238-D39B620FBBE1}"/>
              </a:ext>
            </a:extLst>
          </p:cNvPr>
          <p:cNvSpPr>
            <a:spLocks noGrp="1"/>
          </p:cNvSpPr>
          <p:nvPr>
            <p:ph type="title"/>
          </p:nvPr>
        </p:nvSpPr>
        <p:spPr/>
        <p:txBody>
          <a:bodyPr/>
          <a:lstStyle/>
          <a:p>
            <a:r>
              <a:rPr lang="en-US" dirty="0"/>
              <a:t>Analysis - Validity </a:t>
            </a:r>
          </a:p>
        </p:txBody>
      </p:sp>
      <p:graphicFrame>
        <p:nvGraphicFramePr>
          <p:cNvPr id="4" name="Content Placeholder 3">
            <a:extLst>
              <a:ext uri="{FF2B5EF4-FFF2-40B4-BE49-F238E27FC236}">
                <a16:creationId xmlns:a16="http://schemas.microsoft.com/office/drawing/2014/main" id="{9E95084B-26D3-DB86-085A-FE75CEE33DB9}"/>
              </a:ext>
            </a:extLst>
          </p:cNvPr>
          <p:cNvGraphicFramePr>
            <a:graphicFrameLocks noGrp="1"/>
          </p:cNvGraphicFramePr>
          <p:nvPr>
            <p:ph idx="1"/>
            <p:extLst>
              <p:ext uri="{D42A27DB-BD31-4B8C-83A1-F6EECF244321}">
                <p14:modId xmlns:p14="http://schemas.microsoft.com/office/powerpoint/2010/main" val="2911276251"/>
              </p:ext>
            </p:extLst>
          </p:nvPr>
        </p:nvGraphicFramePr>
        <p:xfrm>
          <a:off x="838200" y="1690688"/>
          <a:ext cx="10279268" cy="1090633"/>
        </p:xfrm>
        <a:graphic>
          <a:graphicData uri="http://schemas.openxmlformats.org/drawingml/2006/table">
            <a:tbl>
              <a:tblPr/>
              <a:tblGrid>
                <a:gridCol w="2204214">
                  <a:extLst>
                    <a:ext uri="{9D8B030D-6E8A-4147-A177-3AD203B41FA5}">
                      <a16:colId xmlns:a16="http://schemas.microsoft.com/office/drawing/2014/main" val="97844282"/>
                    </a:ext>
                  </a:extLst>
                </a:gridCol>
                <a:gridCol w="2204214">
                  <a:extLst>
                    <a:ext uri="{9D8B030D-6E8A-4147-A177-3AD203B41FA5}">
                      <a16:colId xmlns:a16="http://schemas.microsoft.com/office/drawing/2014/main" val="1233235002"/>
                    </a:ext>
                  </a:extLst>
                </a:gridCol>
                <a:gridCol w="1356439">
                  <a:extLst>
                    <a:ext uri="{9D8B030D-6E8A-4147-A177-3AD203B41FA5}">
                      <a16:colId xmlns:a16="http://schemas.microsoft.com/office/drawing/2014/main" val="2313289888"/>
                    </a:ext>
                  </a:extLst>
                </a:gridCol>
                <a:gridCol w="1716744">
                  <a:extLst>
                    <a:ext uri="{9D8B030D-6E8A-4147-A177-3AD203B41FA5}">
                      <a16:colId xmlns:a16="http://schemas.microsoft.com/office/drawing/2014/main" val="4054414417"/>
                    </a:ext>
                  </a:extLst>
                </a:gridCol>
                <a:gridCol w="1483606">
                  <a:extLst>
                    <a:ext uri="{9D8B030D-6E8A-4147-A177-3AD203B41FA5}">
                      <a16:colId xmlns:a16="http://schemas.microsoft.com/office/drawing/2014/main" val="3316488810"/>
                    </a:ext>
                  </a:extLst>
                </a:gridCol>
                <a:gridCol w="1314051">
                  <a:extLst>
                    <a:ext uri="{9D8B030D-6E8A-4147-A177-3AD203B41FA5}">
                      <a16:colId xmlns:a16="http://schemas.microsoft.com/office/drawing/2014/main" val="2668267862"/>
                    </a:ext>
                  </a:extLst>
                </a:gridCol>
              </a:tblGrid>
              <a:tr h="355443">
                <a:tc>
                  <a:txBody>
                    <a:bodyPr/>
                    <a:lstStyle/>
                    <a:p>
                      <a:pPr algn="ctr" fontAlgn="b"/>
                      <a:endParaRPr lang="en-NL" sz="1100" b="0" i="0" u="none" strike="noStrike">
                        <a:solidFill>
                          <a:srgbClr val="000000"/>
                        </a:solidFill>
                        <a:effectLst/>
                        <a:latin typeface="Calibri" panose="020F0502020204030204" pitchFamily="34" charset="0"/>
                      </a:endParaRPr>
                    </a:p>
                  </a:txBody>
                  <a:tcPr marL="9525" marR="9525" marT="9525" anchor="b">
                    <a:lnL>
                      <a:noFill/>
                    </a:lnL>
                    <a:lnR>
                      <a:noFill/>
                    </a:lnR>
                    <a:lnT>
                      <a:noFill/>
                    </a:lnT>
                    <a:lnB>
                      <a:noFill/>
                    </a:lnB>
                  </a:tcPr>
                </a:tc>
                <a:tc>
                  <a:txBody>
                    <a:bodyPr/>
                    <a:lstStyle/>
                    <a:p>
                      <a:pPr algn="ctr" fontAlgn="b"/>
                      <a:endParaRPr lang="en-NL" sz="1100" b="0" i="0" u="none" strike="noStrike">
                        <a:solidFill>
                          <a:srgbClr val="000000"/>
                        </a:solidFill>
                        <a:effectLst/>
                        <a:latin typeface="Calibri" panose="020F0502020204030204" pitchFamily="34" charset="0"/>
                      </a:endParaRPr>
                    </a:p>
                  </a:txBody>
                  <a:tcPr marL="9525" marR="9525" marT="9525" anchor="b">
                    <a:lnL>
                      <a:noFill/>
                    </a:lnL>
                    <a:lnR>
                      <a:noFill/>
                    </a:lnR>
                    <a:lnT>
                      <a:noFill/>
                    </a:lnT>
                    <a:lnB>
                      <a:noFill/>
                    </a:lnB>
                  </a:tcPr>
                </a:tc>
                <a:tc>
                  <a:txBody>
                    <a:bodyPr/>
                    <a:lstStyle/>
                    <a:p>
                      <a:pPr algn="ctr" fontAlgn="b"/>
                      <a:endParaRPr lang="en-NL" sz="1100" b="0" i="0" u="none" strike="noStrike">
                        <a:solidFill>
                          <a:srgbClr val="000000"/>
                        </a:solidFill>
                        <a:effectLst/>
                        <a:latin typeface="Calibri" panose="020F0502020204030204" pitchFamily="34" charset="0"/>
                      </a:endParaRPr>
                    </a:p>
                  </a:txBody>
                  <a:tcPr marL="9525" marR="9525" marT="9525" anchor="b">
                    <a:lnL>
                      <a:noFill/>
                    </a:lnL>
                    <a:lnR>
                      <a:noFill/>
                    </a:lnR>
                    <a:lnT>
                      <a:noFill/>
                    </a:lnT>
                    <a:lnB>
                      <a:noFill/>
                    </a:lnB>
                  </a:tcPr>
                </a:tc>
                <a:tc>
                  <a:txBody>
                    <a:bodyPr/>
                    <a:lstStyle/>
                    <a:p>
                      <a:pPr algn="ctr" fontAlgn="b"/>
                      <a:endParaRPr lang="en-NL" sz="1100" b="0" i="0" u="none" strike="noStrike">
                        <a:solidFill>
                          <a:srgbClr val="000000"/>
                        </a:solidFill>
                        <a:effectLst/>
                        <a:latin typeface="Calibri" panose="020F0502020204030204" pitchFamily="34" charset="0"/>
                      </a:endParaRPr>
                    </a:p>
                  </a:txBody>
                  <a:tcPr marL="9525" marR="9525" marT="9525" anchor="b">
                    <a:lnL>
                      <a:noFill/>
                    </a:lnL>
                    <a:lnR>
                      <a:noFill/>
                    </a:lnR>
                    <a:lnT>
                      <a:noFill/>
                    </a:lnT>
                    <a:lnB>
                      <a:noFill/>
                    </a:lnB>
                  </a:tcPr>
                </a:tc>
                <a:tc>
                  <a:txBody>
                    <a:bodyPr/>
                    <a:lstStyle/>
                    <a:p>
                      <a:pPr algn="ctr" fontAlgn="b"/>
                      <a:endParaRPr lang="en-NL" sz="1100" b="0" i="0" u="none" strike="noStrike">
                        <a:solidFill>
                          <a:srgbClr val="000000"/>
                        </a:solidFill>
                        <a:effectLst/>
                        <a:latin typeface="Calibri" panose="020F0502020204030204" pitchFamily="34" charset="0"/>
                      </a:endParaRPr>
                    </a:p>
                  </a:txBody>
                  <a:tcPr marL="9525" marR="9525" marT="9525" anchor="b">
                    <a:lnL>
                      <a:noFill/>
                    </a:lnL>
                    <a:lnR>
                      <a:noFill/>
                    </a:lnR>
                    <a:lnT>
                      <a:noFill/>
                    </a:lnT>
                    <a:lnB>
                      <a:noFill/>
                    </a:lnB>
                  </a:tcPr>
                </a:tc>
                <a:tc>
                  <a:txBody>
                    <a:bodyPr/>
                    <a:lstStyle/>
                    <a:p>
                      <a:pPr algn="ctr" fontAlgn="b"/>
                      <a:endParaRPr lang="en-NL" sz="1100" b="0" i="0" u="none" strike="noStrike">
                        <a:solidFill>
                          <a:srgbClr val="000000"/>
                        </a:solidFill>
                        <a:effectLst/>
                        <a:latin typeface="Calibri" panose="020F0502020204030204" pitchFamily="34" charset="0"/>
                      </a:endParaRPr>
                    </a:p>
                  </a:txBody>
                  <a:tcPr marL="9525" marR="9525" marT="9525" anchor="b">
                    <a:lnL>
                      <a:noFill/>
                    </a:lnL>
                    <a:lnR>
                      <a:noFill/>
                    </a:lnR>
                    <a:lnT>
                      <a:noFill/>
                    </a:lnT>
                    <a:lnB>
                      <a:noFill/>
                    </a:lnB>
                  </a:tcPr>
                </a:tc>
                <a:extLst>
                  <a:ext uri="{0D108BD9-81ED-4DB2-BD59-A6C34878D82A}">
                    <a16:rowId xmlns:a16="http://schemas.microsoft.com/office/drawing/2014/main" val="2494127793"/>
                  </a:ext>
                </a:extLst>
              </a:tr>
              <a:tr h="379747">
                <a:tc>
                  <a:txBody>
                    <a:bodyPr/>
                    <a:lstStyle/>
                    <a:p>
                      <a:pPr algn="ctr" fontAlgn="b"/>
                      <a:r>
                        <a:rPr lang="en-GB" sz="1200" b="1" i="0" u="none" strike="noStrike" dirty="0">
                          <a:solidFill>
                            <a:srgbClr val="000000"/>
                          </a:solidFill>
                          <a:effectLst/>
                          <a:latin typeface="Calibri" panose="020F0502020204030204" pitchFamily="34" charset="0"/>
                        </a:rPr>
                        <a:t>Number of Prefixes</a:t>
                      </a:r>
                    </a:p>
                  </a:txBody>
                  <a:tcPr marL="9525" marR="9525" marT="9525" anchor="b">
                    <a:lnL>
                      <a:noFill/>
                    </a:lnL>
                    <a:lnR>
                      <a:noFill/>
                    </a:lnR>
                    <a:lnT>
                      <a:noFill/>
                    </a:lnT>
                    <a:lnB>
                      <a:noFill/>
                    </a:lnB>
                  </a:tcPr>
                </a:tc>
                <a:tc>
                  <a:txBody>
                    <a:bodyPr/>
                    <a:lstStyle/>
                    <a:p>
                      <a:pPr algn="ctr" fontAlgn="b"/>
                      <a:r>
                        <a:rPr lang="en-GB" sz="1200" b="1" i="0" u="none" strike="noStrike">
                          <a:solidFill>
                            <a:srgbClr val="000000"/>
                          </a:solidFill>
                          <a:effectLst/>
                          <a:latin typeface="Calibri" panose="020F0502020204030204" pitchFamily="34" charset="0"/>
                        </a:rPr>
                        <a:t>IRR Valids</a:t>
                      </a:r>
                    </a:p>
                  </a:txBody>
                  <a:tcPr marL="9525" marR="9525" marT="9525" anchor="b">
                    <a:lnL>
                      <a:noFill/>
                    </a:lnL>
                    <a:lnR>
                      <a:noFill/>
                    </a:lnR>
                    <a:lnT>
                      <a:noFill/>
                    </a:lnT>
                    <a:lnB>
                      <a:noFill/>
                    </a:lnB>
                  </a:tcPr>
                </a:tc>
                <a:tc>
                  <a:txBody>
                    <a:bodyPr/>
                    <a:lstStyle/>
                    <a:p>
                      <a:pPr algn="ctr" fontAlgn="b"/>
                      <a:r>
                        <a:rPr lang="en-GB" sz="1200" b="1" i="0" u="none" strike="noStrike">
                          <a:solidFill>
                            <a:srgbClr val="000000"/>
                          </a:solidFill>
                          <a:effectLst/>
                          <a:latin typeface="Calibri" panose="020F0502020204030204" pitchFamily="34" charset="0"/>
                        </a:rPr>
                        <a:t>IRR Invalids</a:t>
                      </a:r>
                    </a:p>
                  </a:txBody>
                  <a:tcPr marL="9525" marR="9525" marT="9525" anchor="b">
                    <a:lnL>
                      <a:noFill/>
                    </a:lnL>
                    <a:lnR>
                      <a:noFill/>
                    </a:lnR>
                    <a:lnT>
                      <a:noFill/>
                    </a:lnT>
                    <a:lnB>
                      <a:noFill/>
                    </a:lnB>
                  </a:tcPr>
                </a:tc>
                <a:tc>
                  <a:txBody>
                    <a:bodyPr/>
                    <a:lstStyle/>
                    <a:p>
                      <a:pPr algn="ctr" fontAlgn="b"/>
                      <a:r>
                        <a:rPr lang="en-GB" sz="1200" b="1" i="0" u="none" strike="noStrike">
                          <a:solidFill>
                            <a:srgbClr val="000000"/>
                          </a:solidFill>
                          <a:effectLst/>
                          <a:latin typeface="Calibri" panose="020F0502020204030204" pitchFamily="34" charset="0"/>
                        </a:rPr>
                        <a:t>RPKI Unknown</a:t>
                      </a:r>
                    </a:p>
                  </a:txBody>
                  <a:tcPr marL="9525" marR="9525" marT="9525" anchor="b">
                    <a:lnL>
                      <a:noFill/>
                    </a:lnL>
                    <a:lnR>
                      <a:noFill/>
                    </a:lnR>
                    <a:lnT>
                      <a:noFill/>
                    </a:lnT>
                    <a:lnB>
                      <a:noFill/>
                    </a:lnB>
                  </a:tcPr>
                </a:tc>
                <a:tc>
                  <a:txBody>
                    <a:bodyPr/>
                    <a:lstStyle/>
                    <a:p>
                      <a:pPr algn="ctr" fontAlgn="b"/>
                      <a:r>
                        <a:rPr lang="en-GB" sz="1200" b="1" i="0" u="none" strike="noStrike">
                          <a:solidFill>
                            <a:srgbClr val="000000"/>
                          </a:solidFill>
                          <a:effectLst/>
                          <a:latin typeface="Calibri" panose="020F0502020204030204" pitchFamily="34" charset="0"/>
                        </a:rPr>
                        <a:t>RPKI Invalids</a:t>
                      </a:r>
                    </a:p>
                  </a:txBody>
                  <a:tcPr marL="9525" marR="9525" marT="9525" anchor="b">
                    <a:lnL>
                      <a:noFill/>
                    </a:lnL>
                    <a:lnR>
                      <a:noFill/>
                    </a:lnR>
                    <a:lnT>
                      <a:noFill/>
                    </a:lnT>
                    <a:lnB>
                      <a:noFill/>
                    </a:lnB>
                  </a:tcPr>
                </a:tc>
                <a:tc>
                  <a:txBody>
                    <a:bodyPr/>
                    <a:lstStyle/>
                    <a:p>
                      <a:pPr algn="ctr" fontAlgn="b"/>
                      <a:r>
                        <a:rPr lang="en-GB" sz="1200" b="1" i="0" u="none" strike="noStrike">
                          <a:solidFill>
                            <a:srgbClr val="000000"/>
                          </a:solidFill>
                          <a:effectLst/>
                          <a:latin typeface="Calibri" panose="020F0502020204030204" pitchFamily="34" charset="0"/>
                        </a:rPr>
                        <a:t>RPKI Valids</a:t>
                      </a:r>
                    </a:p>
                  </a:txBody>
                  <a:tcPr marL="9525" marR="9525" marT="9525" anchor="b">
                    <a:lnL>
                      <a:noFill/>
                    </a:lnL>
                    <a:lnR>
                      <a:noFill/>
                    </a:lnR>
                    <a:lnT>
                      <a:noFill/>
                    </a:lnT>
                    <a:lnB>
                      <a:noFill/>
                    </a:lnB>
                  </a:tcPr>
                </a:tc>
                <a:extLst>
                  <a:ext uri="{0D108BD9-81ED-4DB2-BD59-A6C34878D82A}">
                    <a16:rowId xmlns:a16="http://schemas.microsoft.com/office/drawing/2014/main" val="1061098135"/>
                  </a:ext>
                </a:extLst>
              </a:tr>
              <a:tr h="355443">
                <a:tc>
                  <a:txBody>
                    <a:bodyPr/>
                    <a:lstStyle/>
                    <a:p>
                      <a:pPr algn="ctr" fontAlgn="b"/>
                      <a:r>
                        <a:rPr lang="en-NL" sz="1100" b="0" i="0" u="none" strike="noStrike" dirty="0">
                          <a:solidFill>
                            <a:srgbClr val="000000"/>
                          </a:solidFill>
                          <a:effectLst/>
                          <a:latin typeface="Calibri" panose="020F0502020204030204" pitchFamily="34" charset="0"/>
                        </a:rPr>
                        <a:t>2090</a:t>
                      </a:r>
                    </a:p>
                  </a:txBody>
                  <a:tcPr marL="9525" marR="9525" marT="9525" anchor="b">
                    <a:lnL>
                      <a:noFill/>
                    </a:lnL>
                    <a:lnR>
                      <a:noFill/>
                    </a:lnR>
                    <a:lnT>
                      <a:noFill/>
                    </a:lnT>
                    <a:lnB>
                      <a:noFill/>
                    </a:lnB>
                  </a:tcPr>
                </a:tc>
                <a:tc>
                  <a:txBody>
                    <a:bodyPr/>
                    <a:lstStyle/>
                    <a:p>
                      <a:pPr algn="ctr" fontAlgn="b"/>
                      <a:r>
                        <a:rPr lang="en-NL" sz="1100" b="0" i="0" u="none" strike="noStrike">
                          <a:solidFill>
                            <a:srgbClr val="000000"/>
                          </a:solidFill>
                          <a:effectLst/>
                          <a:latin typeface="Calibri" panose="020F0502020204030204" pitchFamily="34" charset="0"/>
                        </a:rPr>
                        <a:t>725</a:t>
                      </a:r>
                    </a:p>
                  </a:txBody>
                  <a:tcPr marL="9525" marR="9525" marT="9525" anchor="b">
                    <a:lnL>
                      <a:noFill/>
                    </a:lnL>
                    <a:lnR>
                      <a:noFill/>
                    </a:lnR>
                    <a:lnT>
                      <a:noFill/>
                    </a:lnT>
                    <a:lnB>
                      <a:noFill/>
                    </a:lnB>
                  </a:tcPr>
                </a:tc>
                <a:tc>
                  <a:txBody>
                    <a:bodyPr/>
                    <a:lstStyle/>
                    <a:p>
                      <a:pPr algn="ctr" fontAlgn="b"/>
                      <a:r>
                        <a:rPr lang="en-NL" sz="1100" b="1" i="0" u="none" strike="noStrike" dirty="0">
                          <a:solidFill>
                            <a:srgbClr val="000000"/>
                          </a:solidFill>
                          <a:effectLst/>
                          <a:latin typeface="Calibri" panose="020F0502020204030204" pitchFamily="34" charset="0"/>
                        </a:rPr>
                        <a:t>1365</a:t>
                      </a:r>
                    </a:p>
                  </a:txBody>
                  <a:tcPr marL="9525" marR="9525" marT="9525" anchor="b">
                    <a:lnL>
                      <a:noFill/>
                    </a:lnL>
                    <a:lnR>
                      <a:noFill/>
                    </a:lnR>
                    <a:lnT>
                      <a:noFill/>
                    </a:lnT>
                    <a:lnB>
                      <a:noFill/>
                    </a:lnB>
                  </a:tcPr>
                </a:tc>
                <a:tc>
                  <a:txBody>
                    <a:bodyPr/>
                    <a:lstStyle/>
                    <a:p>
                      <a:pPr algn="ctr" fontAlgn="b"/>
                      <a:r>
                        <a:rPr lang="en-NL" sz="1100" b="1" i="0" u="none" strike="noStrike" dirty="0">
                          <a:solidFill>
                            <a:srgbClr val="000000"/>
                          </a:solidFill>
                          <a:effectLst/>
                          <a:latin typeface="Calibri" panose="020F0502020204030204" pitchFamily="34" charset="0"/>
                        </a:rPr>
                        <a:t>2080</a:t>
                      </a:r>
                    </a:p>
                  </a:txBody>
                  <a:tcPr marL="9525" marR="9525" marT="9525" anchor="b">
                    <a:lnL>
                      <a:noFill/>
                    </a:lnL>
                    <a:lnR>
                      <a:noFill/>
                    </a:lnR>
                    <a:lnT>
                      <a:noFill/>
                    </a:lnT>
                    <a:lnB>
                      <a:noFill/>
                    </a:lnB>
                  </a:tcPr>
                </a:tc>
                <a:tc>
                  <a:txBody>
                    <a:bodyPr/>
                    <a:lstStyle/>
                    <a:p>
                      <a:pPr algn="ctr" fontAlgn="b"/>
                      <a:r>
                        <a:rPr lang="en-NL" sz="1100" b="0" i="0" u="none" strike="noStrike">
                          <a:solidFill>
                            <a:srgbClr val="000000"/>
                          </a:solidFill>
                          <a:effectLst/>
                          <a:latin typeface="Calibri" panose="020F0502020204030204" pitchFamily="34" charset="0"/>
                        </a:rPr>
                        <a:t>0</a:t>
                      </a:r>
                    </a:p>
                  </a:txBody>
                  <a:tcPr marL="9525" marR="9525" marT="9525" anchor="b">
                    <a:lnL>
                      <a:noFill/>
                    </a:lnL>
                    <a:lnR>
                      <a:noFill/>
                    </a:lnR>
                    <a:lnT>
                      <a:noFill/>
                    </a:lnT>
                    <a:lnB>
                      <a:noFill/>
                    </a:lnB>
                  </a:tcPr>
                </a:tc>
                <a:tc>
                  <a:txBody>
                    <a:bodyPr/>
                    <a:lstStyle/>
                    <a:p>
                      <a:pPr algn="ctr" fontAlgn="b"/>
                      <a:r>
                        <a:rPr lang="en-NL" sz="1100" b="0" i="0" u="none" strike="noStrike" dirty="0">
                          <a:solidFill>
                            <a:srgbClr val="000000"/>
                          </a:solidFill>
                          <a:effectLst/>
                          <a:latin typeface="Calibri" panose="020F0502020204030204" pitchFamily="34" charset="0"/>
                        </a:rPr>
                        <a:t>10</a:t>
                      </a:r>
                    </a:p>
                  </a:txBody>
                  <a:tcPr marL="9525" marR="9525" marT="9525" anchor="b">
                    <a:lnL>
                      <a:noFill/>
                    </a:lnL>
                    <a:lnR>
                      <a:noFill/>
                    </a:lnR>
                    <a:lnT>
                      <a:noFill/>
                    </a:lnT>
                    <a:lnB>
                      <a:noFill/>
                    </a:lnB>
                  </a:tcPr>
                </a:tc>
                <a:extLst>
                  <a:ext uri="{0D108BD9-81ED-4DB2-BD59-A6C34878D82A}">
                    <a16:rowId xmlns:a16="http://schemas.microsoft.com/office/drawing/2014/main" val="3745713471"/>
                  </a:ext>
                </a:extLst>
              </a:tr>
            </a:tbl>
          </a:graphicData>
        </a:graphic>
      </p:graphicFrame>
      <p:pic>
        <p:nvPicPr>
          <p:cNvPr id="2049" name="Picture 1">
            <a:extLst>
              <a:ext uri="{FF2B5EF4-FFF2-40B4-BE49-F238E27FC236}">
                <a16:creationId xmlns:a16="http://schemas.microsoft.com/office/drawing/2014/main" id="{ABAC9319-835E-0BD2-D67B-35700E8B0AF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61521" y="2781320"/>
            <a:ext cx="4855948" cy="2820566"/>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a:extLst>
              <a:ext uri="{FF2B5EF4-FFF2-40B4-BE49-F238E27FC236}">
                <a16:creationId xmlns:a16="http://schemas.microsoft.com/office/drawing/2014/main" id="{0F6CF67B-6799-7946-4DF0-7EE9314EA18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2781320"/>
            <a:ext cx="5311823" cy="28224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104388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38508-797B-062B-5238-D39B620FBBE1}"/>
              </a:ext>
            </a:extLst>
          </p:cNvPr>
          <p:cNvSpPr>
            <a:spLocks noGrp="1"/>
          </p:cNvSpPr>
          <p:nvPr>
            <p:ph type="title"/>
          </p:nvPr>
        </p:nvSpPr>
        <p:spPr/>
        <p:txBody>
          <a:bodyPr/>
          <a:lstStyle/>
          <a:p>
            <a:r>
              <a:rPr lang="en-US" dirty="0"/>
              <a:t>Analysis – Origin</a:t>
            </a:r>
          </a:p>
        </p:txBody>
      </p:sp>
      <p:graphicFrame>
        <p:nvGraphicFramePr>
          <p:cNvPr id="4" name="Content Placeholder 3">
            <a:extLst>
              <a:ext uri="{FF2B5EF4-FFF2-40B4-BE49-F238E27FC236}">
                <a16:creationId xmlns:a16="http://schemas.microsoft.com/office/drawing/2014/main" id="{DD1B496C-415F-E43A-5F89-F175C0DAC467}"/>
              </a:ext>
            </a:extLst>
          </p:cNvPr>
          <p:cNvGraphicFramePr>
            <a:graphicFrameLocks noGrp="1"/>
          </p:cNvGraphicFramePr>
          <p:nvPr>
            <p:ph idx="1"/>
            <p:extLst>
              <p:ext uri="{D42A27DB-BD31-4B8C-83A1-F6EECF244321}">
                <p14:modId xmlns:p14="http://schemas.microsoft.com/office/powerpoint/2010/main" val="3523161748"/>
              </p:ext>
            </p:extLst>
          </p:nvPr>
        </p:nvGraphicFramePr>
        <p:xfrm>
          <a:off x="6264728" y="797401"/>
          <a:ext cx="1816100" cy="1129665"/>
        </p:xfrm>
        <a:graphic>
          <a:graphicData uri="http://schemas.openxmlformats.org/drawingml/2006/table">
            <a:tbl>
              <a:tblPr/>
              <a:tblGrid>
                <a:gridCol w="1117600">
                  <a:extLst>
                    <a:ext uri="{9D8B030D-6E8A-4147-A177-3AD203B41FA5}">
                      <a16:colId xmlns:a16="http://schemas.microsoft.com/office/drawing/2014/main" val="3579662864"/>
                    </a:ext>
                  </a:extLst>
                </a:gridCol>
                <a:gridCol w="698500">
                  <a:extLst>
                    <a:ext uri="{9D8B030D-6E8A-4147-A177-3AD203B41FA5}">
                      <a16:colId xmlns:a16="http://schemas.microsoft.com/office/drawing/2014/main" val="3188796596"/>
                    </a:ext>
                  </a:extLst>
                </a:gridCol>
              </a:tblGrid>
              <a:tr h="200025">
                <a:tc>
                  <a:txBody>
                    <a:bodyPr/>
                    <a:lstStyle/>
                    <a:p>
                      <a:pPr algn="l" fontAlgn="b"/>
                      <a:r>
                        <a:rPr lang="en-GB" sz="1200" b="1" i="0" u="none" strike="noStrike" dirty="0">
                          <a:solidFill>
                            <a:srgbClr val="000000"/>
                          </a:solidFill>
                          <a:effectLst/>
                          <a:latin typeface="Calibri" panose="020F0502020204030204" pitchFamily="34" charset="0"/>
                        </a:rPr>
                        <a:t>Origin</a:t>
                      </a:r>
                    </a:p>
                  </a:txBody>
                  <a:tcPr marL="9525" marR="9525" marT="9525" anchor="b">
                    <a:lnL>
                      <a:noFill/>
                    </a:lnL>
                    <a:lnR>
                      <a:noFill/>
                    </a:lnR>
                    <a:lnT>
                      <a:noFill/>
                    </a:lnT>
                    <a:lnB>
                      <a:noFill/>
                    </a:lnB>
                  </a:tcPr>
                </a:tc>
                <a:tc>
                  <a:txBody>
                    <a:bodyPr/>
                    <a:lstStyle/>
                    <a:p>
                      <a:pPr algn="l" fontAlgn="b"/>
                      <a:r>
                        <a:rPr lang="en-GB" sz="1200" b="1" i="0" u="none" strike="noStrike">
                          <a:solidFill>
                            <a:srgbClr val="000000"/>
                          </a:solidFill>
                          <a:effectLst/>
                          <a:latin typeface="Calibri" panose="020F0502020204030204" pitchFamily="34" charset="0"/>
                        </a:rPr>
                        <a:t>Occurence</a:t>
                      </a:r>
                    </a:p>
                  </a:txBody>
                  <a:tcPr marL="9525" marR="9525" marT="9525" anchor="b">
                    <a:lnL>
                      <a:noFill/>
                    </a:lnL>
                    <a:lnR>
                      <a:noFill/>
                    </a:lnR>
                    <a:lnT>
                      <a:noFill/>
                    </a:lnT>
                    <a:lnB>
                      <a:noFill/>
                    </a:lnB>
                  </a:tcPr>
                </a:tc>
                <a:extLst>
                  <a:ext uri="{0D108BD9-81ED-4DB2-BD59-A6C34878D82A}">
                    <a16:rowId xmlns:a16="http://schemas.microsoft.com/office/drawing/2014/main" val="3997810909"/>
                  </a:ext>
                </a:extLst>
              </a:tr>
              <a:tr h="190500">
                <a:tc>
                  <a:txBody>
                    <a:bodyPr/>
                    <a:lstStyle/>
                    <a:p>
                      <a:pPr algn="l" fontAlgn="b"/>
                      <a:r>
                        <a:rPr lang="en-GB" sz="1100" b="0" i="0" u="none" strike="noStrike" dirty="0">
                          <a:solidFill>
                            <a:srgbClr val="000000"/>
                          </a:solidFill>
                          <a:effectLst/>
                          <a:latin typeface="Calibri" panose="020F0502020204030204" pitchFamily="34" charset="0"/>
                        </a:rPr>
                        <a:t>Unknown</a:t>
                      </a:r>
                    </a:p>
                  </a:txBody>
                  <a:tcPr marL="9525" marR="9525" marT="9525" anchor="b">
                    <a:lnL>
                      <a:noFill/>
                    </a:lnL>
                    <a:lnR>
                      <a:noFill/>
                    </a:lnR>
                    <a:lnT>
                      <a:noFill/>
                    </a:lnT>
                    <a:lnB>
                      <a:noFill/>
                    </a:lnB>
                  </a:tcPr>
                </a:tc>
                <a:tc>
                  <a:txBody>
                    <a:bodyPr/>
                    <a:lstStyle/>
                    <a:p>
                      <a:pPr algn="l" fontAlgn="b"/>
                      <a:r>
                        <a:rPr lang="en-NL" sz="1100" b="0" i="0" u="none" strike="noStrike" dirty="0">
                          <a:solidFill>
                            <a:srgbClr val="000000"/>
                          </a:solidFill>
                          <a:effectLst/>
                          <a:latin typeface="Calibri" panose="020F0502020204030204" pitchFamily="34" charset="0"/>
                        </a:rPr>
                        <a:t>792</a:t>
                      </a:r>
                    </a:p>
                  </a:txBody>
                  <a:tcPr marL="9525" marR="9525" marT="9525" anchor="b">
                    <a:lnL>
                      <a:noFill/>
                    </a:lnL>
                    <a:lnR>
                      <a:noFill/>
                    </a:lnR>
                    <a:lnT>
                      <a:noFill/>
                    </a:lnT>
                    <a:lnB>
                      <a:noFill/>
                    </a:lnB>
                  </a:tcPr>
                </a:tc>
                <a:extLst>
                  <a:ext uri="{0D108BD9-81ED-4DB2-BD59-A6C34878D82A}">
                    <a16:rowId xmlns:a16="http://schemas.microsoft.com/office/drawing/2014/main" val="3990107263"/>
                  </a:ext>
                </a:extLst>
              </a:tr>
              <a:tr h="190500">
                <a:tc>
                  <a:txBody>
                    <a:bodyPr/>
                    <a:lstStyle/>
                    <a:p>
                      <a:pPr algn="l" fontAlgn="b"/>
                      <a:r>
                        <a:rPr lang="en-GB" sz="1100" b="1" i="0" u="none" strike="noStrike" dirty="0">
                          <a:solidFill>
                            <a:srgbClr val="000000"/>
                          </a:solidFill>
                          <a:effectLst/>
                          <a:latin typeface="Calibri" panose="020F0502020204030204" pitchFamily="34" charset="0"/>
                        </a:rPr>
                        <a:t>    AS174</a:t>
                      </a:r>
                    </a:p>
                  </a:txBody>
                  <a:tcPr marL="9525" marR="9525" marT="9525" anchor="b">
                    <a:lnL>
                      <a:noFill/>
                    </a:lnL>
                    <a:lnR>
                      <a:noFill/>
                    </a:lnR>
                    <a:lnT>
                      <a:noFill/>
                    </a:lnT>
                    <a:lnB>
                      <a:noFill/>
                    </a:lnB>
                  </a:tcPr>
                </a:tc>
                <a:tc>
                  <a:txBody>
                    <a:bodyPr/>
                    <a:lstStyle/>
                    <a:p>
                      <a:pPr algn="l" fontAlgn="b"/>
                      <a:r>
                        <a:rPr lang="en-NL" sz="1100" b="1" i="0" u="none" strike="noStrike" dirty="0">
                          <a:solidFill>
                            <a:srgbClr val="000000"/>
                          </a:solidFill>
                          <a:effectLst/>
                          <a:latin typeface="Calibri" panose="020F0502020204030204" pitchFamily="34" charset="0"/>
                        </a:rPr>
                        <a:t>1925</a:t>
                      </a:r>
                    </a:p>
                  </a:txBody>
                  <a:tcPr marL="9525" marR="9525" marT="9525" anchor="b">
                    <a:lnL>
                      <a:noFill/>
                    </a:lnL>
                    <a:lnR>
                      <a:noFill/>
                    </a:lnR>
                    <a:lnT>
                      <a:noFill/>
                    </a:lnT>
                    <a:lnB>
                      <a:noFill/>
                    </a:lnB>
                  </a:tcPr>
                </a:tc>
                <a:extLst>
                  <a:ext uri="{0D108BD9-81ED-4DB2-BD59-A6C34878D82A}">
                    <a16:rowId xmlns:a16="http://schemas.microsoft.com/office/drawing/2014/main" val="1679209195"/>
                  </a:ext>
                </a:extLst>
              </a:tr>
              <a:tr h="190500">
                <a:tc>
                  <a:txBody>
                    <a:bodyPr/>
                    <a:lstStyle/>
                    <a:p>
                      <a:pPr algn="l" fontAlgn="b"/>
                      <a:r>
                        <a:rPr lang="en-GB" sz="1100" b="0" i="0" u="none" strike="noStrike" dirty="0">
                          <a:solidFill>
                            <a:srgbClr val="000000"/>
                          </a:solidFill>
                          <a:effectLst/>
                          <a:latin typeface="Calibri" panose="020F0502020204030204" pitchFamily="34" charset="0"/>
                        </a:rPr>
                        <a:t>    AS668</a:t>
                      </a:r>
                    </a:p>
                  </a:txBody>
                  <a:tcPr marL="9525" marR="9525" marT="9525" anchor="b">
                    <a:lnL>
                      <a:noFill/>
                    </a:lnL>
                    <a:lnR>
                      <a:noFill/>
                    </a:lnR>
                    <a:lnT>
                      <a:noFill/>
                    </a:lnT>
                    <a:lnB>
                      <a:noFill/>
                    </a:lnB>
                  </a:tcPr>
                </a:tc>
                <a:tc>
                  <a:txBody>
                    <a:bodyPr/>
                    <a:lstStyle/>
                    <a:p>
                      <a:pPr algn="l" fontAlgn="b"/>
                      <a:r>
                        <a:rPr lang="en-NL" sz="1100" b="0" i="0" u="none" strike="noStrike" dirty="0">
                          <a:solidFill>
                            <a:srgbClr val="000000"/>
                          </a:solidFill>
                          <a:effectLst/>
                          <a:latin typeface="Calibri" panose="020F0502020204030204" pitchFamily="34" charset="0"/>
                        </a:rPr>
                        <a:t>182</a:t>
                      </a:r>
                    </a:p>
                  </a:txBody>
                  <a:tcPr marL="9525" marR="9525" marT="9525" anchor="b">
                    <a:lnL>
                      <a:noFill/>
                    </a:lnL>
                    <a:lnR>
                      <a:noFill/>
                    </a:lnR>
                    <a:lnT>
                      <a:noFill/>
                    </a:lnT>
                    <a:lnB>
                      <a:noFill/>
                    </a:lnB>
                  </a:tcPr>
                </a:tc>
                <a:extLst>
                  <a:ext uri="{0D108BD9-81ED-4DB2-BD59-A6C34878D82A}">
                    <a16:rowId xmlns:a16="http://schemas.microsoft.com/office/drawing/2014/main" val="3973208280"/>
                  </a:ext>
                </a:extLst>
              </a:tr>
              <a:tr h="190500">
                <a:tc>
                  <a:txBody>
                    <a:bodyPr/>
                    <a:lstStyle/>
                    <a:p>
                      <a:pPr algn="l" fontAlgn="b"/>
                      <a:r>
                        <a:rPr lang="en-GB" sz="1100" b="0" i="0" u="none" strike="noStrike">
                          <a:solidFill>
                            <a:srgbClr val="000000"/>
                          </a:solidFill>
                          <a:effectLst/>
                          <a:latin typeface="Calibri" panose="020F0502020204030204" pitchFamily="34" charset="0"/>
                        </a:rPr>
                        <a:t>    AS7377</a:t>
                      </a:r>
                    </a:p>
                  </a:txBody>
                  <a:tcPr marL="9525" marR="9525" marT="9525" anchor="b">
                    <a:lnL>
                      <a:noFill/>
                    </a:lnL>
                    <a:lnR>
                      <a:noFill/>
                    </a:lnR>
                    <a:lnT>
                      <a:noFill/>
                    </a:lnT>
                    <a:lnB>
                      <a:noFill/>
                    </a:lnB>
                  </a:tcPr>
                </a:tc>
                <a:tc>
                  <a:txBody>
                    <a:bodyPr/>
                    <a:lstStyle/>
                    <a:p>
                      <a:pPr algn="l" fontAlgn="b"/>
                      <a:r>
                        <a:rPr lang="en-NL" sz="1100" b="0" i="0" u="none" strike="noStrike" dirty="0">
                          <a:solidFill>
                            <a:srgbClr val="000000"/>
                          </a:solidFill>
                          <a:effectLst/>
                          <a:latin typeface="Calibri" panose="020F0502020204030204" pitchFamily="34" charset="0"/>
                        </a:rPr>
                        <a:t>121</a:t>
                      </a:r>
                    </a:p>
                  </a:txBody>
                  <a:tcPr marL="9525" marR="9525" marT="9525" anchor="b">
                    <a:lnL>
                      <a:noFill/>
                    </a:lnL>
                    <a:lnR>
                      <a:noFill/>
                    </a:lnR>
                    <a:lnT>
                      <a:noFill/>
                    </a:lnT>
                    <a:lnB>
                      <a:noFill/>
                    </a:lnB>
                  </a:tcPr>
                </a:tc>
                <a:extLst>
                  <a:ext uri="{0D108BD9-81ED-4DB2-BD59-A6C34878D82A}">
                    <a16:rowId xmlns:a16="http://schemas.microsoft.com/office/drawing/2014/main" val="1438406792"/>
                  </a:ext>
                </a:extLst>
              </a:tr>
            </a:tbl>
          </a:graphicData>
        </a:graphic>
      </p:graphicFrame>
      <p:pic>
        <p:nvPicPr>
          <p:cNvPr id="4103" name="Picture 7">
            <a:extLst>
              <a:ext uri="{FF2B5EF4-FFF2-40B4-BE49-F238E27FC236}">
                <a16:creationId xmlns:a16="http://schemas.microsoft.com/office/drawing/2014/main" id="{2D51F4CB-7A6F-96A2-FBC2-D9217D2293C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199" y="2203566"/>
            <a:ext cx="10284823" cy="41399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735515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D0F25B-7FE6-8F97-6B12-1111CA114175}"/>
              </a:ext>
            </a:extLst>
          </p:cNvPr>
          <p:cNvSpPr>
            <a:spLocks noGrp="1"/>
          </p:cNvSpPr>
          <p:nvPr>
            <p:ph type="title"/>
          </p:nvPr>
        </p:nvSpPr>
        <p:spPr/>
        <p:txBody>
          <a:bodyPr/>
          <a:lstStyle/>
          <a:p>
            <a:r>
              <a:rPr lang="en-US" dirty="0"/>
              <a:t>The problem with ARIN</a:t>
            </a:r>
          </a:p>
        </p:txBody>
      </p:sp>
      <p:sp>
        <p:nvSpPr>
          <p:cNvPr id="3" name="Content Placeholder 2">
            <a:extLst>
              <a:ext uri="{FF2B5EF4-FFF2-40B4-BE49-F238E27FC236}">
                <a16:creationId xmlns:a16="http://schemas.microsoft.com/office/drawing/2014/main" id="{13DFE047-7E8D-9D03-05C8-ACA6D2A2BD4D}"/>
              </a:ext>
            </a:extLst>
          </p:cNvPr>
          <p:cNvSpPr>
            <a:spLocks noGrp="1"/>
          </p:cNvSpPr>
          <p:nvPr>
            <p:ph idx="1"/>
          </p:nvPr>
        </p:nvSpPr>
        <p:spPr/>
        <p:txBody>
          <a:bodyPr/>
          <a:lstStyle/>
          <a:p>
            <a:r>
              <a:rPr lang="en-US" dirty="0"/>
              <a:t>Legacy resources* are the networks allocated before ARIN was established in 1997.</a:t>
            </a:r>
            <a:br>
              <a:rPr lang="en-US" dirty="0"/>
            </a:br>
            <a:endParaRPr lang="en-US" dirty="0"/>
          </a:p>
          <a:p>
            <a:r>
              <a:rPr lang="en-US" dirty="0"/>
              <a:t>Unlike the other RIRs, ARIN has decided to not provide IRR and RPKI services to legacy resources holders.</a:t>
            </a:r>
            <a:br>
              <a:rPr lang="en-US" dirty="0"/>
            </a:br>
            <a:endParaRPr lang="en-US" dirty="0"/>
          </a:p>
          <a:p>
            <a:r>
              <a:rPr lang="en-US" dirty="0"/>
              <a:t>There is no authoritative IRR server for these IP networks and they cannot be validated using RPKI either.</a:t>
            </a:r>
          </a:p>
          <a:p>
            <a:endParaRPr lang="en-US" dirty="0"/>
          </a:p>
          <a:p>
            <a:endParaRPr lang="en-US" dirty="0"/>
          </a:p>
        </p:txBody>
      </p:sp>
      <p:sp>
        <p:nvSpPr>
          <p:cNvPr id="4" name="TextBox 3">
            <a:extLst>
              <a:ext uri="{FF2B5EF4-FFF2-40B4-BE49-F238E27FC236}">
                <a16:creationId xmlns:a16="http://schemas.microsoft.com/office/drawing/2014/main" id="{0E38A116-B483-0635-76E7-C5FD7260644A}"/>
              </a:ext>
            </a:extLst>
          </p:cNvPr>
          <p:cNvSpPr txBox="1"/>
          <p:nvPr/>
        </p:nvSpPr>
        <p:spPr>
          <a:xfrm>
            <a:off x="7206343" y="6311900"/>
            <a:ext cx="4666534" cy="369332"/>
          </a:xfrm>
          <a:prstGeom prst="rect">
            <a:avLst/>
          </a:prstGeom>
          <a:noFill/>
        </p:spPr>
        <p:txBody>
          <a:bodyPr wrap="none" rtlCol="0">
            <a:spAutoFit/>
          </a:bodyPr>
          <a:lstStyle/>
          <a:p>
            <a:r>
              <a:rPr lang="en-US" dirty="0"/>
              <a:t>*https://</a:t>
            </a:r>
            <a:r>
              <a:rPr lang="en-US" dirty="0" err="1"/>
              <a:t>www.arin.net</a:t>
            </a:r>
            <a:r>
              <a:rPr lang="en-US" dirty="0"/>
              <a:t>/resources/guide/legacy/</a:t>
            </a:r>
          </a:p>
        </p:txBody>
      </p:sp>
    </p:spTree>
    <p:extLst>
      <p:ext uri="{BB962C8B-B14F-4D97-AF65-F5344CB8AC3E}">
        <p14:creationId xmlns:p14="http://schemas.microsoft.com/office/powerpoint/2010/main" val="16592221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D0F25B-7FE6-8F97-6B12-1111CA114175}"/>
              </a:ext>
            </a:extLst>
          </p:cNvPr>
          <p:cNvSpPr>
            <a:spLocks noGrp="1"/>
          </p:cNvSpPr>
          <p:nvPr>
            <p:ph type="title"/>
          </p:nvPr>
        </p:nvSpPr>
        <p:spPr/>
        <p:txBody>
          <a:bodyPr/>
          <a:lstStyle/>
          <a:p>
            <a:r>
              <a:rPr lang="en-US" dirty="0"/>
              <a:t>Legacy networks commonly seen in Europe</a:t>
            </a:r>
          </a:p>
        </p:txBody>
      </p:sp>
      <p:sp>
        <p:nvSpPr>
          <p:cNvPr id="3" name="Content Placeholder 2">
            <a:extLst>
              <a:ext uri="{FF2B5EF4-FFF2-40B4-BE49-F238E27FC236}">
                <a16:creationId xmlns:a16="http://schemas.microsoft.com/office/drawing/2014/main" id="{13DFE047-7E8D-9D03-05C8-ACA6D2A2BD4D}"/>
              </a:ext>
            </a:extLst>
          </p:cNvPr>
          <p:cNvSpPr>
            <a:spLocks noGrp="1"/>
          </p:cNvSpPr>
          <p:nvPr>
            <p:ph idx="1"/>
          </p:nvPr>
        </p:nvSpPr>
        <p:spPr/>
        <p:txBody>
          <a:bodyPr>
            <a:normAutofit fontScale="92500" lnSpcReduction="20000"/>
          </a:bodyPr>
          <a:lstStyle/>
          <a:p>
            <a:r>
              <a:rPr lang="en-US" dirty="0"/>
              <a:t>Access operators leasing networks from Cogent.</a:t>
            </a:r>
          </a:p>
          <a:p>
            <a:r>
              <a:rPr lang="en-US" dirty="0"/>
              <a:t>US universities (also: USG HEP labs).</a:t>
            </a:r>
          </a:p>
          <a:p>
            <a:r>
              <a:rPr lang="en-US" dirty="0"/>
              <a:t>US local and central government.</a:t>
            </a:r>
          </a:p>
          <a:p>
            <a:r>
              <a:rPr lang="en-US" dirty="0"/>
              <a:t>Enterprise networks of local branches of US companies.</a:t>
            </a:r>
          </a:p>
          <a:p>
            <a:r>
              <a:rPr lang="en-US" dirty="0"/>
              <a:t>Amateur packet radio.</a:t>
            </a:r>
          </a:p>
          <a:p>
            <a:r>
              <a:rPr lang="en-US" dirty="0"/>
              <a:t>USG-managed DNS root servers (C E G H).</a:t>
            </a:r>
            <a:br>
              <a:rPr lang="en-US" dirty="0"/>
            </a:br>
            <a:endParaRPr lang="en-US" dirty="0"/>
          </a:p>
          <a:p>
            <a:pPr marL="0" indent="0">
              <a:buNone/>
            </a:pPr>
            <a:r>
              <a:rPr lang="en-US" dirty="0"/>
              <a:t>But also:</a:t>
            </a:r>
          </a:p>
          <a:p>
            <a:r>
              <a:rPr lang="en-US" dirty="0"/>
              <a:t>DoS scrubbing centers (mostly </a:t>
            </a:r>
            <a:r>
              <a:rPr lang="en-US" dirty="0" err="1"/>
              <a:t>Prolexic</a:t>
            </a:r>
            <a:r>
              <a:rPr lang="en-US" dirty="0"/>
              <a:t> (Akamai)).</a:t>
            </a:r>
          </a:p>
          <a:p>
            <a:r>
              <a:rPr lang="en-US" dirty="0"/>
              <a:t>Companies actually based in the US and announced in Europe by global carriers.</a:t>
            </a:r>
          </a:p>
        </p:txBody>
      </p:sp>
    </p:spTree>
    <p:extLst>
      <p:ext uri="{BB962C8B-B14F-4D97-AF65-F5344CB8AC3E}">
        <p14:creationId xmlns:p14="http://schemas.microsoft.com/office/powerpoint/2010/main" val="36212133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D0F25B-7FE6-8F97-6B12-1111CA114175}"/>
              </a:ext>
            </a:extLst>
          </p:cNvPr>
          <p:cNvSpPr>
            <a:spLocks noGrp="1"/>
          </p:cNvSpPr>
          <p:nvPr>
            <p:ph type="title"/>
          </p:nvPr>
        </p:nvSpPr>
        <p:spPr/>
        <p:txBody>
          <a:bodyPr/>
          <a:lstStyle/>
          <a:p>
            <a:r>
              <a:rPr lang="en-US" dirty="0"/>
              <a:t>A better classification of prefixes (IXPs)</a:t>
            </a:r>
          </a:p>
        </p:txBody>
      </p:sp>
      <p:graphicFrame>
        <p:nvGraphicFramePr>
          <p:cNvPr id="4" name="Table 3">
            <a:extLst>
              <a:ext uri="{FF2B5EF4-FFF2-40B4-BE49-F238E27FC236}">
                <a16:creationId xmlns:a16="http://schemas.microsoft.com/office/drawing/2014/main" id="{AB3DED58-5437-2702-982A-C71EC976C916}"/>
              </a:ext>
            </a:extLst>
          </p:cNvPr>
          <p:cNvGraphicFramePr>
            <a:graphicFrameLocks noGrp="1"/>
          </p:cNvGraphicFramePr>
          <p:nvPr/>
        </p:nvGraphicFramePr>
        <p:xfrm>
          <a:off x="838200" y="1690688"/>
          <a:ext cx="10515600" cy="4704078"/>
        </p:xfrm>
        <a:graphic>
          <a:graphicData uri="http://schemas.openxmlformats.org/drawingml/2006/table">
            <a:tbl>
              <a:tblPr firstRow="1" bandRow="1">
                <a:tableStyleId>{5C22544A-7EE6-4342-B048-85BDC9FD1C3A}</a:tableStyleId>
              </a:tblPr>
              <a:tblGrid>
                <a:gridCol w="1168400">
                  <a:extLst>
                    <a:ext uri="{9D8B030D-6E8A-4147-A177-3AD203B41FA5}">
                      <a16:colId xmlns:a16="http://schemas.microsoft.com/office/drawing/2014/main" val="1015130883"/>
                    </a:ext>
                  </a:extLst>
                </a:gridCol>
                <a:gridCol w="1168400">
                  <a:extLst>
                    <a:ext uri="{9D8B030D-6E8A-4147-A177-3AD203B41FA5}">
                      <a16:colId xmlns:a16="http://schemas.microsoft.com/office/drawing/2014/main" val="2587012192"/>
                    </a:ext>
                  </a:extLst>
                </a:gridCol>
                <a:gridCol w="1168400">
                  <a:extLst>
                    <a:ext uri="{9D8B030D-6E8A-4147-A177-3AD203B41FA5}">
                      <a16:colId xmlns:a16="http://schemas.microsoft.com/office/drawing/2014/main" val="3633507893"/>
                    </a:ext>
                  </a:extLst>
                </a:gridCol>
                <a:gridCol w="1168400">
                  <a:extLst>
                    <a:ext uri="{9D8B030D-6E8A-4147-A177-3AD203B41FA5}">
                      <a16:colId xmlns:a16="http://schemas.microsoft.com/office/drawing/2014/main" val="3124022344"/>
                    </a:ext>
                  </a:extLst>
                </a:gridCol>
                <a:gridCol w="1168400">
                  <a:extLst>
                    <a:ext uri="{9D8B030D-6E8A-4147-A177-3AD203B41FA5}">
                      <a16:colId xmlns:a16="http://schemas.microsoft.com/office/drawing/2014/main" val="3180308107"/>
                    </a:ext>
                  </a:extLst>
                </a:gridCol>
                <a:gridCol w="1168400">
                  <a:extLst>
                    <a:ext uri="{9D8B030D-6E8A-4147-A177-3AD203B41FA5}">
                      <a16:colId xmlns:a16="http://schemas.microsoft.com/office/drawing/2014/main" val="2117519712"/>
                    </a:ext>
                  </a:extLst>
                </a:gridCol>
                <a:gridCol w="1168400">
                  <a:extLst>
                    <a:ext uri="{9D8B030D-6E8A-4147-A177-3AD203B41FA5}">
                      <a16:colId xmlns:a16="http://schemas.microsoft.com/office/drawing/2014/main" val="2256267570"/>
                    </a:ext>
                  </a:extLst>
                </a:gridCol>
                <a:gridCol w="1168400">
                  <a:extLst>
                    <a:ext uri="{9D8B030D-6E8A-4147-A177-3AD203B41FA5}">
                      <a16:colId xmlns:a16="http://schemas.microsoft.com/office/drawing/2014/main" val="203647426"/>
                    </a:ext>
                  </a:extLst>
                </a:gridCol>
                <a:gridCol w="1168400">
                  <a:extLst>
                    <a:ext uri="{9D8B030D-6E8A-4147-A177-3AD203B41FA5}">
                      <a16:colId xmlns:a16="http://schemas.microsoft.com/office/drawing/2014/main" val="1150182763"/>
                    </a:ext>
                  </a:extLst>
                </a:gridCol>
              </a:tblGrid>
              <a:tr h="733335">
                <a:tc>
                  <a:txBody>
                    <a:bodyPr/>
                    <a:lstStyle/>
                    <a:p>
                      <a:r>
                        <a:rPr lang="en-US" dirty="0"/>
                        <a:t>IXP</a:t>
                      </a:r>
                    </a:p>
                  </a:txBody>
                  <a:tcPr/>
                </a:tc>
                <a:tc>
                  <a:txBody>
                    <a:bodyPr/>
                    <a:lstStyle/>
                    <a:p>
                      <a:r>
                        <a:rPr lang="en-US" dirty="0"/>
                        <a:t>Total amount</a:t>
                      </a:r>
                    </a:p>
                  </a:txBody>
                  <a:tcPr/>
                </a:tc>
                <a:tc>
                  <a:txBody>
                    <a:bodyPr/>
                    <a:lstStyle/>
                    <a:p>
                      <a:r>
                        <a:rPr lang="en-US" dirty="0"/>
                        <a:t>Cogent</a:t>
                      </a:r>
                    </a:p>
                  </a:txBody>
                  <a:tcPr/>
                </a:tc>
                <a:tc>
                  <a:txBody>
                    <a:bodyPr/>
                    <a:lstStyle/>
                    <a:p>
                      <a:r>
                        <a:rPr lang="en-US" dirty="0"/>
                        <a:t>US EDU</a:t>
                      </a:r>
                    </a:p>
                  </a:txBody>
                  <a:tcPr/>
                </a:tc>
                <a:tc>
                  <a:txBody>
                    <a:bodyPr/>
                    <a:lstStyle/>
                    <a:p>
                      <a:r>
                        <a:rPr lang="en-US" dirty="0"/>
                        <a:t>US MIL</a:t>
                      </a:r>
                    </a:p>
                  </a:txBody>
                  <a:tcPr/>
                </a:tc>
                <a:tc>
                  <a:txBody>
                    <a:bodyPr/>
                    <a:lstStyle/>
                    <a:p>
                      <a:r>
                        <a:rPr lang="en-US" dirty="0"/>
                        <a:t>US GOV</a:t>
                      </a:r>
                    </a:p>
                  </a:txBody>
                  <a:tcPr/>
                </a:tc>
                <a:tc>
                  <a:txBody>
                    <a:bodyPr/>
                    <a:lstStyle/>
                    <a:p>
                      <a:r>
                        <a:rPr lang="en-US" dirty="0"/>
                        <a:t>AMPR</a:t>
                      </a:r>
                    </a:p>
                  </a:txBody>
                  <a:tcPr/>
                </a:tc>
                <a:tc>
                  <a:txBody>
                    <a:bodyPr/>
                    <a:lstStyle/>
                    <a:p>
                      <a:r>
                        <a:rPr lang="en-US" dirty="0"/>
                        <a:t>DoS</a:t>
                      </a:r>
                    </a:p>
                  </a:txBody>
                  <a:tcPr/>
                </a:tc>
                <a:tc>
                  <a:txBody>
                    <a:bodyPr/>
                    <a:lstStyle/>
                    <a:p>
                      <a:r>
                        <a:rPr lang="en-US" dirty="0"/>
                        <a:t>Other</a:t>
                      </a:r>
                    </a:p>
                  </a:txBody>
                  <a:tcPr/>
                </a:tc>
                <a:extLst>
                  <a:ext uri="{0D108BD9-81ED-4DB2-BD59-A6C34878D82A}">
                    <a16:rowId xmlns:a16="http://schemas.microsoft.com/office/drawing/2014/main" val="2498355462"/>
                  </a:ext>
                </a:extLst>
              </a:tr>
              <a:tr h="567249">
                <a:tc>
                  <a:txBody>
                    <a:bodyPr/>
                    <a:lstStyle/>
                    <a:p>
                      <a:r>
                        <a:rPr lang="en-US" dirty="0"/>
                        <a:t>MIX</a:t>
                      </a:r>
                    </a:p>
                  </a:txBody>
                  <a:tcPr/>
                </a:tc>
                <a:tc>
                  <a:txBody>
                    <a:bodyPr/>
                    <a:lstStyle/>
                    <a:p>
                      <a:r>
                        <a:rPr lang="en-US" dirty="0"/>
                        <a:t>44552</a:t>
                      </a:r>
                    </a:p>
                  </a:txBody>
                  <a:tcPr/>
                </a:tc>
                <a:tc>
                  <a:txBody>
                    <a:bodyPr/>
                    <a:lstStyle/>
                    <a:p>
                      <a:r>
                        <a:rPr lang="en-US" dirty="0"/>
                        <a:t>116</a:t>
                      </a:r>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r>
                        <a:rPr lang="en-US" dirty="0"/>
                        <a:t>3</a:t>
                      </a:r>
                    </a:p>
                  </a:txBody>
                  <a:tcPr/>
                </a:tc>
                <a:tc>
                  <a:txBody>
                    <a:bodyPr/>
                    <a:lstStyle/>
                    <a:p>
                      <a:r>
                        <a:rPr lang="en-US" dirty="0"/>
                        <a:t>451</a:t>
                      </a:r>
                    </a:p>
                  </a:txBody>
                  <a:tcPr/>
                </a:tc>
                <a:tc>
                  <a:txBody>
                    <a:bodyPr/>
                    <a:lstStyle/>
                    <a:p>
                      <a:r>
                        <a:rPr lang="en-US" dirty="0"/>
                        <a:t>46</a:t>
                      </a:r>
                    </a:p>
                  </a:txBody>
                  <a:tcPr/>
                </a:tc>
                <a:extLst>
                  <a:ext uri="{0D108BD9-81ED-4DB2-BD59-A6C34878D82A}">
                    <a16:rowId xmlns:a16="http://schemas.microsoft.com/office/drawing/2014/main" val="189903694"/>
                  </a:ext>
                </a:extLst>
              </a:tr>
              <a:tr h="567249">
                <a:tc>
                  <a:txBody>
                    <a:bodyPr/>
                    <a:lstStyle/>
                    <a:p>
                      <a:r>
                        <a:rPr lang="en-US" dirty="0"/>
                        <a:t>MINAP</a:t>
                      </a:r>
                    </a:p>
                  </a:txBody>
                  <a:tcPr/>
                </a:tc>
                <a:tc>
                  <a:txBody>
                    <a:bodyPr/>
                    <a:lstStyle/>
                    <a:p>
                      <a:r>
                        <a:rPr lang="en-US" dirty="0"/>
                        <a:t>6537</a:t>
                      </a:r>
                    </a:p>
                  </a:txBody>
                  <a:tcPr/>
                </a:tc>
                <a:tc>
                  <a:txBody>
                    <a:bodyPr/>
                    <a:lstStyle/>
                    <a:p>
                      <a:r>
                        <a:rPr lang="en-US" dirty="0"/>
                        <a:t>19</a:t>
                      </a:r>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3752205885"/>
                  </a:ext>
                </a:extLst>
              </a:tr>
              <a:tr h="567249">
                <a:tc>
                  <a:txBody>
                    <a:bodyPr/>
                    <a:lstStyle/>
                    <a:p>
                      <a:r>
                        <a:rPr lang="en-US" dirty="0"/>
                        <a:t>NAMEX</a:t>
                      </a:r>
                    </a:p>
                  </a:txBody>
                  <a:tcPr/>
                </a:tc>
                <a:tc>
                  <a:txBody>
                    <a:bodyPr/>
                    <a:lstStyle/>
                    <a:p>
                      <a:r>
                        <a:rPr lang="en-US" dirty="0"/>
                        <a:t>6467</a:t>
                      </a:r>
                    </a:p>
                  </a:txBody>
                  <a:tcPr/>
                </a:tc>
                <a:tc>
                  <a:txBody>
                    <a:bodyPr/>
                    <a:lstStyle/>
                    <a:p>
                      <a:r>
                        <a:rPr lang="en-US" dirty="0"/>
                        <a:t>30</a:t>
                      </a:r>
                    </a:p>
                  </a:txBody>
                  <a:tcPr/>
                </a:tc>
                <a:tc>
                  <a:txBody>
                    <a:bodyPr/>
                    <a:lstStyle/>
                    <a:p>
                      <a:endParaRPr lang="en-US" dirty="0"/>
                    </a:p>
                  </a:txBody>
                  <a:tcPr/>
                </a:tc>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08832429"/>
                  </a:ext>
                </a:extLst>
              </a:tr>
              <a:tr h="567249">
                <a:tc>
                  <a:txBody>
                    <a:bodyPr/>
                    <a:lstStyle/>
                    <a:p>
                      <a:r>
                        <a:rPr lang="en-US" b="1" dirty="0"/>
                        <a:t>AMS-IX</a:t>
                      </a:r>
                    </a:p>
                  </a:txBody>
                  <a:tcPr/>
                </a:tc>
                <a:tc>
                  <a:txBody>
                    <a:bodyPr/>
                    <a:lstStyle/>
                    <a:p>
                      <a:r>
                        <a:rPr lang="en-US" b="1" dirty="0"/>
                        <a:t>214961</a:t>
                      </a:r>
                    </a:p>
                  </a:txBody>
                  <a:tcPr/>
                </a:tc>
                <a:tc>
                  <a:txBody>
                    <a:bodyPr/>
                    <a:lstStyle/>
                    <a:p>
                      <a:r>
                        <a:rPr lang="en-US" b="1" dirty="0"/>
                        <a:t>1432</a:t>
                      </a:r>
                    </a:p>
                  </a:txBody>
                  <a:tcPr/>
                </a:tc>
                <a:tc>
                  <a:txBody>
                    <a:bodyPr/>
                    <a:lstStyle/>
                    <a:p>
                      <a:r>
                        <a:rPr lang="en-US" b="1" dirty="0"/>
                        <a:t>93</a:t>
                      </a:r>
                    </a:p>
                  </a:txBody>
                  <a:tcPr/>
                </a:tc>
                <a:tc>
                  <a:txBody>
                    <a:bodyPr/>
                    <a:lstStyle/>
                    <a:p>
                      <a:endParaRPr lang="en-US" b="1"/>
                    </a:p>
                  </a:txBody>
                  <a:tcPr/>
                </a:tc>
                <a:tc>
                  <a:txBody>
                    <a:bodyPr/>
                    <a:lstStyle/>
                    <a:p>
                      <a:r>
                        <a:rPr lang="en-US" b="1" dirty="0"/>
                        <a:t>1</a:t>
                      </a:r>
                    </a:p>
                  </a:txBody>
                  <a:tcPr/>
                </a:tc>
                <a:tc>
                  <a:txBody>
                    <a:bodyPr/>
                    <a:lstStyle/>
                    <a:p>
                      <a:r>
                        <a:rPr lang="en-US" b="1" dirty="0"/>
                        <a:t>61</a:t>
                      </a:r>
                    </a:p>
                  </a:txBody>
                  <a:tcPr/>
                </a:tc>
                <a:tc>
                  <a:txBody>
                    <a:bodyPr/>
                    <a:lstStyle/>
                    <a:p>
                      <a:endParaRPr lang="en-US" b="1" dirty="0"/>
                    </a:p>
                  </a:txBody>
                  <a:tcPr/>
                </a:tc>
                <a:tc>
                  <a:txBody>
                    <a:bodyPr/>
                    <a:lstStyle/>
                    <a:p>
                      <a:r>
                        <a:rPr lang="en-US" b="1" dirty="0"/>
                        <a:t>456</a:t>
                      </a:r>
                    </a:p>
                  </a:txBody>
                  <a:tcPr/>
                </a:tc>
                <a:extLst>
                  <a:ext uri="{0D108BD9-81ED-4DB2-BD59-A6C34878D82A}">
                    <a16:rowId xmlns:a16="http://schemas.microsoft.com/office/drawing/2014/main" val="1495840891"/>
                  </a:ext>
                </a:extLst>
              </a:tr>
              <a:tr h="567249">
                <a:tc>
                  <a:txBody>
                    <a:bodyPr/>
                    <a:lstStyle/>
                    <a:p>
                      <a:r>
                        <a:rPr lang="en-US" dirty="0"/>
                        <a:t>LONAP</a:t>
                      </a:r>
                    </a:p>
                  </a:txBody>
                  <a:tcPr/>
                </a:tc>
                <a:tc>
                  <a:txBody>
                    <a:bodyPr/>
                    <a:lstStyle/>
                    <a:p>
                      <a:r>
                        <a:rPr lang="en-US" dirty="0"/>
                        <a:t>32882</a:t>
                      </a:r>
                    </a:p>
                  </a:txBody>
                  <a:tcPr/>
                </a:tc>
                <a:tc>
                  <a:txBody>
                    <a:bodyPr/>
                    <a:lstStyle/>
                    <a:p>
                      <a:r>
                        <a:rPr lang="en-US" dirty="0"/>
                        <a:t>65</a:t>
                      </a:r>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r>
                        <a:rPr lang="en-US" dirty="0"/>
                        <a:t>18</a:t>
                      </a:r>
                    </a:p>
                  </a:txBody>
                  <a:tcPr/>
                </a:tc>
                <a:tc>
                  <a:txBody>
                    <a:bodyPr/>
                    <a:lstStyle/>
                    <a:p>
                      <a:endParaRPr lang="en-US"/>
                    </a:p>
                  </a:txBody>
                  <a:tcPr/>
                </a:tc>
                <a:tc>
                  <a:txBody>
                    <a:bodyPr/>
                    <a:lstStyle/>
                    <a:p>
                      <a:r>
                        <a:rPr lang="en-US" dirty="0"/>
                        <a:t>37</a:t>
                      </a:r>
                    </a:p>
                  </a:txBody>
                  <a:tcPr/>
                </a:tc>
                <a:extLst>
                  <a:ext uri="{0D108BD9-81ED-4DB2-BD59-A6C34878D82A}">
                    <a16:rowId xmlns:a16="http://schemas.microsoft.com/office/drawing/2014/main" val="2824912938"/>
                  </a:ext>
                </a:extLst>
              </a:tr>
              <a:tr h="567249">
                <a:tc>
                  <a:txBody>
                    <a:bodyPr/>
                    <a:lstStyle/>
                    <a:p>
                      <a:r>
                        <a:rPr lang="en-US" dirty="0"/>
                        <a:t>BCIX</a:t>
                      </a:r>
                    </a:p>
                  </a:txBody>
                  <a:tcPr/>
                </a:tc>
                <a:tc>
                  <a:txBody>
                    <a:bodyPr/>
                    <a:lstStyle/>
                    <a:p>
                      <a:r>
                        <a:rPr lang="en-US" dirty="0"/>
                        <a:t>13275</a:t>
                      </a:r>
                    </a:p>
                  </a:txBody>
                  <a:tcPr/>
                </a:tc>
                <a:tc>
                  <a:txBody>
                    <a:bodyPr/>
                    <a:lstStyle/>
                    <a:p>
                      <a:r>
                        <a:rPr lang="en-US" dirty="0"/>
                        <a:t>3</a:t>
                      </a:r>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r>
                        <a:rPr lang="en-US" dirty="0"/>
                        <a:t>3</a:t>
                      </a:r>
                    </a:p>
                  </a:txBody>
                  <a:tcPr/>
                </a:tc>
                <a:tc>
                  <a:txBody>
                    <a:bodyPr/>
                    <a:lstStyle/>
                    <a:p>
                      <a:endParaRPr lang="en-US"/>
                    </a:p>
                  </a:txBody>
                  <a:tcPr/>
                </a:tc>
                <a:tc>
                  <a:txBody>
                    <a:bodyPr/>
                    <a:lstStyle/>
                    <a:p>
                      <a:r>
                        <a:rPr lang="en-US" dirty="0"/>
                        <a:t>10</a:t>
                      </a:r>
                    </a:p>
                  </a:txBody>
                  <a:tcPr/>
                </a:tc>
                <a:extLst>
                  <a:ext uri="{0D108BD9-81ED-4DB2-BD59-A6C34878D82A}">
                    <a16:rowId xmlns:a16="http://schemas.microsoft.com/office/drawing/2014/main" val="1621195670"/>
                  </a:ext>
                </a:extLst>
              </a:tr>
              <a:tr h="567249">
                <a:tc>
                  <a:txBody>
                    <a:bodyPr/>
                    <a:lstStyle/>
                    <a:p>
                      <a:r>
                        <a:rPr lang="en-US" dirty="0"/>
                        <a:t>BNIX</a:t>
                      </a:r>
                    </a:p>
                  </a:txBody>
                  <a:tcPr/>
                </a:tc>
                <a:tc>
                  <a:txBody>
                    <a:bodyPr/>
                    <a:lstStyle/>
                    <a:p>
                      <a:r>
                        <a:rPr lang="en-US" dirty="0"/>
                        <a:t>2695</a:t>
                      </a:r>
                    </a:p>
                  </a:txBody>
                  <a:tcPr/>
                </a:tc>
                <a:tc>
                  <a:txBody>
                    <a:bodyPr/>
                    <a:lstStyle/>
                    <a:p>
                      <a:r>
                        <a:rPr lang="en-US" dirty="0"/>
                        <a:t>14</a:t>
                      </a:r>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r>
                        <a:rPr lang="en-US" dirty="0"/>
                        <a:t>2</a:t>
                      </a:r>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160070178"/>
                  </a:ext>
                </a:extLst>
              </a:tr>
            </a:tbl>
          </a:graphicData>
        </a:graphic>
      </p:graphicFrame>
    </p:spTree>
    <p:extLst>
      <p:ext uri="{BB962C8B-B14F-4D97-AF65-F5344CB8AC3E}">
        <p14:creationId xmlns:p14="http://schemas.microsoft.com/office/powerpoint/2010/main" val="25406184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D0F25B-7FE6-8F97-6B12-1111CA114175}"/>
              </a:ext>
            </a:extLst>
          </p:cNvPr>
          <p:cNvSpPr>
            <a:spLocks noGrp="1"/>
          </p:cNvSpPr>
          <p:nvPr>
            <p:ph type="title"/>
          </p:nvPr>
        </p:nvSpPr>
        <p:spPr/>
        <p:txBody>
          <a:bodyPr/>
          <a:lstStyle/>
          <a:p>
            <a:r>
              <a:rPr lang="en-US" dirty="0"/>
              <a:t>A better classification of prefixes (providers)</a:t>
            </a:r>
          </a:p>
        </p:txBody>
      </p:sp>
      <p:graphicFrame>
        <p:nvGraphicFramePr>
          <p:cNvPr id="4" name="Table 3">
            <a:extLst>
              <a:ext uri="{FF2B5EF4-FFF2-40B4-BE49-F238E27FC236}">
                <a16:creationId xmlns:a16="http://schemas.microsoft.com/office/drawing/2014/main" id="{AB3DED58-5437-2702-982A-C71EC976C916}"/>
              </a:ext>
            </a:extLst>
          </p:cNvPr>
          <p:cNvGraphicFramePr>
            <a:graphicFrameLocks noGrp="1"/>
          </p:cNvGraphicFramePr>
          <p:nvPr>
            <p:extLst>
              <p:ext uri="{D42A27DB-BD31-4B8C-83A1-F6EECF244321}">
                <p14:modId xmlns:p14="http://schemas.microsoft.com/office/powerpoint/2010/main" val="2034635556"/>
              </p:ext>
            </p:extLst>
          </p:nvPr>
        </p:nvGraphicFramePr>
        <p:xfrm>
          <a:off x="838200" y="1690688"/>
          <a:ext cx="10515600" cy="3002331"/>
        </p:xfrm>
        <a:graphic>
          <a:graphicData uri="http://schemas.openxmlformats.org/drawingml/2006/table">
            <a:tbl>
              <a:tblPr firstRow="1" bandRow="1">
                <a:tableStyleId>{5C22544A-7EE6-4342-B048-85BDC9FD1C3A}</a:tableStyleId>
              </a:tblPr>
              <a:tblGrid>
                <a:gridCol w="1378789">
                  <a:extLst>
                    <a:ext uri="{9D8B030D-6E8A-4147-A177-3AD203B41FA5}">
                      <a16:colId xmlns:a16="http://schemas.microsoft.com/office/drawing/2014/main" val="1015130883"/>
                    </a:ext>
                  </a:extLst>
                </a:gridCol>
                <a:gridCol w="958011">
                  <a:extLst>
                    <a:ext uri="{9D8B030D-6E8A-4147-A177-3AD203B41FA5}">
                      <a16:colId xmlns:a16="http://schemas.microsoft.com/office/drawing/2014/main" val="2587012192"/>
                    </a:ext>
                  </a:extLst>
                </a:gridCol>
                <a:gridCol w="1168400">
                  <a:extLst>
                    <a:ext uri="{9D8B030D-6E8A-4147-A177-3AD203B41FA5}">
                      <a16:colId xmlns:a16="http://schemas.microsoft.com/office/drawing/2014/main" val="3633507893"/>
                    </a:ext>
                  </a:extLst>
                </a:gridCol>
                <a:gridCol w="1168400">
                  <a:extLst>
                    <a:ext uri="{9D8B030D-6E8A-4147-A177-3AD203B41FA5}">
                      <a16:colId xmlns:a16="http://schemas.microsoft.com/office/drawing/2014/main" val="3124022344"/>
                    </a:ext>
                  </a:extLst>
                </a:gridCol>
                <a:gridCol w="1168400">
                  <a:extLst>
                    <a:ext uri="{9D8B030D-6E8A-4147-A177-3AD203B41FA5}">
                      <a16:colId xmlns:a16="http://schemas.microsoft.com/office/drawing/2014/main" val="3180308107"/>
                    </a:ext>
                  </a:extLst>
                </a:gridCol>
                <a:gridCol w="1168400">
                  <a:extLst>
                    <a:ext uri="{9D8B030D-6E8A-4147-A177-3AD203B41FA5}">
                      <a16:colId xmlns:a16="http://schemas.microsoft.com/office/drawing/2014/main" val="2117519712"/>
                    </a:ext>
                  </a:extLst>
                </a:gridCol>
                <a:gridCol w="1168400">
                  <a:extLst>
                    <a:ext uri="{9D8B030D-6E8A-4147-A177-3AD203B41FA5}">
                      <a16:colId xmlns:a16="http://schemas.microsoft.com/office/drawing/2014/main" val="2256267570"/>
                    </a:ext>
                  </a:extLst>
                </a:gridCol>
                <a:gridCol w="1168400">
                  <a:extLst>
                    <a:ext uri="{9D8B030D-6E8A-4147-A177-3AD203B41FA5}">
                      <a16:colId xmlns:a16="http://schemas.microsoft.com/office/drawing/2014/main" val="203647426"/>
                    </a:ext>
                  </a:extLst>
                </a:gridCol>
                <a:gridCol w="1168400">
                  <a:extLst>
                    <a:ext uri="{9D8B030D-6E8A-4147-A177-3AD203B41FA5}">
                      <a16:colId xmlns:a16="http://schemas.microsoft.com/office/drawing/2014/main" val="1150182763"/>
                    </a:ext>
                  </a:extLst>
                </a:gridCol>
              </a:tblGrid>
              <a:tr h="733335">
                <a:tc>
                  <a:txBody>
                    <a:bodyPr/>
                    <a:lstStyle/>
                    <a:p>
                      <a:r>
                        <a:rPr lang="en-US" dirty="0"/>
                        <a:t>Carrier</a:t>
                      </a:r>
                    </a:p>
                  </a:txBody>
                  <a:tcPr/>
                </a:tc>
                <a:tc>
                  <a:txBody>
                    <a:bodyPr/>
                    <a:lstStyle/>
                    <a:p>
                      <a:r>
                        <a:rPr lang="en-US" dirty="0"/>
                        <a:t>Total amount</a:t>
                      </a:r>
                    </a:p>
                  </a:txBody>
                  <a:tcPr/>
                </a:tc>
                <a:tc>
                  <a:txBody>
                    <a:bodyPr/>
                    <a:lstStyle/>
                    <a:p>
                      <a:r>
                        <a:rPr lang="en-US" dirty="0"/>
                        <a:t>Cogent</a:t>
                      </a:r>
                    </a:p>
                  </a:txBody>
                  <a:tcPr/>
                </a:tc>
                <a:tc>
                  <a:txBody>
                    <a:bodyPr/>
                    <a:lstStyle/>
                    <a:p>
                      <a:r>
                        <a:rPr lang="en-US" dirty="0"/>
                        <a:t>US EDU</a:t>
                      </a:r>
                    </a:p>
                  </a:txBody>
                  <a:tcPr/>
                </a:tc>
                <a:tc>
                  <a:txBody>
                    <a:bodyPr/>
                    <a:lstStyle/>
                    <a:p>
                      <a:r>
                        <a:rPr lang="en-US" dirty="0"/>
                        <a:t>US MIL</a:t>
                      </a:r>
                    </a:p>
                  </a:txBody>
                  <a:tcPr/>
                </a:tc>
                <a:tc>
                  <a:txBody>
                    <a:bodyPr/>
                    <a:lstStyle/>
                    <a:p>
                      <a:r>
                        <a:rPr lang="en-US" dirty="0"/>
                        <a:t>US GOV</a:t>
                      </a:r>
                    </a:p>
                  </a:txBody>
                  <a:tcPr/>
                </a:tc>
                <a:tc>
                  <a:txBody>
                    <a:bodyPr/>
                    <a:lstStyle/>
                    <a:p>
                      <a:r>
                        <a:rPr lang="en-US" dirty="0"/>
                        <a:t>AMPR</a:t>
                      </a:r>
                    </a:p>
                  </a:txBody>
                  <a:tcPr/>
                </a:tc>
                <a:tc>
                  <a:txBody>
                    <a:bodyPr/>
                    <a:lstStyle/>
                    <a:p>
                      <a:r>
                        <a:rPr lang="en-US" dirty="0"/>
                        <a:t>DoS</a:t>
                      </a:r>
                    </a:p>
                  </a:txBody>
                  <a:tcPr/>
                </a:tc>
                <a:tc>
                  <a:txBody>
                    <a:bodyPr/>
                    <a:lstStyle/>
                    <a:p>
                      <a:r>
                        <a:rPr lang="en-US" dirty="0"/>
                        <a:t>Other</a:t>
                      </a:r>
                    </a:p>
                  </a:txBody>
                  <a:tcPr/>
                </a:tc>
                <a:extLst>
                  <a:ext uri="{0D108BD9-81ED-4DB2-BD59-A6C34878D82A}">
                    <a16:rowId xmlns:a16="http://schemas.microsoft.com/office/drawing/2014/main" val="2498355462"/>
                  </a:ext>
                </a:extLst>
              </a:tr>
              <a:tr h="567249">
                <a:tc>
                  <a:txBody>
                    <a:bodyPr/>
                    <a:lstStyle/>
                    <a:p>
                      <a:r>
                        <a:rPr lang="en-US" b="1" dirty="0"/>
                        <a:t>HE</a:t>
                      </a:r>
                    </a:p>
                  </a:txBody>
                  <a:tcPr/>
                </a:tc>
                <a:tc>
                  <a:txBody>
                    <a:bodyPr/>
                    <a:lstStyle/>
                    <a:p>
                      <a:r>
                        <a:rPr lang="en-US" b="1" dirty="0"/>
                        <a:t>92963</a:t>
                      </a:r>
                    </a:p>
                  </a:txBody>
                  <a:tcPr/>
                </a:tc>
                <a:tc>
                  <a:txBody>
                    <a:bodyPr/>
                    <a:lstStyle/>
                    <a:p>
                      <a:r>
                        <a:rPr lang="en-US" b="1" dirty="0"/>
                        <a:t>1579</a:t>
                      </a:r>
                    </a:p>
                  </a:txBody>
                  <a:tcPr/>
                </a:tc>
                <a:tc>
                  <a:txBody>
                    <a:bodyPr/>
                    <a:lstStyle/>
                    <a:p>
                      <a:r>
                        <a:rPr lang="en-US" b="1" dirty="0"/>
                        <a:t>430</a:t>
                      </a:r>
                    </a:p>
                  </a:txBody>
                  <a:tcPr/>
                </a:tc>
                <a:tc>
                  <a:txBody>
                    <a:bodyPr/>
                    <a:lstStyle/>
                    <a:p>
                      <a:r>
                        <a:rPr lang="en-US" b="1" dirty="0"/>
                        <a:t>293</a:t>
                      </a:r>
                    </a:p>
                  </a:txBody>
                  <a:tcPr/>
                </a:tc>
                <a:tc>
                  <a:txBody>
                    <a:bodyPr/>
                    <a:lstStyle/>
                    <a:p>
                      <a:r>
                        <a:rPr lang="en-US" b="1" dirty="0"/>
                        <a:t>107</a:t>
                      </a:r>
                    </a:p>
                  </a:txBody>
                  <a:tcPr/>
                </a:tc>
                <a:tc>
                  <a:txBody>
                    <a:bodyPr/>
                    <a:lstStyle/>
                    <a:p>
                      <a:r>
                        <a:rPr lang="en-US" b="1" dirty="0"/>
                        <a:t>56</a:t>
                      </a:r>
                    </a:p>
                  </a:txBody>
                  <a:tcPr/>
                </a:tc>
                <a:tc>
                  <a:txBody>
                    <a:bodyPr/>
                    <a:lstStyle/>
                    <a:p>
                      <a:endParaRPr lang="en-US" b="1" dirty="0"/>
                    </a:p>
                  </a:txBody>
                  <a:tcPr/>
                </a:tc>
                <a:tc>
                  <a:txBody>
                    <a:bodyPr/>
                    <a:lstStyle/>
                    <a:p>
                      <a:r>
                        <a:rPr lang="en-US" b="1" dirty="0"/>
                        <a:t>684</a:t>
                      </a:r>
                    </a:p>
                  </a:txBody>
                  <a:tcPr/>
                </a:tc>
                <a:extLst>
                  <a:ext uri="{0D108BD9-81ED-4DB2-BD59-A6C34878D82A}">
                    <a16:rowId xmlns:a16="http://schemas.microsoft.com/office/drawing/2014/main" val="189903694"/>
                  </a:ext>
                </a:extLst>
              </a:tr>
              <a:tr h="567249">
                <a:tc>
                  <a:txBody>
                    <a:bodyPr/>
                    <a:lstStyle/>
                    <a:p>
                      <a:r>
                        <a:rPr lang="en-US" dirty="0" err="1"/>
                        <a:t>NetIX</a:t>
                      </a:r>
                      <a:endParaRPr lang="en-US" dirty="0"/>
                    </a:p>
                  </a:txBody>
                  <a:tcPr/>
                </a:tc>
                <a:tc>
                  <a:txBody>
                    <a:bodyPr/>
                    <a:lstStyle/>
                    <a:p>
                      <a:r>
                        <a:rPr lang="en-US" dirty="0"/>
                        <a:t>6259</a:t>
                      </a:r>
                    </a:p>
                  </a:txBody>
                  <a:tcPr/>
                </a:tc>
                <a:tc>
                  <a:txBody>
                    <a:bodyPr/>
                    <a:lstStyle/>
                    <a:p>
                      <a:r>
                        <a:rPr lang="en-US" dirty="0"/>
                        <a:t>40</a:t>
                      </a:r>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3752205885"/>
                  </a:ext>
                </a:extLst>
              </a:tr>
              <a:tr h="567249">
                <a:tc>
                  <a:txBody>
                    <a:bodyPr/>
                    <a:lstStyle/>
                    <a:p>
                      <a:r>
                        <a:rPr lang="en-US" dirty="0" err="1"/>
                        <a:t>PacketFabric</a:t>
                      </a:r>
                      <a:endParaRPr lang="en-US" dirty="0"/>
                    </a:p>
                  </a:txBody>
                  <a:tcPr/>
                </a:tc>
                <a:tc>
                  <a:txBody>
                    <a:bodyPr/>
                    <a:lstStyle/>
                    <a:p>
                      <a:r>
                        <a:rPr lang="en-US" dirty="0"/>
                        <a:t>2924</a:t>
                      </a:r>
                    </a:p>
                  </a:txBody>
                  <a:tcPr/>
                </a:tc>
                <a:tc>
                  <a:txBody>
                    <a:bodyPr/>
                    <a:lstStyle/>
                    <a:p>
                      <a:r>
                        <a:rPr lang="en-US" dirty="0"/>
                        <a:t>43</a:t>
                      </a:r>
                    </a:p>
                  </a:txBody>
                  <a:tcPr/>
                </a:tc>
                <a:tc>
                  <a:txBody>
                    <a:bodyPr/>
                    <a:lstStyle/>
                    <a:p>
                      <a:r>
                        <a:rPr lang="en-US" dirty="0"/>
                        <a:t>2</a:t>
                      </a:r>
                    </a:p>
                  </a:txBody>
                  <a:tcPr/>
                </a:tc>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08832429"/>
                  </a:ext>
                </a:extLst>
              </a:tr>
              <a:tr h="567249">
                <a:tc>
                  <a:txBody>
                    <a:bodyPr/>
                    <a:lstStyle/>
                    <a:p>
                      <a:r>
                        <a:rPr lang="en-US" b="0" dirty="0"/>
                        <a:t>Zayo</a:t>
                      </a:r>
                    </a:p>
                  </a:txBody>
                  <a:tcPr/>
                </a:tc>
                <a:tc>
                  <a:txBody>
                    <a:bodyPr/>
                    <a:lstStyle/>
                    <a:p>
                      <a:r>
                        <a:rPr lang="en-US" b="0" dirty="0"/>
                        <a:t>25497</a:t>
                      </a:r>
                    </a:p>
                  </a:txBody>
                  <a:tcPr/>
                </a:tc>
                <a:tc>
                  <a:txBody>
                    <a:bodyPr/>
                    <a:lstStyle/>
                    <a:p>
                      <a:r>
                        <a:rPr lang="en-US" b="0" dirty="0"/>
                        <a:t>171</a:t>
                      </a:r>
                    </a:p>
                  </a:txBody>
                  <a:tcPr/>
                </a:tc>
                <a:tc>
                  <a:txBody>
                    <a:bodyPr/>
                    <a:lstStyle/>
                    <a:p>
                      <a:r>
                        <a:rPr lang="en-US" b="0" dirty="0"/>
                        <a:t>5</a:t>
                      </a:r>
                    </a:p>
                  </a:txBody>
                  <a:tcPr/>
                </a:tc>
                <a:tc>
                  <a:txBody>
                    <a:bodyPr/>
                    <a:lstStyle/>
                    <a:p>
                      <a:endParaRPr lang="en-US" b="1" dirty="0"/>
                    </a:p>
                  </a:txBody>
                  <a:tcPr/>
                </a:tc>
                <a:tc>
                  <a:txBody>
                    <a:bodyPr/>
                    <a:lstStyle/>
                    <a:p>
                      <a:endParaRPr lang="en-US" b="1" dirty="0"/>
                    </a:p>
                  </a:txBody>
                  <a:tcPr/>
                </a:tc>
                <a:tc>
                  <a:txBody>
                    <a:bodyPr/>
                    <a:lstStyle/>
                    <a:p>
                      <a:endParaRPr lang="en-US" b="1" dirty="0"/>
                    </a:p>
                  </a:txBody>
                  <a:tcPr/>
                </a:tc>
                <a:tc>
                  <a:txBody>
                    <a:bodyPr/>
                    <a:lstStyle/>
                    <a:p>
                      <a:endParaRPr lang="en-US" b="1" dirty="0"/>
                    </a:p>
                  </a:txBody>
                  <a:tcPr/>
                </a:tc>
                <a:tc>
                  <a:txBody>
                    <a:bodyPr/>
                    <a:lstStyle/>
                    <a:p>
                      <a:endParaRPr lang="en-US" b="1" dirty="0"/>
                    </a:p>
                  </a:txBody>
                  <a:tcPr/>
                </a:tc>
                <a:extLst>
                  <a:ext uri="{0D108BD9-81ED-4DB2-BD59-A6C34878D82A}">
                    <a16:rowId xmlns:a16="http://schemas.microsoft.com/office/drawing/2014/main" val="1495840891"/>
                  </a:ext>
                </a:extLst>
              </a:tr>
            </a:tbl>
          </a:graphicData>
        </a:graphic>
      </p:graphicFrame>
    </p:spTree>
    <p:extLst>
      <p:ext uri="{BB962C8B-B14F-4D97-AF65-F5344CB8AC3E}">
        <p14:creationId xmlns:p14="http://schemas.microsoft.com/office/powerpoint/2010/main" val="28164398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38508-797B-062B-5238-D39B620FBBE1}"/>
              </a:ext>
            </a:extLst>
          </p:cNvPr>
          <p:cNvSpPr>
            <a:spLocks noGrp="1"/>
          </p:cNvSpPr>
          <p:nvPr>
            <p:ph type="title"/>
          </p:nvPr>
        </p:nvSpPr>
        <p:spPr/>
        <p:txBody>
          <a:bodyPr/>
          <a:lstStyle/>
          <a:p>
            <a:r>
              <a:rPr lang="en-US" dirty="0"/>
              <a:t>Analysis –  My RADB objects</a:t>
            </a:r>
          </a:p>
        </p:txBody>
      </p:sp>
      <p:sp>
        <p:nvSpPr>
          <p:cNvPr id="3" name="Content Placeholder 2">
            <a:extLst>
              <a:ext uri="{FF2B5EF4-FFF2-40B4-BE49-F238E27FC236}">
                <a16:creationId xmlns:a16="http://schemas.microsoft.com/office/drawing/2014/main" id="{BAA6B2C3-D6C9-E7D6-B0E0-928C104A30EB}"/>
              </a:ext>
            </a:extLst>
          </p:cNvPr>
          <p:cNvSpPr>
            <a:spLocks noGrp="1"/>
          </p:cNvSpPr>
          <p:nvPr>
            <p:ph idx="1"/>
          </p:nvPr>
        </p:nvSpPr>
        <p:spPr/>
        <p:txBody>
          <a:bodyPr>
            <a:normAutofit lnSpcReduction="10000"/>
          </a:bodyPr>
          <a:lstStyle/>
          <a:p>
            <a:r>
              <a:rPr lang="en-US" dirty="0"/>
              <a:t>Digging into AMS-IX automation</a:t>
            </a:r>
          </a:p>
          <a:p>
            <a:pPr lvl="1"/>
            <a:r>
              <a:rPr lang="en-US" dirty="0"/>
              <a:t>Caching and resolving around 296 objects with “source: RADB”</a:t>
            </a:r>
          </a:p>
          <a:p>
            <a:pPr lvl="2"/>
            <a:r>
              <a:rPr lang="en-US" dirty="0"/>
              <a:t>Based on our customers’ policy description.</a:t>
            </a:r>
          </a:p>
          <a:p>
            <a:r>
              <a:rPr lang="en-US" dirty="0"/>
              <a:t>Checking duplications:</a:t>
            </a:r>
          </a:p>
          <a:p>
            <a:pPr lvl="1"/>
            <a:r>
              <a:rPr lang="en-US" dirty="0"/>
              <a:t>For all the RADB objects check if an equivalent object exists in an official DB</a:t>
            </a:r>
          </a:p>
          <a:p>
            <a:pPr marL="914400" lvl="2" indent="0">
              <a:buNone/>
            </a:pPr>
            <a:r>
              <a:rPr lang="en-US" sz="1600" dirty="0" err="1">
                <a:solidFill>
                  <a:schemeClr val="bg1"/>
                </a:solidFill>
                <a:highlight>
                  <a:srgbClr val="000000"/>
                </a:highlight>
              </a:rPr>
              <a:t>stavros@experimentix</a:t>
            </a:r>
            <a:r>
              <a:rPr lang="en-US" sz="1600" dirty="0">
                <a:solidFill>
                  <a:schemeClr val="bg1"/>
                </a:solidFill>
                <a:highlight>
                  <a:srgbClr val="000000"/>
                </a:highlight>
              </a:rPr>
              <a:t>:~$ </a:t>
            </a:r>
            <a:r>
              <a:rPr lang="en-US" sz="1600" dirty="0" err="1">
                <a:solidFill>
                  <a:schemeClr val="bg1"/>
                </a:solidFill>
                <a:highlight>
                  <a:srgbClr val="000000"/>
                </a:highlight>
              </a:rPr>
              <a:t>whois</a:t>
            </a:r>
            <a:r>
              <a:rPr lang="en-US" sz="1600" dirty="0">
                <a:solidFill>
                  <a:schemeClr val="bg1"/>
                </a:solidFill>
                <a:highlight>
                  <a:srgbClr val="000000"/>
                </a:highlight>
              </a:rPr>
              <a:t> -h </a:t>
            </a:r>
            <a:r>
              <a:rPr lang="en-US" sz="1600" dirty="0" err="1">
                <a:solidFill>
                  <a:schemeClr val="bg1"/>
                </a:solidFill>
                <a:highlight>
                  <a:srgbClr val="000000"/>
                </a:highlight>
              </a:rPr>
              <a:t>whois.radb.net</a:t>
            </a:r>
            <a:r>
              <a:rPr lang="en-US" sz="1600" dirty="0">
                <a:solidFill>
                  <a:schemeClr val="bg1"/>
                </a:solidFill>
                <a:highlight>
                  <a:srgbClr val="000000"/>
                </a:highlight>
              </a:rPr>
              <a:t> -s RADB,RIPE,ARIN,AFRINIC,APNIC,LACNIC AS-TWITTER | grep source</a:t>
            </a:r>
          </a:p>
          <a:p>
            <a:pPr marL="914400" lvl="2" indent="0">
              <a:buNone/>
            </a:pPr>
            <a:r>
              <a:rPr lang="en-US" sz="1600" dirty="0">
                <a:solidFill>
                  <a:schemeClr val="bg1"/>
                </a:solidFill>
                <a:highlight>
                  <a:srgbClr val="000000"/>
                </a:highlight>
              </a:rPr>
              <a:t>&gt; source:         RIPE</a:t>
            </a:r>
          </a:p>
          <a:p>
            <a:pPr marL="914400" lvl="2" indent="0">
              <a:buNone/>
            </a:pPr>
            <a:r>
              <a:rPr lang="en-US" sz="1600" dirty="0">
                <a:solidFill>
                  <a:schemeClr val="bg1"/>
                </a:solidFill>
                <a:highlight>
                  <a:srgbClr val="000000"/>
                </a:highlight>
              </a:rPr>
              <a:t>&gt; source:         RADB</a:t>
            </a:r>
          </a:p>
          <a:p>
            <a:pPr marL="914400" lvl="2" indent="0">
              <a:buNone/>
            </a:pPr>
            <a:endParaRPr lang="en-US" dirty="0"/>
          </a:p>
          <a:p>
            <a:pPr lvl="1"/>
            <a:r>
              <a:rPr lang="en-US" dirty="0"/>
              <a:t>Discovered 76 objects that are double-registered (25%)</a:t>
            </a:r>
          </a:p>
          <a:p>
            <a:pPr lvl="1"/>
            <a:endParaRPr lang="en-US" dirty="0"/>
          </a:p>
          <a:p>
            <a:pPr lvl="1"/>
            <a:r>
              <a:rPr lang="en-US" dirty="0"/>
              <a:t>Next question: the remaining 75% how easily can be moved to </a:t>
            </a:r>
          </a:p>
          <a:p>
            <a:pPr lvl="1"/>
            <a:endParaRPr lang="en-US" dirty="0"/>
          </a:p>
        </p:txBody>
      </p:sp>
    </p:spTree>
    <p:extLst>
      <p:ext uri="{BB962C8B-B14F-4D97-AF65-F5344CB8AC3E}">
        <p14:creationId xmlns:p14="http://schemas.microsoft.com/office/powerpoint/2010/main" val="18756379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38508-797B-062B-5238-D39B620FBBE1}"/>
              </a:ext>
            </a:extLst>
          </p:cNvPr>
          <p:cNvSpPr>
            <a:spLocks noGrp="1"/>
          </p:cNvSpPr>
          <p:nvPr>
            <p:ph type="title"/>
          </p:nvPr>
        </p:nvSpPr>
        <p:spPr/>
        <p:txBody>
          <a:bodyPr/>
          <a:lstStyle/>
          <a:p>
            <a:r>
              <a:rPr lang="en-US" dirty="0"/>
              <a:t>Conclusions</a:t>
            </a:r>
          </a:p>
        </p:txBody>
      </p:sp>
      <p:sp>
        <p:nvSpPr>
          <p:cNvPr id="3" name="Content Placeholder 2">
            <a:extLst>
              <a:ext uri="{FF2B5EF4-FFF2-40B4-BE49-F238E27FC236}">
                <a16:creationId xmlns:a16="http://schemas.microsoft.com/office/drawing/2014/main" id="{BAA6B2C3-D6C9-E7D6-B0E0-928C104A30EB}"/>
              </a:ext>
            </a:extLst>
          </p:cNvPr>
          <p:cNvSpPr>
            <a:spLocks noGrp="1"/>
          </p:cNvSpPr>
          <p:nvPr>
            <p:ph idx="1"/>
          </p:nvPr>
        </p:nvSpPr>
        <p:spPr/>
        <p:txBody>
          <a:bodyPr>
            <a:normAutofit/>
          </a:bodyPr>
          <a:lstStyle/>
          <a:p>
            <a:pPr lvl="1"/>
            <a:r>
              <a:rPr lang="en-US" dirty="0"/>
              <a:t>The BCP enhances routing security and helps towards this direction</a:t>
            </a:r>
            <a:br>
              <a:rPr lang="en-US" dirty="0"/>
            </a:br>
            <a:endParaRPr lang="en-US" dirty="0"/>
          </a:p>
          <a:p>
            <a:pPr lvl="1"/>
            <a:r>
              <a:rPr lang="en-US" dirty="0"/>
              <a:t>We have very strong signs that not supporting anymore filtering with RADB is feasible (but annoying).</a:t>
            </a:r>
          </a:p>
          <a:p>
            <a:pPr lvl="1"/>
            <a:endParaRPr lang="en-US" dirty="0"/>
          </a:p>
          <a:p>
            <a:pPr lvl="1"/>
            <a:r>
              <a:rPr lang="en-US" dirty="0"/>
              <a:t>Losing the peering routes of US-based networks is usually (?) not a big deal. Anecdotal evidence suggests that most carry negligible traffic in Europe.</a:t>
            </a:r>
          </a:p>
          <a:p>
            <a:pPr lvl="1"/>
            <a:endParaRPr lang="en-US" dirty="0"/>
          </a:p>
          <a:p>
            <a:pPr lvl="1"/>
            <a:r>
              <a:rPr lang="en-US" dirty="0"/>
              <a:t>Major casualties:</a:t>
            </a:r>
          </a:p>
          <a:p>
            <a:pPr lvl="2"/>
            <a:r>
              <a:rPr lang="en-US" dirty="0"/>
              <a:t>Local networks leasing Cogent IP space.</a:t>
            </a:r>
          </a:p>
          <a:p>
            <a:pPr lvl="2"/>
            <a:r>
              <a:rPr lang="en-US" dirty="0"/>
              <a:t>NASA’s E root server</a:t>
            </a:r>
          </a:p>
        </p:txBody>
      </p:sp>
    </p:spTree>
    <p:extLst>
      <p:ext uri="{BB962C8B-B14F-4D97-AF65-F5344CB8AC3E}">
        <p14:creationId xmlns:p14="http://schemas.microsoft.com/office/powerpoint/2010/main" val="8229938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B3ED08-A0A3-5A03-0441-A4ABEA2092D4}"/>
              </a:ext>
            </a:extLst>
          </p:cNvPr>
          <p:cNvSpPr>
            <a:spLocks noGrp="1"/>
          </p:cNvSpPr>
          <p:nvPr>
            <p:ph type="title"/>
          </p:nvPr>
        </p:nvSpPr>
        <p:spPr/>
        <p:txBody>
          <a:bodyPr/>
          <a:lstStyle/>
          <a:p>
            <a:r>
              <a:rPr lang="en-US" dirty="0"/>
              <a:t>Collaboration with DE-CIX</a:t>
            </a:r>
          </a:p>
        </p:txBody>
      </p:sp>
      <p:sp>
        <p:nvSpPr>
          <p:cNvPr id="3" name="Content Placeholder 2">
            <a:extLst>
              <a:ext uri="{FF2B5EF4-FFF2-40B4-BE49-F238E27FC236}">
                <a16:creationId xmlns:a16="http://schemas.microsoft.com/office/drawing/2014/main" id="{D98A551F-FBA6-3AB1-5017-8D36CE14D02A}"/>
              </a:ext>
            </a:extLst>
          </p:cNvPr>
          <p:cNvSpPr>
            <a:spLocks noGrp="1"/>
          </p:cNvSpPr>
          <p:nvPr>
            <p:ph idx="1"/>
          </p:nvPr>
        </p:nvSpPr>
        <p:spPr/>
        <p:txBody>
          <a:bodyPr/>
          <a:lstStyle/>
          <a:p>
            <a:r>
              <a:rPr lang="en-US" dirty="0"/>
              <a:t>An impact analysis of the BCP at the DE-CIX platform </a:t>
            </a:r>
          </a:p>
          <a:p>
            <a:pPr lvl="1"/>
            <a:r>
              <a:rPr lang="en-US" dirty="0"/>
              <a:t>Performed by Matthias </a:t>
            </a:r>
            <a:r>
              <a:rPr lang="en-GB" b="0" i="0" u="none" strike="noStrike" dirty="0" err="1">
                <a:solidFill>
                  <a:srgbClr val="212121"/>
                </a:solidFill>
                <a:effectLst/>
                <a:latin typeface="Aptos" panose="020B0004020202020204" pitchFamily="34" charset="0"/>
              </a:rPr>
              <a:t>Wichtlhuber</a:t>
            </a:r>
            <a:r>
              <a:rPr lang="en-GB" b="0" i="0" u="none" strike="noStrike" dirty="0">
                <a:solidFill>
                  <a:srgbClr val="212121"/>
                </a:solidFill>
                <a:effectLst/>
                <a:latin typeface="Aptos" panose="020B0004020202020204" pitchFamily="34" charset="0"/>
              </a:rPr>
              <a:t> and Daniel Wagner</a:t>
            </a:r>
            <a:endParaRPr lang="en-US" dirty="0"/>
          </a:p>
        </p:txBody>
      </p:sp>
    </p:spTree>
    <p:extLst>
      <p:ext uri="{BB962C8B-B14F-4D97-AF65-F5344CB8AC3E}">
        <p14:creationId xmlns:p14="http://schemas.microsoft.com/office/powerpoint/2010/main" val="13691467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7" name="Titel 1"/>
          <p:cNvSpPr txBox="1">
            <a:spLocks noGrp="1"/>
          </p:cNvSpPr>
          <p:nvPr>
            <p:ph type="title"/>
          </p:nvPr>
        </p:nvSpPr>
        <p:spPr>
          <a:xfrm>
            <a:off x="1775881" y="1215103"/>
            <a:ext cx="9120651" cy="479495"/>
          </a:xfrm>
          <a:prstGeom prst="rect">
            <a:avLst/>
          </a:prstGeom>
        </p:spPr>
        <p:txBody>
          <a:bodyPr>
            <a:normAutofit fontScale="90000"/>
          </a:bodyPr>
          <a:lstStyle/>
          <a:p>
            <a:r>
              <a:rPr lang="en-DE" dirty="0"/>
              <a:t>Simulated Scenarios</a:t>
            </a:r>
            <a:endParaRPr dirty="0"/>
          </a:p>
        </p:txBody>
      </p:sp>
      <p:sp>
        <p:nvSpPr>
          <p:cNvPr id="698" name="Inhaltsplatzhalter 2"/>
          <p:cNvSpPr txBox="1">
            <a:spLocks noGrp="1"/>
          </p:cNvSpPr>
          <p:nvPr>
            <p:ph type="body" idx="1"/>
          </p:nvPr>
        </p:nvSpPr>
        <p:spPr>
          <a:xfrm>
            <a:off x="1775883" y="2222759"/>
            <a:ext cx="9120651" cy="4087027"/>
          </a:xfrm>
          <a:prstGeom prst="rect">
            <a:avLst/>
          </a:prstGeom>
        </p:spPr>
        <p:txBody>
          <a:bodyPr>
            <a:normAutofit lnSpcReduction="10000"/>
          </a:bodyPr>
          <a:lstStyle/>
          <a:p>
            <a:r>
              <a:rPr lang="en-DE" b="1" dirty="0"/>
              <a:t>current: </a:t>
            </a:r>
            <a:r>
              <a:rPr lang="en-DE" dirty="0"/>
              <a:t>default IRR db search order</a:t>
            </a:r>
          </a:p>
          <a:p>
            <a:pPr lvl="1"/>
            <a:r>
              <a:rPr lang="en-DE" dirty="0"/>
              <a:t>peers prioritize their preferred db to the front</a:t>
            </a:r>
          </a:p>
          <a:p>
            <a:pPr lvl="1"/>
            <a:endParaRPr lang="en-DE" dirty="0"/>
          </a:p>
          <a:p>
            <a:r>
              <a:rPr lang="en-GB" b="1" dirty="0"/>
              <a:t>r</a:t>
            </a:r>
            <a:r>
              <a:rPr lang="en-DE" b="1" dirty="0"/>
              <a:t>adb-and-rirs: </a:t>
            </a:r>
            <a:r>
              <a:rPr lang="en-DE" dirty="0"/>
              <a:t>default IRR db search order without non-RIR dbs but with RADB</a:t>
            </a:r>
          </a:p>
          <a:p>
            <a:pPr lvl="1"/>
            <a:r>
              <a:rPr lang="en-DE" dirty="0"/>
              <a:t>peers prioritize their preferred db to the front</a:t>
            </a:r>
          </a:p>
          <a:p>
            <a:pPr lvl="1"/>
            <a:r>
              <a:rPr lang="en-DE" dirty="0"/>
              <a:t>if the preferred db is </a:t>
            </a:r>
            <a:r>
              <a:rPr lang="en-DE"/>
              <a:t>a non-RIR </a:t>
            </a:r>
            <a:r>
              <a:rPr lang="en-DE" dirty="0"/>
              <a:t>db, customer preference is ignored</a:t>
            </a:r>
          </a:p>
          <a:p>
            <a:pPr lvl="1"/>
            <a:endParaRPr lang="en-DE" dirty="0"/>
          </a:p>
          <a:p>
            <a:r>
              <a:rPr lang="en-DE" b="1" dirty="0"/>
              <a:t>rir-only: </a:t>
            </a:r>
            <a:r>
              <a:rPr lang="en-DE" dirty="0"/>
              <a:t>same as radb-and-rirs, but RIR dbs only</a:t>
            </a:r>
          </a:p>
        </p:txBody>
      </p:sp>
    </p:spTree>
    <p:extLst>
      <p:ext uri="{BB962C8B-B14F-4D97-AF65-F5344CB8AC3E}">
        <p14:creationId xmlns:p14="http://schemas.microsoft.com/office/powerpoint/2010/main" val="605396759"/>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45FE5E-095B-BBFB-7C79-46D2F48E417B}"/>
              </a:ext>
            </a:extLst>
          </p:cNvPr>
          <p:cNvSpPr>
            <a:spLocks noGrp="1"/>
          </p:cNvSpPr>
          <p:nvPr>
            <p:ph type="title"/>
          </p:nvPr>
        </p:nvSpPr>
        <p:spPr/>
        <p:txBody>
          <a:bodyPr/>
          <a:lstStyle/>
          <a:p>
            <a:r>
              <a:rPr lang="en-US" dirty="0"/>
              <a:t>BCP proposal</a:t>
            </a:r>
          </a:p>
        </p:txBody>
      </p:sp>
      <p:sp>
        <p:nvSpPr>
          <p:cNvPr id="3" name="Content Placeholder 2">
            <a:extLst>
              <a:ext uri="{FF2B5EF4-FFF2-40B4-BE49-F238E27FC236}">
                <a16:creationId xmlns:a16="http://schemas.microsoft.com/office/drawing/2014/main" id="{D063F07D-ACDF-0762-ADDC-E6B19E494867}"/>
              </a:ext>
            </a:extLst>
          </p:cNvPr>
          <p:cNvSpPr>
            <a:spLocks noGrp="1"/>
          </p:cNvSpPr>
          <p:nvPr>
            <p:ph idx="1"/>
          </p:nvPr>
        </p:nvSpPr>
        <p:spPr/>
        <p:txBody>
          <a:bodyPr>
            <a:normAutofit/>
          </a:bodyPr>
          <a:lstStyle/>
          <a:p>
            <a:r>
              <a:rPr lang="en-US" dirty="0"/>
              <a:t>IXP operator must trust and use only the following IRR databases for building and maintaining Route Server filters: </a:t>
            </a:r>
          </a:p>
        </p:txBody>
      </p:sp>
      <p:sp>
        <p:nvSpPr>
          <p:cNvPr id="4" name="TextBox 3">
            <a:extLst>
              <a:ext uri="{FF2B5EF4-FFF2-40B4-BE49-F238E27FC236}">
                <a16:creationId xmlns:a16="http://schemas.microsoft.com/office/drawing/2014/main" id="{1EEF86DC-AE8F-262B-FCC8-D1F38A36503A}"/>
              </a:ext>
            </a:extLst>
          </p:cNvPr>
          <p:cNvSpPr txBox="1"/>
          <p:nvPr/>
        </p:nvSpPr>
        <p:spPr>
          <a:xfrm>
            <a:off x="838200" y="2819366"/>
            <a:ext cx="10515600" cy="3785652"/>
          </a:xfrm>
          <a:prstGeom prst="rect">
            <a:avLst/>
          </a:prstGeom>
          <a:noFill/>
        </p:spPr>
        <p:txBody>
          <a:bodyPr wrap="square" numCol="2" rtlCol="0">
            <a:spAutoFit/>
          </a:bodyPr>
          <a:lstStyle/>
          <a:p>
            <a:pPr marL="742950" lvl="1" indent="-285750">
              <a:buFont typeface="Arial" panose="020B0604020202020204" pitchFamily="34" charset="0"/>
              <a:buChar char="•"/>
            </a:pPr>
            <a:r>
              <a:rPr lang="en-US" sz="2400" dirty="0"/>
              <a:t>AFRINIC</a:t>
            </a:r>
          </a:p>
          <a:p>
            <a:pPr marL="742950" lvl="1" indent="-285750">
              <a:buFont typeface="Arial" panose="020B0604020202020204" pitchFamily="34" charset="0"/>
              <a:buChar char="•"/>
            </a:pPr>
            <a:r>
              <a:rPr lang="en-US" sz="2400" dirty="0"/>
              <a:t>ARIN</a:t>
            </a:r>
          </a:p>
          <a:p>
            <a:pPr marL="742950" lvl="1" indent="-285750">
              <a:buFont typeface="Arial" panose="020B0604020202020204" pitchFamily="34" charset="0"/>
              <a:buChar char="•"/>
            </a:pPr>
            <a:r>
              <a:rPr lang="en-US" sz="2400" dirty="0"/>
              <a:t>RIPENCC</a:t>
            </a:r>
          </a:p>
          <a:p>
            <a:pPr marL="742950" lvl="1" indent="-285750">
              <a:buFont typeface="Arial" panose="020B0604020202020204" pitchFamily="34" charset="0"/>
              <a:buChar char="•"/>
            </a:pPr>
            <a:r>
              <a:rPr lang="en-US" sz="2400" dirty="0"/>
              <a:t>LACNIC</a:t>
            </a:r>
          </a:p>
          <a:p>
            <a:pPr marL="1200150" lvl="2" indent="-285750">
              <a:buFont typeface="Arial" panose="020B0604020202020204" pitchFamily="34" charset="0"/>
              <a:buChar char="•"/>
            </a:pPr>
            <a:r>
              <a:rPr lang="en-US" sz="2000" dirty="0">
                <a:solidFill>
                  <a:srgbClr val="7030A0"/>
                </a:solidFill>
              </a:rPr>
              <a:t>NIC.MX</a:t>
            </a:r>
          </a:p>
          <a:p>
            <a:pPr marL="1200150" lvl="2" indent="-285750">
              <a:buFont typeface="Arial" panose="020B0604020202020204" pitchFamily="34" charset="0"/>
              <a:buChar char="•"/>
            </a:pPr>
            <a:r>
              <a:rPr lang="en-US" sz="2000" dirty="0">
                <a:solidFill>
                  <a:srgbClr val="7030A0"/>
                </a:solidFill>
              </a:rPr>
              <a:t>NIC.BR</a:t>
            </a:r>
          </a:p>
          <a:p>
            <a:pPr marL="1200150" lvl="2" indent="-285750">
              <a:buFont typeface="Arial" panose="020B0604020202020204" pitchFamily="34" charset="0"/>
              <a:buChar char="•"/>
            </a:pPr>
            <a:endParaRPr lang="en-US" sz="2400" dirty="0"/>
          </a:p>
          <a:p>
            <a:pPr lvl="2"/>
            <a:endParaRPr lang="en-US" sz="2400" dirty="0"/>
          </a:p>
          <a:p>
            <a:pPr lvl="2"/>
            <a:endParaRPr lang="en-US" sz="2400" dirty="0"/>
          </a:p>
          <a:p>
            <a:pPr lvl="2"/>
            <a:endParaRPr lang="en-US" sz="2400" dirty="0"/>
          </a:p>
          <a:p>
            <a:pPr marL="742950" lvl="1" indent="-285750">
              <a:buFont typeface="Arial" panose="020B0604020202020204" pitchFamily="34" charset="0"/>
              <a:buChar char="•"/>
            </a:pPr>
            <a:r>
              <a:rPr lang="en-US" sz="2400" dirty="0"/>
              <a:t>APNIC</a:t>
            </a:r>
          </a:p>
          <a:p>
            <a:pPr marL="1200150" lvl="2" indent="-285750">
              <a:buFont typeface="Arial" panose="020B0604020202020204" pitchFamily="34" charset="0"/>
              <a:buChar char="•"/>
            </a:pPr>
            <a:r>
              <a:rPr lang="en-US" sz="2000" dirty="0">
                <a:solidFill>
                  <a:srgbClr val="7030A0"/>
                </a:solidFill>
              </a:rPr>
              <a:t>APJJ</a:t>
            </a:r>
          </a:p>
          <a:p>
            <a:pPr marL="1200150" lvl="2" indent="-285750">
              <a:buFont typeface="Arial" panose="020B0604020202020204" pitchFamily="34" charset="0"/>
              <a:buChar char="•"/>
            </a:pPr>
            <a:r>
              <a:rPr lang="en-US" sz="2000" dirty="0">
                <a:solidFill>
                  <a:srgbClr val="7030A0"/>
                </a:solidFill>
              </a:rPr>
              <a:t>CNNIC</a:t>
            </a:r>
          </a:p>
          <a:p>
            <a:pPr marL="1200150" lvl="2" indent="-285750">
              <a:buFont typeface="Arial" panose="020B0604020202020204" pitchFamily="34" charset="0"/>
              <a:buChar char="•"/>
            </a:pPr>
            <a:r>
              <a:rPr lang="en-US" sz="2000" dirty="0">
                <a:solidFill>
                  <a:srgbClr val="7030A0"/>
                </a:solidFill>
              </a:rPr>
              <a:t>JPNIC</a:t>
            </a:r>
          </a:p>
          <a:p>
            <a:pPr marL="1200150" lvl="2" indent="-285750">
              <a:buFont typeface="Arial" panose="020B0604020202020204" pitchFamily="34" charset="0"/>
              <a:buChar char="•"/>
            </a:pPr>
            <a:r>
              <a:rPr lang="en-US" sz="2000" dirty="0">
                <a:solidFill>
                  <a:srgbClr val="7030A0"/>
                </a:solidFill>
              </a:rPr>
              <a:t>KRNIC</a:t>
            </a:r>
          </a:p>
          <a:p>
            <a:pPr marL="1200150" lvl="2" indent="-285750">
              <a:buFont typeface="Arial" panose="020B0604020202020204" pitchFamily="34" charset="0"/>
              <a:buChar char="•"/>
            </a:pPr>
            <a:r>
              <a:rPr lang="en-US" sz="2000" dirty="0">
                <a:solidFill>
                  <a:srgbClr val="7030A0"/>
                </a:solidFill>
              </a:rPr>
              <a:t>TWNIC</a:t>
            </a:r>
          </a:p>
          <a:p>
            <a:pPr marL="1200150" lvl="2" indent="-285750">
              <a:buFont typeface="Arial" panose="020B0604020202020204" pitchFamily="34" charset="0"/>
              <a:buChar char="•"/>
            </a:pPr>
            <a:r>
              <a:rPr lang="en-US" sz="2000" dirty="0">
                <a:solidFill>
                  <a:srgbClr val="7030A0"/>
                </a:solidFill>
              </a:rPr>
              <a:t>VNNIC</a:t>
            </a:r>
          </a:p>
          <a:p>
            <a:pPr marL="1200150" lvl="2" indent="-285750">
              <a:buFont typeface="Arial" panose="020B0604020202020204" pitchFamily="34" charset="0"/>
              <a:buChar char="•"/>
            </a:pPr>
            <a:r>
              <a:rPr lang="en-US" sz="2000" dirty="0">
                <a:solidFill>
                  <a:srgbClr val="7030A0"/>
                </a:solidFill>
              </a:rPr>
              <a:t>IRINN</a:t>
            </a:r>
          </a:p>
          <a:p>
            <a:pPr marL="1200150" lvl="2" indent="-285750">
              <a:buFont typeface="Arial" panose="020B0604020202020204" pitchFamily="34" charset="0"/>
              <a:buChar char="•"/>
            </a:pPr>
            <a:endParaRPr lang="en-US" sz="2000" dirty="0"/>
          </a:p>
          <a:p>
            <a:endParaRPr lang="en-US" sz="2000" dirty="0"/>
          </a:p>
        </p:txBody>
      </p:sp>
    </p:spTree>
    <p:extLst>
      <p:ext uri="{BB962C8B-B14F-4D97-AF65-F5344CB8AC3E}">
        <p14:creationId xmlns:p14="http://schemas.microsoft.com/office/powerpoint/2010/main" val="42554314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7" name="Titel 1"/>
          <p:cNvSpPr txBox="1">
            <a:spLocks noGrp="1"/>
          </p:cNvSpPr>
          <p:nvPr>
            <p:ph type="title"/>
          </p:nvPr>
        </p:nvSpPr>
        <p:spPr>
          <a:xfrm>
            <a:off x="1775881" y="1215103"/>
            <a:ext cx="9120651" cy="479495"/>
          </a:xfrm>
          <a:prstGeom prst="rect">
            <a:avLst/>
          </a:prstGeom>
        </p:spPr>
        <p:txBody>
          <a:bodyPr>
            <a:normAutofit fontScale="90000"/>
          </a:bodyPr>
          <a:lstStyle/>
          <a:p>
            <a:r>
              <a:rPr lang="en-DE" dirty="0"/>
              <a:t>Simulation Method</a:t>
            </a:r>
            <a:endParaRPr dirty="0"/>
          </a:p>
        </p:txBody>
      </p:sp>
      <p:grpSp>
        <p:nvGrpSpPr>
          <p:cNvPr id="44" name="Group 43">
            <a:extLst>
              <a:ext uri="{FF2B5EF4-FFF2-40B4-BE49-F238E27FC236}">
                <a16:creationId xmlns:a16="http://schemas.microsoft.com/office/drawing/2014/main" id="{55621D61-8A67-6182-3B85-296D062DFBD3}"/>
              </a:ext>
            </a:extLst>
          </p:cNvPr>
          <p:cNvGrpSpPr/>
          <p:nvPr/>
        </p:nvGrpSpPr>
        <p:grpSpPr>
          <a:xfrm>
            <a:off x="742378" y="2112079"/>
            <a:ext cx="10707245" cy="4202819"/>
            <a:chOff x="1151351" y="2317090"/>
            <a:chExt cx="9871445" cy="3874750"/>
          </a:xfrm>
        </p:grpSpPr>
        <p:sp>
          <p:nvSpPr>
            <p:cNvPr id="24" name="Rectangle 23">
              <a:extLst>
                <a:ext uri="{FF2B5EF4-FFF2-40B4-BE49-F238E27FC236}">
                  <a16:creationId xmlns:a16="http://schemas.microsoft.com/office/drawing/2014/main" id="{3A971929-8E30-A1EA-773C-F1EF90922DDA}"/>
                </a:ext>
              </a:extLst>
            </p:cNvPr>
            <p:cNvSpPr/>
            <p:nvPr/>
          </p:nvSpPr>
          <p:spPr>
            <a:xfrm>
              <a:off x="1151352" y="2333420"/>
              <a:ext cx="1579323" cy="718457"/>
            </a:xfrm>
            <a:prstGeom prst="rect">
              <a:avLst/>
            </a:prstGeom>
            <a:solidFill>
              <a:srgbClr val="ED7D3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DE" sz="2400" dirty="0"/>
                <a:t>current</a:t>
              </a:r>
            </a:p>
          </p:txBody>
        </p:sp>
        <p:sp>
          <p:nvSpPr>
            <p:cNvPr id="25" name="Rectangle 24">
              <a:extLst>
                <a:ext uri="{FF2B5EF4-FFF2-40B4-BE49-F238E27FC236}">
                  <a16:creationId xmlns:a16="http://schemas.microsoft.com/office/drawing/2014/main" id="{3C7B695B-1BC4-DE9B-FB4B-B47175A22EA8}"/>
                </a:ext>
              </a:extLst>
            </p:cNvPr>
            <p:cNvSpPr/>
            <p:nvPr/>
          </p:nvSpPr>
          <p:spPr>
            <a:xfrm>
              <a:off x="1151351" y="3313135"/>
              <a:ext cx="1579323" cy="718457"/>
            </a:xfrm>
            <a:prstGeom prst="rect">
              <a:avLst/>
            </a:prstGeom>
            <a:solidFill>
              <a:srgbClr val="70AD47"/>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DE" sz="2400" dirty="0"/>
                <a:t>radb-and-rirs</a:t>
              </a:r>
            </a:p>
          </p:txBody>
        </p:sp>
        <p:sp>
          <p:nvSpPr>
            <p:cNvPr id="26" name="Rectangle 25">
              <a:extLst>
                <a:ext uri="{FF2B5EF4-FFF2-40B4-BE49-F238E27FC236}">
                  <a16:creationId xmlns:a16="http://schemas.microsoft.com/office/drawing/2014/main" id="{F7CC46DA-F0AB-CD28-4D50-CFD56FAC3608}"/>
                </a:ext>
              </a:extLst>
            </p:cNvPr>
            <p:cNvSpPr/>
            <p:nvPr/>
          </p:nvSpPr>
          <p:spPr>
            <a:xfrm>
              <a:off x="1151351" y="4265638"/>
              <a:ext cx="1579323" cy="718457"/>
            </a:xfrm>
            <a:prstGeom prst="rect">
              <a:avLst/>
            </a:prstGeom>
            <a:solidFill>
              <a:srgbClr val="FFC00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400" dirty="0"/>
                <a:t>r</a:t>
              </a:r>
              <a:r>
                <a:rPr lang="en-DE" sz="2400" dirty="0"/>
                <a:t>ir-only</a:t>
              </a:r>
            </a:p>
          </p:txBody>
        </p:sp>
        <p:sp>
          <p:nvSpPr>
            <p:cNvPr id="27" name="Rectangle 26">
              <a:extLst>
                <a:ext uri="{FF2B5EF4-FFF2-40B4-BE49-F238E27FC236}">
                  <a16:creationId xmlns:a16="http://schemas.microsoft.com/office/drawing/2014/main" id="{30474A25-0A50-E90C-140A-41ADD12535CB}"/>
                </a:ext>
              </a:extLst>
            </p:cNvPr>
            <p:cNvSpPr/>
            <p:nvPr/>
          </p:nvSpPr>
          <p:spPr>
            <a:xfrm rot="16200000">
              <a:off x="1714351" y="3434594"/>
              <a:ext cx="2667004" cy="442886"/>
            </a:xfrm>
            <a:prstGeom prst="rect">
              <a:avLst/>
            </a:prstGeom>
            <a:solidFill>
              <a:schemeClr val="tx2">
                <a:lumMod val="7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DE" sz="2400" dirty="0"/>
                <a:t>DE-CIX BIRD toolchain</a:t>
              </a:r>
            </a:p>
          </p:txBody>
        </p:sp>
        <p:sp>
          <p:nvSpPr>
            <p:cNvPr id="28" name="Rectangle 27">
              <a:extLst>
                <a:ext uri="{FF2B5EF4-FFF2-40B4-BE49-F238E27FC236}">
                  <a16:creationId xmlns:a16="http://schemas.microsoft.com/office/drawing/2014/main" id="{7F128E8B-AC3A-64BE-50D6-AF71CACD12ED}"/>
                </a:ext>
              </a:extLst>
            </p:cNvPr>
            <p:cNvSpPr/>
            <p:nvPr/>
          </p:nvSpPr>
          <p:spPr>
            <a:xfrm>
              <a:off x="3365032" y="2333420"/>
              <a:ext cx="1970315" cy="718457"/>
            </a:xfrm>
            <a:prstGeom prst="rect">
              <a:avLst/>
            </a:prstGeom>
            <a:solidFill>
              <a:srgbClr val="ED7D3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DE" sz="2400" dirty="0"/>
                <a:t>current.conf</a:t>
              </a:r>
            </a:p>
          </p:txBody>
        </p:sp>
        <p:sp>
          <p:nvSpPr>
            <p:cNvPr id="29" name="Rectangle 28">
              <a:extLst>
                <a:ext uri="{FF2B5EF4-FFF2-40B4-BE49-F238E27FC236}">
                  <a16:creationId xmlns:a16="http://schemas.microsoft.com/office/drawing/2014/main" id="{E5D0AFE4-E7C9-6E2D-8CB0-25AB548155DF}"/>
                </a:ext>
              </a:extLst>
            </p:cNvPr>
            <p:cNvSpPr/>
            <p:nvPr/>
          </p:nvSpPr>
          <p:spPr>
            <a:xfrm>
              <a:off x="3365031" y="3291365"/>
              <a:ext cx="1970315" cy="718457"/>
            </a:xfrm>
            <a:prstGeom prst="rect">
              <a:avLst/>
            </a:prstGeom>
            <a:solidFill>
              <a:srgbClr val="70AD47"/>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DE" sz="2400" dirty="0"/>
                <a:t>radb-and-rirs.conf</a:t>
              </a:r>
            </a:p>
          </p:txBody>
        </p:sp>
        <p:sp>
          <p:nvSpPr>
            <p:cNvPr id="30" name="Rectangle 29">
              <a:extLst>
                <a:ext uri="{FF2B5EF4-FFF2-40B4-BE49-F238E27FC236}">
                  <a16:creationId xmlns:a16="http://schemas.microsoft.com/office/drawing/2014/main" id="{5D370F22-1378-EDFF-E29D-2B67904E8481}"/>
                </a:ext>
              </a:extLst>
            </p:cNvPr>
            <p:cNvSpPr/>
            <p:nvPr/>
          </p:nvSpPr>
          <p:spPr>
            <a:xfrm>
              <a:off x="3365032" y="4271082"/>
              <a:ext cx="1970315" cy="718457"/>
            </a:xfrm>
            <a:prstGeom prst="rect">
              <a:avLst/>
            </a:prstGeom>
            <a:solidFill>
              <a:srgbClr val="FFC00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DE" sz="2400" dirty="0"/>
                <a:t>rir-only.conf</a:t>
              </a:r>
            </a:p>
          </p:txBody>
        </p:sp>
        <p:sp>
          <p:nvSpPr>
            <p:cNvPr id="31" name="Rectangle 30">
              <a:extLst>
                <a:ext uri="{FF2B5EF4-FFF2-40B4-BE49-F238E27FC236}">
                  <a16:creationId xmlns:a16="http://schemas.microsoft.com/office/drawing/2014/main" id="{7231E693-556F-1AD1-B612-DDBCACC76047}"/>
                </a:ext>
              </a:extLst>
            </p:cNvPr>
            <p:cNvSpPr/>
            <p:nvPr/>
          </p:nvSpPr>
          <p:spPr>
            <a:xfrm rot="16200000">
              <a:off x="4326931" y="3429148"/>
              <a:ext cx="2667004" cy="442890"/>
            </a:xfrm>
            <a:prstGeom prst="rect">
              <a:avLst/>
            </a:prstGeom>
            <a:solidFill>
              <a:schemeClr val="tx2">
                <a:lumMod val="7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DE" sz="2400" dirty="0"/>
                <a:t>IRR filter parser</a:t>
              </a:r>
            </a:p>
          </p:txBody>
        </p:sp>
        <p:sp>
          <p:nvSpPr>
            <p:cNvPr id="32" name="Rectangle 31">
              <a:extLst>
                <a:ext uri="{FF2B5EF4-FFF2-40B4-BE49-F238E27FC236}">
                  <a16:creationId xmlns:a16="http://schemas.microsoft.com/office/drawing/2014/main" id="{E47B3FE7-A575-DBD3-AD9B-92D3D55B8760}"/>
                </a:ext>
              </a:extLst>
            </p:cNvPr>
            <p:cNvSpPr/>
            <p:nvPr/>
          </p:nvSpPr>
          <p:spPr>
            <a:xfrm>
              <a:off x="5985519" y="2335353"/>
              <a:ext cx="1793159" cy="718457"/>
            </a:xfrm>
            <a:prstGeom prst="rect">
              <a:avLst/>
            </a:prstGeom>
            <a:solidFill>
              <a:srgbClr val="ED7D3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DE" sz="2400" dirty="0"/>
                <a:t>allowed prefixes</a:t>
              </a:r>
            </a:p>
          </p:txBody>
        </p:sp>
        <p:sp>
          <p:nvSpPr>
            <p:cNvPr id="33" name="Rectangle 32">
              <a:extLst>
                <a:ext uri="{FF2B5EF4-FFF2-40B4-BE49-F238E27FC236}">
                  <a16:creationId xmlns:a16="http://schemas.microsoft.com/office/drawing/2014/main" id="{95DAAA44-3681-2A54-8EF8-8C39A94670FF}"/>
                </a:ext>
              </a:extLst>
            </p:cNvPr>
            <p:cNvSpPr/>
            <p:nvPr/>
          </p:nvSpPr>
          <p:spPr>
            <a:xfrm>
              <a:off x="5985519" y="3293298"/>
              <a:ext cx="1793159" cy="718457"/>
            </a:xfrm>
            <a:prstGeom prst="rect">
              <a:avLst/>
            </a:prstGeom>
            <a:solidFill>
              <a:srgbClr val="70AD47"/>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DE" sz="2400" dirty="0"/>
                <a:t>allowed prefixes</a:t>
              </a:r>
            </a:p>
          </p:txBody>
        </p:sp>
        <p:sp>
          <p:nvSpPr>
            <p:cNvPr id="34" name="Rectangle 33">
              <a:extLst>
                <a:ext uri="{FF2B5EF4-FFF2-40B4-BE49-F238E27FC236}">
                  <a16:creationId xmlns:a16="http://schemas.microsoft.com/office/drawing/2014/main" id="{14E834D6-04F3-86E4-A9E9-F7C384DDF176}"/>
                </a:ext>
              </a:extLst>
            </p:cNvPr>
            <p:cNvSpPr/>
            <p:nvPr/>
          </p:nvSpPr>
          <p:spPr>
            <a:xfrm>
              <a:off x="5985519" y="4265638"/>
              <a:ext cx="1793159" cy="718457"/>
            </a:xfrm>
            <a:prstGeom prst="rect">
              <a:avLst/>
            </a:prstGeom>
            <a:solidFill>
              <a:srgbClr val="FFC00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DE" sz="2400" dirty="0"/>
                <a:t>allowed prefixes</a:t>
              </a:r>
            </a:p>
          </p:txBody>
        </p:sp>
        <p:cxnSp>
          <p:nvCxnSpPr>
            <p:cNvPr id="35" name="Elbow Connector 34">
              <a:extLst>
                <a:ext uri="{FF2B5EF4-FFF2-40B4-BE49-F238E27FC236}">
                  <a16:creationId xmlns:a16="http://schemas.microsoft.com/office/drawing/2014/main" id="{C97287DA-6B11-9461-3566-05D4CD76BD0C}"/>
                </a:ext>
              </a:extLst>
            </p:cNvPr>
            <p:cNvCxnSpPr>
              <a:cxnSpLocks/>
              <a:stCxn id="32" idx="3"/>
              <a:endCxn id="34" idx="3"/>
            </p:cNvCxnSpPr>
            <p:nvPr/>
          </p:nvCxnSpPr>
          <p:spPr>
            <a:xfrm>
              <a:off x="7778678" y="2694582"/>
              <a:ext cx="12700" cy="1930285"/>
            </a:xfrm>
            <a:prstGeom prst="bentConnector3">
              <a:avLst>
                <a:gd name="adj1" fmla="val 10775346"/>
              </a:avLst>
            </a:prstGeom>
            <a:ln w="349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6" name="Elbow Connector 35">
              <a:extLst>
                <a:ext uri="{FF2B5EF4-FFF2-40B4-BE49-F238E27FC236}">
                  <a16:creationId xmlns:a16="http://schemas.microsoft.com/office/drawing/2014/main" id="{90F81F41-4E56-A899-6D9E-002F38975829}"/>
                </a:ext>
              </a:extLst>
            </p:cNvPr>
            <p:cNvCxnSpPr>
              <a:stCxn id="32" idx="3"/>
              <a:endCxn id="33" idx="3"/>
            </p:cNvCxnSpPr>
            <p:nvPr/>
          </p:nvCxnSpPr>
          <p:spPr>
            <a:xfrm>
              <a:off x="7778678" y="2694582"/>
              <a:ext cx="12700" cy="957945"/>
            </a:xfrm>
            <a:prstGeom prst="bentConnector3">
              <a:avLst>
                <a:gd name="adj1" fmla="val 1800000"/>
              </a:avLst>
            </a:prstGeom>
            <a:ln w="3492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7" name="Rectangle 36">
              <a:extLst>
                <a:ext uri="{FF2B5EF4-FFF2-40B4-BE49-F238E27FC236}">
                  <a16:creationId xmlns:a16="http://schemas.microsoft.com/office/drawing/2014/main" id="{E83F0DB0-DFCF-2467-B76A-566A4EFEDA80}"/>
                </a:ext>
              </a:extLst>
            </p:cNvPr>
            <p:cNvSpPr/>
            <p:nvPr/>
          </p:nvSpPr>
          <p:spPr>
            <a:xfrm>
              <a:off x="8132840" y="3843132"/>
              <a:ext cx="1142534" cy="718457"/>
            </a:xfrm>
            <a:prstGeom prst="rect">
              <a:avLst/>
            </a:prstGeom>
            <a:gradFill flip="none" rotWithShape="1">
              <a:gsLst>
                <a:gs pos="0">
                  <a:srgbClr val="ED7D31"/>
                </a:gs>
                <a:gs pos="100000">
                  <a:srgbClr val="FFC000"/>
                </a:gs>
              </a:gsLst>
              <a:lin ang="5400000" scaled="1"/>
              <a:tileRect/>
            </a:gra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DE" sz="2400" dirty="0"/>
                <a:t>lost prefixes</a:t>
              </a:r>
            </a:p>
          </p:txBody>
        </p:sp>
        <p:sp>
          <p:nvSpPr>
            <p:cNvPr id="38" name="Rectangle 37">
              <a:extLst>
                <a:ext uri="{FF2B5EF4-FFF2-40B4-BE49-F238E27FC236}">
                  <a16:creationId xmlns:a16="http://schemas.microsoft.com/office/drawing/2014/main" id="{8A56DBA4-B51E-5974-2E85-2FF834F9D41B}"/>
                </a:ext>
              </a:extLst>
            </p:cNvPr>
            <p:cNvSpPr/>
            <p:nvPr/>
          </p:nvSpPr>
          <p:spPr>
            <a:xfrm>
              <a:off x="7882319" y="2823277"/>
              <a:ext cx="1142534" cy="718457"/>
            </a:xfrm>
            <a:prstGeom prst="rect">
              <a:avLst/>
            </a:prstGeom>
            <a:gradFill flip="none" rotWithShape="1">
              <a:gsLst>
                <a:gs pos="0">
                  <a:srgbClr val="ED7D31"/>
                </a:gs>
                <a:gs pos="100000">
                  <a:srgbClr val="70AD47"/>
                </a:gs>
              </a:gsLst>
              <a:lin ang="5400000" scaled="1"/>
              <a:tileRect/>
            </a:gra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DE" sz="2400" dirty="0"/>
                <a:t>lost prefixes</a:t>
              </a:r>
            </a:p>
          </p:txBody>
        </p:sp>
        <p:sp>
          <p:nvSpPr>
            <p:cNvPr id="39" name="Rectangle 38">
              <a:extLst>
                <a:ext uri="{FF2B5EF4-FFF2-40B4-BE49-F238E27FC236}">
                  <a16:creationId xmlns:a16="http://schemas.microsoft.com/office/drawing/2014/main" id="{359905C9-2E01-8D0D-A990-2C7A4BAF9C92}"/>
                </a:ext>
              </a:extLst>
            </p:cNvPr>
            <p:cNvSpPr/>
            <p:nvPr/>
          </p:nvSpPr>
          <p:spPr>
            <a:xfrm rot="16200000">
              <a:off x="8238335" y="3429147"/>
              <a:ext cx="2667004" cy="442890"/>
            </a:xfrm>
            <a:prstGeom prst="rect">
              <a:avLst/>
            </a:prstGeom>
            <a:solidFill>
              <a:schemeClr val="tx2">
                <a:lumMod val="7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DE" sz="2400" dirty="0"/>
                <a:t>Traffic accounting</a:t>
              </a:r>
            </a:p>
          </p:txBody>
        </p:sp>
        <p:sp>
          <p:nvSpPr>
            <p:cNvPr id="40" name="Rectangle 39">
              <a:extLst>
                <a:ext uri="{FF2B5EF4-FFF2-40B4-BE49-F238E27FC236}">
                  <a16:creationId xmlns:a16="http://schemas.microsoft.com/office/drawing/2014/main" id="{CC1FFE1D-F8BC-5683-2F4E-C883A3A3C5D7}"/>
                </a:ext>
              </a:extLst>
            </p:cNvPr>
            <p:cNvSpPr/>
            <p:nvPr/>
          </p:nvSpPr>
          <p:spPr>
            <a:xfrm>
              <a:off x="8591601" y="5465330"/>
              <a:ext cx="1960472" cy="726510"/>
            </a:xfrm>
            <a:prstGeom prst="rect">
              <a:avLst/>
            </a:prstGeom>
            <a:solidFill>
              <a:schemeClr val="tx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400" dirty="0"/>
                <a:t>on</a:t>
              </a:r>
              <a:r>
                <a:rPr lang="en-DE" sz="2400" dirty="0"/>
                <a:t>e day of IPFIX flows</a:t>
              </a:r>
            </a:p>
          </p:txBody>
        </p:sp>
        <p:cxnSp>
          <p:nvCxnSpPr>
            <p:cNvPr id="41" name="Straight Arrow Connector 40">
              <a:extLst>
                <a:ext uri="{FF2B5EF4-FFF2-40B4-BE49-F238E27FC236}">
                  <a16:creationId xmlns:a16="http://schemas.microsoft.com/office/drawing/2014/main" id="{7CFBDE32-BEF3-D649-277F-437561984C7C}"/>
                </a:ext>
              </a:extLst>
            </p:cNvPr>
            <p:cNvCxnSpPr>
              <a:stCxn id="40" idx="0"/>
              <a:endCxn id="39" idx="1"/>
            </p:cNvCxnSpPr>
            <p:nvPr/>
          </p:nvCxnSpPr>
          <p:spPr>
            <a:xfrm flipV="1">
              <a:off x="9571837" y="4984094"/>
              <a:ext cx="0" cy="481236"/>
            </a:xfrm>
            <a:prstGeom prst="straightConnector1">
              <a:avLst/>
            </a:prstGeom>
            <a:ln w="3492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2" name="Rectangle 41">
              <a:extLst>
                <a:ext uri="{FF2B5EF4-FFF2-40B4-BE49-F238E27FC236}">
                  <a16:creationId xmlns:a16="http://schemas.microsoft.com/office/drawing/2014/main" id="{A3B35794-EC63-B641-C00B-C629C8F49DF6}"/>
                </a:ext>
              </a:extLst>
            </p:cNvPr>
            <p:cNvSpPr/>
            <p:nvPr/>
          </p:nvSpPr>
          <p:spPr>
            <a:xfrm>
              <a:off x="9874414" y="2823277"/>
              <a:ext cx="1142534" cy="718457"/>
            </a:xfrm>
            <a:prstGeom prst="rect">
              <a:avLst/>
            </a:prstGeom>
            <a:gradFill flip="none" rotWithShape="1">
              <a:gsLst>
                <a:gs pos="0">
                  <a:srgbClr val="ED7D31"/>
                </a:gs>
                <a:gs pos="100000">
                  <a:srgbClr val="70AD47"/>
                </a:gs>
              </a:gsLst>
              <a:lin ang="5400000" scaled="1"/>
              <a:tileRect/>
            </a:gra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estimated t</a:t>
              </a:r>
              <a:r>
                <a:rPr lang="en-DE" dirty="0"/>
                <a:t>raffic loss</a:t>
              </a:r>
            </a:p>
          </p:txBody>
        </p:sp>
        <p:sp>
          <p:nvSpPr>
            <p:cNvPr id="43" name="Rectangle 42">
              <a:extLst>
                <a:ext uri="{FF2B5EF4-FFF2-40B4-BE49-F238E27FC236}">
                  <a16:creationId xmlns:a16="http://schemas.microsoft.com/office/drawing/2014/main" id="{565CBD8B-72DB-B2A6-39CB-DD243E036AA0}"/>
                </a:ext>
              </a:extLst>
            </p:cNvPr>
            <p:cNvSpPr/>
            <p:nvPr/>
          </p:nvSpPr>
          <p:spPr>
            <a:xfrm>
              <a:off x="9880262" y="3843132"/>
              <a:ext cx="1142534" cy="718457"/>
            </a:xfrm>
            <a:prstGeom prst="rect">
              <a:avLst/>
            </a:prstGeom>
            <a:gradFill flip="none" rotWithShape="1">
              <a:gsLst>
                <a:gs pos="0">
                  <a:srgbClr val="ED7D31"/>
                </a:gs>
                <a:gs pos="100000">
                  <a:srgbClr val="FFC000"/>
                </a:gs>
              </a:gsLst>
              <a:lin ang="5400000" scaled="1"/>
              <a:tileRect/>
            </a:gra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DE" dirty="0"/>
                <a:t>estimated traffic loss</a:t>
              </a:r>
            </a:p>
          </p:txBody>
        </p:sp>
      </p:grpSp>
    </p:spTree>
    <p:extLst>
      <p:ext uri="{BB962C8B-B14F-4D97-AF65-F5344CB8AC3E}">
        <p14:creationId xmlns:p14="http://schemas.microsoft.com/office/powerpoint/2010/main" val="1120225639"/>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7" name="Titel 1"/>
          <p:cNvSpPr txBox="1">
            <a:spLocks noGrp="1"/>
          </p:cNvSpPr>
          <p:nvPr>
            <p:ph type="title"/>
          </p:nvPr>
        </p:nvSpPr>
        <p:spPr>
          <a:xfrm>
            <a:off x="1775881" y="1215103"/>
            <a:ext cx="9120651" cy="479495"/>
          </a:xfrm>
          <a:prstGeom prst="rect">
            <a:avLst/>
          </a:prstGeom>
        </p:spPr>
        <p:txBody>
          <a:bodyPr>
            <a:normAutofit fontScale="90000"/>
          </a:bodyPr>
          <a:lstStyle/>
          <a:p>
            <a:r>
              <a:rPr lang="en-DE" dirty="0"/>
              <a:t>DE-CIX toolchain AS filter/prefix loss</a:t>
            </a:r>
            <a:endParaRPr dirty="0"/>
          </a:p>
        </p:txBody>
      </p:sp>
      <p:graphicFrame>
        <p:nvGraphicFramePr>
          <p:cNvPr id="6" name="Content Placeholder 3">
            <a:extLst>
              <a:ext uri="{FF2B5EF4-FFF2-40B4-BE49-F238E27FC236}">
                <a16:creationId xmlns:a16="http://schemas.microsoft.com/office/drawing/2014/main" id="{F2064BED-798E-31F6-F762-4374D1C31762}"/>
              </a:ext>
            </a:extLst>
          </p:cNvPr>
          <p:cNvGraphicFramePr>
            <a:graphicFrameLocks/>
          </p:cNvGraphicFramePr>
          <p:nvPr/>
        </p:nvGraphicFramePr>
        <p:xfrm>
          <a:off x="637289" y="2072749"/>
          <a:ext cx="7795512" cy="3872108"/>
        </p:xfrm>
        <a:graphic>
          <a:graphicData uri="http://schemas.openxmlformats.org/drawingml/2006/table">
            <a:tbl>
              <a:tblPr firstRow="1" bandRow="1">
                <a:tableStyleId>{5C22544A-7EE6-4342-B048-85BDC9FD1C3A}</a:tableStyleId>
              </a:tblPr>
              <a:tblGrid>
                <a:gridCol w="2100576">
                  <a:extLst>
                    <a:ext uri="{9D8B030D-6E8A-4147-A177-3AD203B41FA5}">
                      <a16:colId xmlns:a16="http://schemas.microsoft.com/office/drawing/2014/main" val="3117608250"/>
                    </a:ext>
                  </a:extLst>
                </a:gridCol>
                <a:gridCol w="2532056">
                  <a:extLst>
                    <a:ext uri="{9D8B030D-6E8A-4147-A177-3AD203B41FA5}">
                      <a16:colId xmlns:a16="http://schemas.microsoft.com/office/drawing/2014/main" val="4285650910"/>
                    </a:ext>
                  </a:extLst>
                </a:gridCol>
                <a:gridCol w="3162880">
                  <a:extLst>
                    <a:ext uri="{9D8B030D-6E8A-4147-A177-3AD203B41FA5}">
                      <a16:colId xmlns:a16="http://schemas.microsoft.com/office/drawing/2014/main" val="1616633206"/>
                    </a:ext>
                  </a:extLst>
                </a:gridCol>
              </a:tblGrid>
              <a:tr h="968027">
                <a:tc>
                  <a:txBody>
                    <a:bodyPr/>
                    <a:lstStyle/>
                    <a:p>
                      <a:pPr algn="ctr"/>
                      <a:r>
                        <a:rPr lang="en-DE" sz="2700" dirty="0"/>
                        <a:t>Scenario</a:t>
                      </a:r>
                    </a:p>
                  </a:txBody>
                  <a:tcPr marL="121920" marR="121920" marT="60960" marB="60960" anchor="ctr">
                    <a:solidFill>
                      <a:srgbClr val="4472C4"/>
                    </a:solidFill>
                  </a:tcPr>
                </a:tc>
                <a:tc>
                  <a:txBody>
                    <a:bodyPr/>
                    <a:lstStyle/>
                    <a:p>
                      <a:pPr algn="ctr"/>
                      <a:r>
                        <a:rPr lang="en-DE" sz="2700" dirty="0"/>
                        <a:t>Resolved IRR prefix lists</a:t>
                      </a:r>
                    </a:p>
                  </a:txBody>
                  <a:tcPr marL="121920" marR="121920" marT="60960" marB="60960" anchor="ctr">
                    <a:solidFill>
                      <a:srgbClr val="4472C4"/>
                    </a:solidFill>
                  </a:tcPr>
                </a:tc>
                <a:tc>
                  <a:txBody>
                    <a:bodyPr/>
                    <a:lstStyle/>
                    <a:p>
                      <a:pPr algn="ctr"/>
                      <a:r>
                        <a:rPr lang="en-DE" sz="2700" dirty="0"/>
                        <a:t>Deaggregated unique /24s</a:t>
                      </a:r>
                    </a:p>
                  </a:txBody>
                  <a:tcPr marL="121920" marR="121920" marT="60960" marB="60960" anchor="ctr">
                    <a:solidFill>
                      <a:srgbClr val="4472C4"/>
                    </a:solidFill>
                  </a:tcPr>
                </a:tc>
                <a:extLst>
                  <a:ext uri="{0D108BD9-81ED-4DB2-BD59-A6C34878D82A}">
                    <a16:rowId xmlns:a16="http://schemas.microsoft.com/office/drawing/2014/main" val="3450044749"/>
                  </a:ext>
                </a:extLst>
              </a:tr>
              <a:tr h="968027">
                <a:tc>
                  <a:txBody>
                    <a:bodyPr/>
                    <a:lstStyle/>
                    <a:p>
                      <a:pPr algn="ctr"/>
                      <a:r>
                        <a:rPr lang="en-DE" sz="2700" dirty="0"/>
                        <a:t>current</a:t>
                      </a:r>
                    </a:p>
                  </a:txBody>
                  <a:tcPr marL="121920" marR="121920" marT="60960" marB="60960" anchor="ctr">
                    <a:solidFill>
                      <a:srgbClr val="ED7D31"/>
                    </a:solidFill>
                  </a:tcPr>
                </a:tc>
                <a:tc>
                  <a:txBody>
                    <a:bodyPr/>
                    <a:lstStyle/>
                    <a:p>
                      <a:pPr algn="ctr"/>
                      <a:r>
                        <a:rPr lang="en-DE" sz="2700" dirty="0"/>
                        <a:t>98’253 (100%)</a:t>
                      </a:r>
                    </a:p>
                  </a:txBody>
                  <a:tcPr marL="121920" marR="121920" marT="60960" marB="60960" anchor="ctr">
                    <a:solidFill>
                      <a:srgbClr val="ED7D31"/>
                    </a:solidFill>
                  </a:tcPr>
                </a:tc>
                <a:tc>
                  <a:txBody>
                    <a:bodyPr/>
                    <a:lstStyle/>
                    <a:p>
                      <a:pPr algn="ctr"/>
                      <a:r>
                        <a:rPr lang="en-GB" sz="2700" dirty="0">
                          <a:effectLst/>
                          <a:latin typeface="var(--jp-code-font-family)"/>
                        </a:rPr>
                        <a:t>10’997’437 (100%)</a:t>
                      </a:r>
                      <a:endParaRPr lang="en-DE" sz="2700" dirty="0"/>
                    </a:p>
                  </a:txBody>
                  <a:tcPr marL="121920" marR="121920" marT="60960" marB="60960" anchor="ctr">
                    <a:solidFill>
                      <a:srgbClr val="ED7D31"/>
                    </a:solidFill>
                  </a:tcPr>
                </a:tc>
                <a:extLst>
                  <a:ext uri="{0D108BD9-81ED-4DB2-BD59-A6C34878D82A}">
                    <a16:rowId xmlns:a16="http://schemas.microsoft.com/office/drawing/2014/main" val="852662219"/>
                  </a:ext>
                </a:extLst>
              </a:tr>
              <a:tr h="968027">
                <a:tc>
                  <a:txBody>
                    <a:bodyPr/>
                    <a:lstStyle/>
                    <a:p>
                      <a:pPr algn="ctr"/>
                      <a:r>
                        <a:rPr lang="en-DE" sz="2700" dirty="0"/>
                        <a:t>radb-and-rirs</a:t>
                      </a:r>
                    </a:p>
                  </a:txBody>
                  <a:tcPr marL="121920" marR="121920" marT="60960" marB="60960" anchor="ctr">
                    <a:solidFill>
                      <a:srgbClr val="70AD47"/>
                    </a:solidFill>
                  </a:tcPr>
                </a:tc>
                <a:tc>
                  <a:txBody>
                    <a:bodyPr/>
                    <a:lstStyle/>
                    <a:p>
                      <a:pPr algn="ctr"/>
                      <a:r>
                        <a:rPr lang="en-DE" sz="2700" dirty="0"/>
                        <a:t>96’424 (98.1%)</a:t>
                      </a:r>
                    </a:p>
                  </a:txBody>
                  <a:tcPr marL="121920" marR="121920" marT="60960" marB="60960" anchor="ctr">
                    <a:solidFill>
                      <a:srgbClr val="70AD47"/>
                    </a:solidFill>
                  </a:tcPr>
                </a:tc>
                <a:tc>
                  <a:txBody>
                    <a:bodyPr/>
                    <a:lstStyle/>
                    <a:p>
                      <a:pPr algn="ctr"/>
                      <a:r>
                        <a:rPr lang="en-GB" sz="2700" dirty="0">
                          <a:effectLst/>
                          <a:latin typeface="var(--jp-code-font-family)"/>
                        </a:rPr>
                        <a:t>10’847’256 (98.6%)</a:t>
                      </a:r>
                      <a:endParaRPr lang="en-DE" sz="2700" dirty="0"/>
                    </a:p>
                  </a:txBody>
                  <a:tcPr marL="121920" marR="121920" marT="60960" marB="60960" anchor="ctr">
                    <a:solidFill>
                      <a:srgbClr val="70AD47"/>
                    </a:solidFill>
                  </a:tcPr>
                </a:tc>
                <a:extLst>
                  <a:ext uri="{0D108BD9-81ED-4DB2-BD59-A6C34878D82A}">
                    <a16:rowId xmlns:a16="http://schemas.microsoft.com/office/drawing/2014/main" val="2365269594"/>
                  </a:ext>
                </a:extLst>
              </a:tr>
              <a:tr h="968027">
                <a:tc>
                  <a:txBody>
                    <a:bodyPr/>
                    <a:lstStyle/>
                    <a:p>
                      <a:pPr algn="ctr"/>
                      <a:r>
                        <a:rPr lang="en-DE" sz="2700" dirty="0"/>
                        <a:t>rir-only</a:t>
                      </a:r>
                    </a:p>
                  </a:txBody>
                  <a:tcPr marL="121920" marR="121920" marT="60960" marB="60960" anchor="ctr">
                    <a:solidFill>
                      <a:srgbClr val="FFC000"/>
                    </a:solidFill>
                  </a:tcPr>
                </a:tc>
                <a:tc>
                  <a:txBody>
                    <a:bodyPr/>
                    <a:lstStyle/>
                    <a:p>
                      <a:pPr algn="ctr"/>
                      <a:r>
                        <a:rPr lang="en-DE" sz="2700" dirty="0"/>
                        <a:t>65’870 (67%)</a:t>
                      </a:r>
                    </a:p>
                  </a:txBody>
                  <a:tcPr marL="121920" marR="121920" marT="60960" marB="60960" anchor="ctr">
                    <a:solidFill>
                      <a:srgbClr val="FFC000"/>
                    </a:solidFill>
                  </a:tcPr>
                </a:tc>
                <a:tc>
                  <a:txBody>
                    <a:bodyPr/>
                    <a:lstStyle/>
                    <a:p>
                      <a:pPr algn="ctr"/>
                      <a:r>
                        <a:rPr lang="en-GB" sz="2700" dirty="0">
                          <a:effectLst/>
                          <a:latin typeface="var(--jp-code-font-family)"/>
                        </a:rPr>
                        <a:t>9’759’854 (88.7%)</a:t>
                      </a:r>
                      <a:endParaRPr lang="en-DE" sz="2700" dirty="0"/>
                    </a:p>
                  </a:txBody>
                  <a:tcPr marL="121920" marR="121920" marT="60960" marB="60960" anchor="ctr">
                    <a:solidFill>
                      <a:srgbClr val="FFC000"/>
                    </a:solidFill>
                  </a:tcPr>
                </a:tc>
                <a:extLst>
                  <a:ext uri="{0D108BD9-81ED-4DB2-BD59-A6C34878D82A}">
                    <a16:rowId xmlns:a16="http://schemas.microsoft.com/office/drawing/2014/main" val="3595561859"/>
                  </a:ext>
                </a:extLst>
              </a:tr>
            </a:tbl>
          </a:graphicData>
        </a:graphic>
      </p:graphicFrame>
      <p:cxnSp>
        <p:nvCxnSpPr>
          <p:cNvPr id="16" name="Elbow Connector 15">
            <a:extLst>
              <a:ext uri="{FF2B5EF4-FFF2-40B4-BE49-F238E27FC236}">
                <a16:creationId xmlns:a16="http://schemas.microsoft.com/office/drawing/2014/main" id="{38F25F05-74CF-C3E9-A453-31416B569F34}"/>
              </a:ext>
            </a:extLst>
          </p:cNvPr>
          <p:cNvCxnSpPr>
            <a:cxnSpLocks/>
          </p:cNvCxnSpPr>
          <p:nvPr/>
        </p:nvCxnSpPr>
        <p:spPr>
          <a:xfrm>
            <a:off x="8432802" y="3241126"/>
            <a:ext cx="16933" cy="2573713"/>
          </a:xfrm>
          <a:prstGeom prst="bentConnector3">
            <a:avLst>
              <a:gd name="adj1" fmla="val 18755425"/>
            </a:avLst>
          </a:prstGeom>
          <a:ln w="349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Elbow Connector 16">
            <a:extLst>
              <a:ext uri="{FF2B5EF4-FFF2-40B4-BE49-F238E27FC236}">
                <a16:creationId xmlns:a16="http://schemas.microsoft.com/office/drawing/2014/main" id="{2C011554-9AF8-BD1B-A162-937E23A02D83}"/>
              </a:ext>
            </a:extLst>
          </p:cNvPr>
          <p:cNvCxnSpPr/>
          <p:nvPr/>
        </p:nvCxnSpPr>
        <p:spPr>
          <a:xfrm>
            <a:off x="8432802" y="3241126"/>
            <a:ext cx="16933" cy="1277260"/>
          </a:xfrm>
          <a:prstGeom prst="bentConnector3">
            <a:avLst>
              <a:gd name="adj1" fmla="val 2930583"/>
            </a:avLst>
          </a:prstGeom>
          <a:ln w="3492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 name="Rectangle 6">
            <a:extLst>
              <a:ext uri="{FF2B5EF4-FFF2-40B4-BE49-F238E27FC236}">
                <a16:creationId xmlns:a16="http://schemas.microsoft.com/office/drawing/2014/main" id="{74B6E074-5296-94AD-4F88-DE67FBC034DF}"/>
              </a:ext>
            </a:extLst>
          </p:cNvPr>
          <p:cNvSpPr/>
          <p:nvPr/>
        </p:nvSpPr>
        <p:spPr>
          <a:xfrm>
            <a:off x="9246290" y="4604657"/>
            <a:ext cx="2580437" cy="1038239"/>
          </a:xfrm>
          <a:prstGeom prst="rect">
            <a:avLst/>
          </a:prstGeom>
          <a:gradFill flip="none" rotWithShape="1">
            <a:gsLst>
              <a:gs pos="0">
                <a:srgbClr val="ED7D31"/>
              </a:gs>
              <a:gs pos="100000">
                <a:srgbClr val="FFC000"/>
              </a:gs>
            </a:gsLst>
            <a:lin ang="5400000" scaled="1"/>
            <a:tileRect/>
          </a:gra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DE" sz="2400" dirty="0">
                <a:solidFill>
                  <a:schemeClr val="tx1"/>
                </a:solidFill>
              </a:rPr>
              <a:t>Prefixes lost/gained:</a:t>
            </a:r>
          </a:p>
          <a:p>
            <a:pPr algn="ctr"/>
            <a:r>
              <a:rPr lang="en-DE" sz="2400" dirty="0">
                <a:solidFill>
                  <a:schemeClr val="tx1"/>
                </a:solidFill>
              </a:rPr>
              <a:t>1’237’628/45</a:t>
            </a:r>
          </a:p>
        </p:txBody>
      </p:sp>
      <p:sp>
        <p:nvSpPr>
          <p:cNvPr id="8" name="Rectangle 7">
            <a:extLst>
              <a:ext uri="{FF2B5EF4-FFF2-40B4-BE49-F238E27FC236}">
                <a16:creationId xmlns:a16="http://schemas.microsoft.com/office/drawing/2014/main" id="{BCA9DE8A-CD7B-A9F8-E690-4AD369E6BE82}"/>
              </a:ext>
            </a:extLst>
          </p:cNvPr>
          <p:cNvSpPr/>
          <p:nvPr/>
        </p:nvSpPr>
        <p:spPr>
          <a:xfrm>
            <a:off x="8810858" y="3331029"/>
            <a:ext cx="2580438" cy="1029987"/>
          </a:xfrm>
          <a:prstGeom prst="rect">
            <a:avLst/>
          </a:prstGeom>
          <a:gradFill flip="none" rotWithShape="1">
            <a:gsLst>
              <a:gs pos="0">
                <a:srgbClr val="ED7D31"/>
              </a:gs>
              <a:gs pos="100000">
                <a:srgbClr val="70AD47"/>
              </a:gs>
            </a:gsLst>
            <a:lin ang="5400000" scaled="1"/>
            <a:tileRect/>
          </a:gra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2400" dirty="0" err="1">
                <a:solidFill>
                  <a:schemeClr val="tx1"/>
                </a:solidFill>
              </a:rPr>
              <a:t>Prefixes</a:t>
            </a:r>
            <a:r>
              <a:rPr lang="de-DE" sz="2400" dirty="0">
                <a:solidFill>
                  <a:schemeClr val="tx1"/>
                </a:solidFill>
              </a:rPr>
              <a:t> lost/</a:t>
            </a:r>
            <a:r>
              <a:rPr lang="de-DE" sz="2400" dirty="0" err="1">
                <a:solidFill>
                  <a:schemeClr val="tx1"/>
                </a:solidFill>
              </a:rPr>
              <a:t>gained</a:t>
            </a:r>
            <a:r>
              <a:rPr lang="de-DE" sz="2400" dirty="0">
                <a:solidFill>
                  <a:schemeClr val="tx1"/>
                </a:solidFill>
              </a:rPr>
              <a:t>:</a:t>
            </a:r>
            <a:br>
              <a:rPr lang="de-DE" sz="2400" dirty="0">
                <a:solidFill>
                  <a:schemeClr val="tx1"/>
                </a:solidFill>
              </a:rPr>
            </a:br>
            <a:r>
              <a:rPr lang="de-DE" sz="2400" dirty="0">
                <a:solidFill>
                  <a:schemeClr val="tx1"/>
                </a:solidFill>
              </a:rPr>
              <a:t>150‘189/8</a:t>
            </a:r>
            <a:endParaRPr lang="en-DE" sz="2400" dirty="0">
              <a:solidFill>
                <a:schemeClr val="tx1"/>
              </a:solidFill>
            </a:endParaRPr>
          </a:p>
        </p:txBody>
      </p:sp>
    </p:spTree>
    <p:extLst>
      <p:ext uri="{BB962C8B-B14F-4D97-AF65-F5344CB8AC3E}">
        <p14:creationId xmlns:p14="http://schemas.microsoft.com/office/powerpoint/2010/main" val="1874480628"/>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7" name="Titel 1"/>
          <p:cNvSpPr txBox="1">
            <a:spLocks noGrp="1"/>
          </p:cNvSpPr>
          <p:nvPr>
            <p:ph type="title"/>
          </p:nvPr>
        </p:nvSpPr>
        <p:spPr>
          <a:xfrm>
            <a:off x="1771733" y="809737"/>
            <a:ext cx="9120651" cy="479495"/>
          </a:xfrm>
          <a:prstGeom prst="rect">
            <a:avLst/>
          </a:prstGeom>
        </p:spPr>
        <p:txBody>
          <a:bodyPr>
            <a:normAutofit fontScale="90000"/>
          </a:bodyPr>
          <a:lstStyle/>
          <a:p>
            <a:r>
              <a:rPr lang="en-DE" dirty="0"/>
              <a:t>Estimated traffic loss current vs. radb-and-rirs/rirs-only</a:t>
            </a:r>
            <a:endParaRPr dirty="0"/>
          </a:p>
        </p:txBody>
      </p:sp>
      <p:grpSp>
        <p:nvGrpSpPr>
          <p:cNvPr id="8" name="Group 7">
            <a:extLst>
              <a:ext uri="{FF2B5EF4-FFF2-40B4-BE49-F238E27FC236}">
                <a16:creationId xmlns:a16="http://schemas.microsoft.com/office/drawing/2014/main" id="{77FD93DB-AC18-5507-002F-E763639B9ACC}"/>
              </a:ext>
            </a:extLst>
          </p:cNvPr>
          <p:cNvGrpSpPr/>
          <p:nvPr/>
        </p:nvGrpSpPr>
        <p:grpSpPr>
          <a:xfrm>
            <a:off x="1313434" y="1819959"/>
            <a:ext cx="9451951" cy="4647267"/>
            <a:chOff x="736600" y="1375601"/>
            <a:chExt cx="10900341" cy="5359400"/>
          </a:xfrm>
        </p:grpSpPr>
        <p:pic>
          <p:nvPicPr>
            <p:cNvPr id="4" name="Picture 3">
              <a:extLst>
                <a:ext uri="{FF2B5EF4-FFF2-40B4-BE49-F238E27FC236}">
                  <a16:creationId xmlns:a16="http://schemas.microsoft.com/office/drawing/2014/main" id="{709630C1-8D63-AAE7-DA49-D13B8BB9A086}"/>
                </a:ext>
              </a:extLst>
            </p:cNvPr>
            <p:cNvPicPr>
              <a:picLocks noChangeAspect="1"/>
            </p:cNvPicPr>
            <p:nvPr/>
          </p:nvPicPr>
          <p:blipFill>
            <a:blip r:embed="rId2"/>
            <a:stretch>
              <a:fillRect/>
            </a:stretch>
          </p:blipFill>
          <p:spPr>
            <a:xfrm>
              <a:off x="6417241" y="1375601"/>
              <a:ext cx="5219700" cy="5359400"/>
            </a:xfrm>
            <a:prstGeom prst="rect">
              <a:avLst/>
            </a:prstGeom>
          </p:spPr>
        </p:pic>
        <p:pic>
          <p:nvPicPr>
            <p:cNvPr id="5" name="Picture 4">
              <a:extLst>
                <a:ext uri="{FF2B5EF4-FFF2-40B4-BE49-F238E27FC236}">
                  <a16:creationId xmlns:a16="http://schemas.microsoft.com/office/drawing/2014/main" id="{736A424A-5D61-F192-EC66-D32AC83D5751}"/>
                </a:ext>
              </a:extLst>
            </p:cNvPr>
            <p:cNvPicPr>
              <a:picLocks noChangeAspect="1"/>
            </p:cNvPicPr>
            <p:nvPr/>
          </p:nvPicPr>
          <p:blipFill>
            <a:blip r:embed="rId3"/>
            <a:stretch>
              <a:fillRect/>
            </a:stretch>
          </p:blipFill>
          <p:spPr>
            <a:xfrm>
              <a:off x="736600" y="1375601"/>
              <a:ext cx="5359400" cy="5359400"/>
            </a:xfrm>
            <a:prstGeom prst="rect">
              <a:avLst/>
            </a:prstGeom>
          </p:spPr>
        </p:pic>
        <p:cxnSp>
          <p:nvCxnSpPr>
            <p:cNvPr id="6" name="Elbow Connector 5">
              <a:extLst>
                <a:ext uri="{FF2B5EF4-FFF2-40B4-BE49-F238E27FC236}">
                  <a16:creationId xmlns:a16="http://schemas.microsoft.com/office/drawing/2014/main" id="{BD980C27-23C0-C09A-0A9F-7ABF05AE390E}"/>
                </a:ext>
              </a:extLst>
            </p:cNvPr>
            <p:cNvCxnSpPr>
              <a:cxnSpLocks/>
            </p:cNvCxnSpPr>
            <p:nvPr/>
          </p:nvCxnSpPr>
          <p:spPr>
            <a:xfrm>
              <a:off x="1265129" y="1816274"/>
              <a:ext cx="10283868" cy="3144033"/>
            </a:xfrm>
            <a:prstGeom prst="bentConnector3">
              <a:avLst>
                <a:gd name="adj1" fmla="val 47686"/>
              </a:avLst>
            </a:prstGeom>
            <a:ln w="31750" cap="flat" cmpd="sng" algn="ctr">
              <a:solidFill>
                <a:srgbClr val="FF0000"/>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7" name="TextBox 6">
              <a:extLst>
                <a:ext uri="{FF2B5EF4-FFF2-40B4-BE49-F238E27FC236}">
                  <a16:creationId xmlns:a16="http://schemas.microsoft.com/office/drawing/2014/main" id="{4A90AF7E-4864-F1AB-828C-664309EF29E1}"/>
                </a:ext>
              </a:extLst>
            </p:cNvPr>
            <p:cNvSpPr txBox="1"/>
            <p:nvPr/>
          </p:nvSpPr>
          <p:spPr>
            <a:xfrm rot="16200000">
              <a:off x="4779372" y="2949832"/>
              <a:ext cx="2721201" cy="958337"/>
            </a:xfrm>
            <a:prstGeom prst="rect">
              <a:avLst/>
            </a:prstGeom>
            <a:noFill/>
          </p:spPr>
          <p:txBody>
            <a:bodyPr wrap="none" rtlCol="0">
              <a:spAutoFit/>
            </a:bodyPr>
            <a:lstStyle/>
            <a:p>
              <a:pPr algn="ctr"/>
              <a:r>
                <a:rPr lang="en-DE" sz="2400" dirty="0">
                  <a:solidFill>
                    <a:srgbClr val="FF0000"/>
                  </a:solidFill>
                </a:rPr>
                <a:t>loss radb-and-rirs</a:t>
              </a:r>
              <a:br>
                <a:rPr lang="en-DE" sz="2400" dirty="0">
                  <a:solidFill>
                    <a:srgbClr val="FF0000"/>
                  </a:solidFill>
                </a:rPr>
              </a:br>
              <a:r>
                <a:rPr lang="en-DE" sz="2400" dirty="0">
                  <a:solidFill>
                    <a:srgbClr val="FF0000"/>
                  </a:solidFill>
                </a:rPr>
                <a:t> vs rir-only</a:t>
              </a:r>
            </a:p>
          </p:txBody>
        </p:sp>
      </p:grpSp>
      <p:sp>
        <p:nvSpPr>
          <p:cNvPr id="12" name="TextBox 11">
            <a:extLst>
              <a:ext uri="{FF2B5EF4-FFF2-40B4-BE49-F238E27FC236}">
                <a16:creationId xmlns:a16="http://schemas.microsoft.com/office/drawing/2014/main" id="{F5FFC1EE-039D-8BC3-9BBD-89A3E146B1B4}"/>
              </a:ext>
            </a:extLst>
          </p:cNvPr>
          <p:cNvSpPr txBox="1"/>
          <p:nvPr/>
        </p:nvSpPr>
        <p:spPr>
          <a:xfrm rot="16200000">
            <a:off x="640076" y="3474776"/>
            <a:ext cx="1573080" cy="184666"/>
          </a:xfrm>
          <a:prstGeom prst="rect">
            <a:avLst/>
          </a:prstGeom>
          <a:solidFill>
            <a:schemeClr val="bg1"/>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algn="ctr" defTabSz="914377" hangingPunct="0"/>
            <a:r>
              <a:rPr lang="en-DE" sz="1200" dirty="0">
                <a:solidFill>
                  <a:srgbClr val="000000"/>
                </a:solidFill>
                <a:latin typeface="+mj-lt"/>
                <a:ea typeface="+mj-ea"/>
                <a:cs typeface="+mj-cs"/>
                <a:sym typeface="Helvetica"/>
              </a:rPr>
              <a:t>traffic loss [Gbps]</a:t>
            </a:r>
          </a:p>
        </p:txBody>
      </p:sp>
      <p:sp>
        <p:nvSpPr>
          <p:cNvPr id="2" name="Rectangle 1">
            <a:extLst>
              <a:ext uri="{FF2B5EF4-FFF2-40B4-BE49-F238E27FC236}">
                <a16:creationId xmlns:a16="http://schemas.microsoft.com/office/drawing/2014/main" id="{3862702E-AF84-D403-608A-E42D85154AC4}"/>
              </a:ext>
            </a:extLst>
          </p:cNvPr>
          <p:cNvSpPr/>
          <p:nvPr/>
        </p:nvSpPr>
        <p:spPr>
          <a:xfrm>
            <a:off x="1610411" y="5606143"/>
            <a:ext cx="9455470" cy="792511"/>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0" name="TextBox 9">
            <a:extLst>
              <a:ext uri="{FF2B5EF4-FFF2-40B4-BE49-F238E27FC236}">
                <a16:creationId xmlns:a16="http://schemas.microsoft.com/office/drawing/2014/main" id="{7E2316DF-00FC-E321-75B2-EF8706579D7A}"/>
              </a:ext>
            </a:extLst>
          </p:cNvPr>
          <p:cNvSpPr txBox="1"/>
          <p:nvPr/>
        </p:nvSpPr>
        <p:spPr>
          <a:xfrm>
            <a:off x="2850527" y="5910065"/>
            <a:ext cx="1573080" cy="18466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algn="ctr" defTabSz="914377" hangingPunct="0"/>
            <a:r>
              <a:rPr lang="en-DE" sz="1200" dirty="0">
                <a:solidFill>
                  <a:srgbClr val="000000"/>
                </a:solidFill>
                <a:latin typeface="+mj-lt"/>
                <a:ea typeface="+mj-ea"/>
                <a:cs typeface="+mj-cs"/>
                <a:sym typeface="Helvetica"/>
              </a:rPr>
              <a:t>time [hh:mm:ss]</a:t>
            </a:r>
          </a:p>
        </p:txBody>
      </p:sp>
      <p:sp>
        <p:nvSpPr>
          <p:cNvPr id="11" name="TextBox 10">
            <a:extLst>
              <a:ext uri="{FF2B5EF4-FFF2-40B4-BE49-F238E27FC236}">
                <a16:creationId xmlns:a16="http://schemas.microsoft.com/office/drawing/2014/main" id="{40CBBF7E-8B85-B755-ACF3-15AB0745D68C}"/>
              </a:ext>
            </a:extLst>
          </p:cNvPr>
          <p:cNvSpPr txBox="1"/>
          <p:nvPr/>
        </p:nvSpPr>
        <p:spPr>
          <a:xfrm>
            <a:off x="7715780" y="5910065"/>
            <a:ext cx="1573080" cy="18466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algn="ctr" defTabSz="914377" hangingPunct="0"/>
            <a:r>
              <a:rPr lang="en-DE" sz="1200" dirty="0">
                <a:solidFill>
                  <a:srgbClr val="000000"/>
                </a:solidFill>
                <a:latin typeface="+mj-lt"/>
                <a:ea typeface="+mj-ea"/>
                <a:cs typeface="+mj-cs"/>
                <a:sym typeface="Helvetica"/>
              </a:rPr>
              <a:t>time [hh:mm:ss]</a:t>
            </a:r>
          </a:p>
        </p:txBody>
      </p:sp>
    </p:spTree>
    <p:extLst>
      <p:ext uri="{BB962C8B-B14F-4D97-AF65-F5344CB8AC3E}">
        <p14:creationId xmlns:p14="http://schemas.microsoft.com/office/powerpoint/2010/main" val="2493620336"/>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95E95-F704-D6D2-7262-605DB0834132}"/>
              </a:ext>
            </a:extLst>
          </p:cNvPr>
          <p:cNvSpPr>
            <a:spLocks noGrp="1"/>
          </p:cNvSpPr>
          <p:nvPr>
            <p:ph type="title"/>
          </p:nvPr>
        </p:nvSpPr>
        <p:spPr>
          <a:xfrm>
            <a:off x="1775882" y="443948"/>
            <a:ext cx="9120651" cy="1247579"/>
          </a:xfrm>
        </p:spPr>
        <p:txBody>
          <a:bodyPr/>
          <a:lstStyle/>
          <a:p>
            <a:r>
              <a:rPr lang="en-DE" dirty="0"/>
              <a:t>Key Takeaways</a:t>
            </a:r>
          </a:p>
        </p:txBody>
      </p:sp>
      <p:sp>
        <p:nvSpPr>
          <p:cNvPr id="3" name="Content Placeholder 2">
            <a:extLst>
              <a:ext uri="{FF2B5EF4-FFF2-40B4-BE49-F238E27FC236}">
                <a16:creationId xmlns:a16="http://schemas.microsoft.com/office/drawing/2014/main" id="{82E1FE14-C8AF-C53A-DAB6-5B100EE832F2}"/>
              </a:ext>
            </a:extLst>
          </p:cNvPr>
          <p:cNvSpPr>
            <a:spLocks noGrp="1"/>
          </p:cNvSpPr>
          <p:nvPr>
            <p:ph type="body" sz="half" idx="1"/>
          </p:nvPr>
        </p:nvSpPr>
        <p:spPr>
          <a:xfrm>
            <a:off x="1775883" y="1797049"/>
            <a:ext cx="9120651" cy="4617003"/>
          </a:xfrm>
        </p:spPr>
        <p:txBody>
          <a:bodyPr>
            <a:normAutofit fontScale="85000" lnSpcReduction="10000"/>
          </a:bodyPr>
          <a:lstStyle/>
          <a:p>
            <a:r>
              <a:rPr lang="de-DE" sz="2933" dirty="0" err="1"/>
              <a:t>Phasing</a:t>
            </a:r>
            <a:r>
              <a:rPr lang="de-DE" sz="2933" dirty="0"/>
              <a:t> out all alternative IRR </a:t>
            </a:r>
            <a:r>
              <a:rPr lang="de-DE" sz="2933" dirty="0" err="1"/>
              <a:t>dbs</a:t>
            </a:r>
            <a:r>
              <a:rPr lang="de-DE" sz="2933" dirty="0"/>
              <a:t> </a:t>
            </a:r>
            <a:r>
              <a:rPr lang="de-DE" sz="2933" i="1" u="sng" dirty="0" err="1"/>
              <a:t>except</a:t>
            </a:r>
            <a:r>
              <a:rPr lang="de-DE" sz="2933" dirty="0"/>
              <a:t> RADB </a:t>
            </a:r>
            <a:r>
              <a:rPr lang="de-DE" sz="2933" dirty="0" err="1"/>
              <a:t>is</a:t>
            </a:r>
            <a:r>
              <a:rPr lang="de-DE" sz="2933" dirty="0"/>
              <a:t> </a:t>
            </a:r>
            <a:r>
              <a:rPr lang="de-DE" sz="2933" dirty="0" err="1"/>
              <a:t>doable</a:t>
            </a:r>
            <a:r>
              <a:rPr lang="de-DE" sz="2933" dirty="0"/>
              <a:t> </a:t>
            </a:r>
            <a:r>
              <a:rPr lang="de-DE" sz="2933" dirty="0" err="1"/>
              <a:t>mid</a:t>
            </a:r>
            <a:r>
              <a:rPr lang="de-DE" sz="2933" dirty="0"/>
              <a:t>-term</a:t>
            </a:r>
            <a:endParaRPr lang="en-DE" sz="2933" dirty="0"/>
          </a:p>
          <a:p>
            <a:r>
              <a:rPr lang="en-DE" sz="2933" dirty="0"/>
              <a:t>RADB has substantial impact</a:t>
            </a:r>
          </a:p>
          <a:p>
            <a:pPr lvl="1"/>
            <a:r>
              <a:rPr lang="en-DE" sz="2133" dirty="0"/>
              <a:t>We loose one third of resolved filtering lists and 11% of /24s</a:t>
            </a:r>
          </a:p>
          <a:p>
            <a:pPr lvl="1"/>
            <a:r>
              <a:rPr lang="en-DE" sz="2133" dirty="0"/>
              <a:t>Traffic loss could be up to 250 Gbps during peak</a:t>
            </a:r>
          </a:p>
          <a:p>
            <a:pPr lvl="1"/>
            <a:endParaRPr lang="en-DE" dirty="0"/>
          </a:p>
          <a:p>
            <a:r>
              <a:rPr lang="en-DE" sz="3200" dirty="0"/>
              <a:t>Proposal</a:t>
            </a:r>
            <a:endParaRPr lang="en-DE" dirty="0"/>
          </a:p>
          <a:p>
            <a:pPr marL="697184" lvl="1" indent="-457189">
              <a:buFont typeface="+mj-lt"/>
              <a:buAutoNum type="arabicPeriod"/>
            </a:pPr>
            <a:r>
              <a:rPr lang="en-DE" dirty="0"/>
              <a:t>Gather like-minded IXPs and find a date X (&gt;6 months) for removing non-official IRR dbs </a:t>
            </a:r>
            <a:r>
              <a:rPr lang="en-DE" i="1" u="sng" dirty="0"/>
              <a:t>except</a:t>
            </a:r>
            <a:r>
              <a:rPr lang="en-DE" dirty="0"/>
              <a:t> RADB</a:t>
            </a:r>
          </a:p>
          <a:p>
            <a:pPr marL="697184" lvl="1" indent="-457189">
              <a:buFont typeface="+mj-lt"/>
              <a:buAutoNum type="arabicPeriod"/>
            </a:pPr>
            <a:r>
              <a:rPr lang="en-DE" dirty="0"/>
              <a:t>Coordinate and prepare customer communications, monitor results </a:t>
            </a:r>
          </a:p>
          <a:p>
            <a:pPr marL="697184" lvl="1" indent="-457189">
              <a:buFont typeface="+mj-lt"/>
              <a:buAutoNum type="arabicPeriod"/>
            </a:pPr>
            <a:r>
              <a:rPr lang="en-DE" dirty="0"/>
              <a:t>Implement changes at date X</a:t>
            </a:r>
          </a:p>
          <a:p>
            <a:pPr marL="697184" lvl="1" indent="-457189">
              <a:buFont typeface="+mj-lt"/>
              <a:buAutoNum type="arabicPeriod"/>
            </a:pPr>
            <a:endParaRPr lang="en-DE" dirty="0"/>
          </a:p>
          <a:p>
            <a:pPr marL="697184" lvl="1" indent="-457189">
              <a:buFont typeface="+mj-lt"/>
              <a:buAutoNum type="arabicPeriod"/>
            </a:pPr>
            <a:r>
              <a:rPr lang="en-DE" dirty="0"/>
              <a:t>Work jointly on a plan for RADB</a:t>
            </a:r>
          </a:p>
        </p:txBody>
      </p:sp>
    </p:spTree>
    <p:extLst>
      <p:ext uri="{BB962C8B-B14F-4D97-AF65-F5344CB8AC3E}">
        <p14:creationId xmlns:p14="http://schemas.microsoft.com/office/powerpoint/2010/main" val="1659233249"/>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BB8C5-2A57-24C6-81F2-4BD96400652F}"/>
              </a:ext>
            </a:extLst>
          </p:cNvPr>
          <p:cNvSpPr>
            <a:spLocks noGrp="1"/>
          </p:cNvSpPr>
          <p:nvPr>
            <p:ph type="title"/>
          </p:nvPr>
        </p:nvSpPr>
        <p:spPr/>
        <p:txBody>
          <a:bodyPr/>
          <a:lstStyle/>
          <a:p>
            <a:r>
              <a:rPr lang="en-US" dirty="0"/>
              <a:t>Thank you</a:t>
            </a:r>
          </a:p>
        </p:txBody>
      </p:sp>
      <p:pic>
        <p:nvPicPr>
          <p:cNvPr id="1026" name="Picture 2" descr="Audience Mics, Sidefills and Thumpers — The Production Academy">
            <a:extLst>
              <a:ext uri="{FF2B5EF4-FFF2-40B4-BE49-F238E27FC236}">
                <a16:creationId xmlns:a16="http://schemas.microsoft.com/office/drawing/2014/main" id="{4F746DC5-305B-69E7-E8E7-A6515B410E9A}"/>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375914" y="2141537"/>
            <a:ext cx="4351338" cy="4351338"/>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98F75848-07AA-BBA8-3C66-CDB16F45E72C}"/>
              </a:ext>
            </a:extLst>
          </p:cNvPr>
          <p:cNvSpPr txBox="1"/>
          <p:nvPr/>
        </p:nvSpPr>
        <p:spPr>
          <a:xfrm>
            <a:off x="7301948" y="2505670"/>
            <a:ext cx="3166188" cy="1200329"/>
          </a:xfrm>
          <a:prstGeom prst="rect">
            <a:avLst/>
          </a:prstGeom>
          <a:noFill/>
        </p:spPr>
        <p:txBody>
          <a:bodyPr wrap="none" rtlCol="0">
            <a:spAutoFit/>
          </a:bodyPr>
          <a:lstStyle/>
          <a:p>
            <a:pPr algn="ctr"/>
            <a:r>
              <a:rPr lang="en-US" sz="2400" dirty="0"/>
              <a:t>Questions?</a:t>
            </a:r>
            <a:br>
              <a:rPr lang="en-US" sz="2400" dirty="0"/>
            </a:br>
            <a:br>
              <a:rPr lang="en-US" sz="2400" dirty="0"/>
            </a:br>
            <a:r>
              <a:rPr lang="en-US" sz="2400" dirty="0"/>
              <a:t>Let the discussion begin</a:t>
            </a:r>
          </a:p>
        </p:txBody>
      </p:sp>
      <p:sp>
        <p:nvSpPr>
          <p:cNvPr id="5" name="TextBox 4">
            <a:extLst>
              <a:ext uri="{FF2B5EF4-FFF2-40B4-BE49-F238E27FC236}">
                <a16:creationId xmlns:a16="http://schemas.microsoft.com/office/drawing/2014/main" id="{22441E2C-3A01-49F9-ABD0-887CDE83643C}"/>
              </a:ext>
            </a:extLst>
          </p:cNvPr>
          <p:cNvSpPr txBox="1"/>
          <p:nvPr/>
        </p:nvSpPr>
        <p:spPr>
          <a:xfrm>
            <a:off x="5934145" y="5688449"/>
            <a:ext cx="5901793" cy="954107"/>
          </a:xfrm>
          <a:prstGeom prst="rect">
            <a:avLst/>
          </a:prstGeom>
          <a:noFill/>
        </p:spPr>
        <p:txBody>
          <a:bodyPr wrap="square" rtlCol="0">
            <a:spAutoFit/>
          </a:bodyPr>
          <a:lstStyle/>
          <a:p>
            <a:r>
              <a:rPr lang="en-US" sz="1400" dirty="0"/>
              <a:t>URL for the Document:</a:t>
            </a:r>
            <a:br>
              <a:rPr lang="en-US" sz="1400" dirty="0"/>
            </a:br>
            <a:endParaRPr lang="en-US" sz="1400" dirty="0"/>
          </a:p>
          <a:p>
            <a:r>
              <a:rPr lang="en-US" sz="1400" dirty="0"/>
              <a:t>https://</a:t>
            </a:r>
            <a:r>
              <a:rPr lang="en-US" sz="1400" dirty="0" err="1"/>
              <a:t>amsix-my.sharepoint.com</a:t>
            </a:r>
            <a:r>
              <a:rPr lang="en-US" sz="1400" dirty="0"/>
              <a:t>/:b:/g/personal/</a:t>
            </a:r>
            <a:r>
              <a:rPr lang="en-US" sz="1400" dirty="0" err="1"/>
              <a:t>stavros_konstantaras_ams-ix_net</a:t>
            </a:r>
            <a:r>
              <a:rPr lang="en-US" sz="1400" dirty="0"/>
              <a:t>/EWvrurCwi3VNnUc-ocF5ODwBd_OLGCbdhC9T8jNb1IQNZg?e=</a:t>
            </a:r>
            <a:r>
              <a:rPr lang="en-US" sz="1400" dirty="0" err="1"/>
              <a:t>MregHo</a:t>
            </a:r>
            <a:endParaRPr lang="en-US" sz="1400" dirty="0"/>
          </a:p>
        </p:txBody>
      </p:sp>
    </p:spTree>
    <p:extLst>
      <p:ext uri="{BB962C8B-B14F-4D97-AF65-F5344CB8AC3E}">
        <p14:creationId xmlns:p14="http://schemas.microsoft.com/office/powerpoint/2010/main" val="25351379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ED66E8-86D4-3D25-4E2D-6C7DC362D974}"/>
              </a:ext>
            </a:extLst>
          </p:cNvPr>
          <p:cNvSpPr>
            <a:spLocks noGrp="1"/>
          </p:cNvSpPr>
          <p:nvPr>
            <p:ph type="title"/>
          </p:nvPr>
        </p:nvSpPr>
        <p:spPr/>
        <p:txBody>
          <a:bodyPr/>
          <a:lstStyle/>
          <a:p>
            <a:r>
              <a:rPr lang="en-US" dirty="0"/>
              <a:t>Grace Period 1/2</a:t>
            </a:r>
          </a:p>
        </p:txBody>
      </p:sp>
      <p:sp>
        <p:nvSpPr>
          <p:cNvPr id="3" name="Content Placeholder 2">
            <a:extLst>
              <a:ext uri="{FF2B5EF4-FFF2-40B4-BE49-F238E27FC236}">
                <a16:creationId xmlns:a16="http://schemas.microsoft.com/office/drawing/2014/main" id="{18101D56-58D5-EBA3-306F-B8FCA76D70F4}"/>
              </a:ext>
            </a:extLst>
          </p:cNvPr>
          <p:cNvSpPr>
            <a:spLocks noGrp="1"/>
          </p:cNvSpPr>
          <p:nvPr>
            <p:ph idx="1"/>
          </p:nvPr>
        </p:nvSpPr>
        <p:spPr/>
        <p:txBody>
          <a:bodyPr/>
          <a:lstStyle/>
          <a:p>
            <a:r>
              <a:rPr lang="en-US" dirty="0"/>
              <a:t>The authors understand that the adoption of this policy will probably result in a massive transfer of RPSL objects from non-supported databases to the supported ones.</a:t>
            </a:r>
          </a:p>
          <a:p>
            <a:r>
              <a:rPr lang="en-US" dirty="0"/>
              <a:t>Therefore, the policy introduces a grace period of 12 months in which the list of allowed databases is supplemented by these: </a:t>
            </a:r>
          </a:p>
          <a:p>
            <a:pPr lvl="1"/>
            <a:r>
              <a:rPr lang="en-US" dirty="0">
                <a:solidFill>
                  <a:srgbClr val="C00000"/>
                </a:solidFill>
              </a:rPr>
              <a:t>RADB </a:t>
            </a:r>
          </a:p>
          <a:p>
            <a:pPr lvl="1"/>
            <a:r>
              <a:rPr lang="en-US" dirty="0">
                <a:solidFill>
                  <a:srgbClr val="C00000"/>
                </a:solidFill>
              </a:rPr>
              <a:t>RIPE-NONAUTH </a:t>
            </a:r>
          </a:p>
          <a:p>
            <a:pPr lvl="1"/>
            <a:r>
              <a:rPr lang="en-US" dirty="0">
                <a:solidFill>
                  <a:srgbClr val="C00000"/>
                </a:solidFill>
              </a:rPr>
              <a:t>NTT </a:t>
            </a:r>
          </a:p>
          <a:p>
            <a:pPr lvl="1"/>
            <a:r>
              <a:rPr lang="en-US" dirty="0">
                <a:solidFill>
                  <a:srgbClr val="C00000"/>
                </a:solidFill>
              </a:rPr>
              <a:t>LEVEL3 </a:t>
            </a:r>
          </a:p>
        </p:txBody>
      </p:sp>
    </p:spTree>
    <p:extLst>
      <p:ext uri="{BB962C8B-B14F-4D97-AF65-F5344CB8AC3E}">
        <p14:creationId xmlns:p14="http://schemas.microsoft.com/office/powerpoint/2010/main" val="33515410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ED66E8-86D4-3D25-4E2D-6C7DC362D974}"/>
              </a:ext>
            </a:extLst>
          </p:cNvPr>
          <p:cNvSpPr>
            <a:spLocks noGrp="1"/>
          </p:cNvSpPr>
          <p:nvPr>
            <p:ph type="title"/>
          </p:nvPr>
        </p:nvSpPr>
        <p:spPr/>
        <p:txBody>
          <a:bodyPr/>
          <a:lstStyle/>
          <a:p>
            <a:r>
              <a:rPr lang="en-US" dirty="0"/>
              <a:t>Grace Period 2/2</a:t>
            </a:r>
          </a:p>
        </p:txBody>
      </p:sp>
      <p:sp>
        <p:nvSpPr>
          <p:cNvPr id="3" name="Content Placeholder 2">
            <a:extLst>
              <a:ext uri="{FF2B5EF4-FFF2-40B4-BE49-F238E27FC236}">
                <a16:creationId xmlns:a16="http://schemas.microsoft.com/office/drawing/2014/main" id="{18101D56-58D5-EBA3-306F-B8FCA76D70F4}"/>
              </a:ext>
            </a:extLst>
          </p:cNvPr>
          <p:cNvSpPr>
            <a:spLocks noGrp="1"/>
          </p:cNvSpPr>
          <p:nvPr>
            <p:ph idx="1"/>
          </p:nvPr>
        </p:nvSpPr>
        <p:spPr/>
        <p:txBody>
          <a:bodyPr/>
          <a:lstStyle/>
          <a:p>
            <a:r>
              <a:rPr lang="en-US" dirty="0"/>
              <a:t> At the end of the grace period, IXP operators must stop supporting these additional IRRs and operate filter generation tools that will only query the 5 RIR databases. </a:t>
            </a:r>
          </a:p>
          <a:p>
            <a:endParaRPr lang="en-US" dirty="0"/>
          </a:p>
          <a:p>
            <a:r>
              <a:rPr lang="en-US" dirty="0"/>
              <a:t>During the grade period, IXPs will make multiple best effort attempts to warn their members relying on these IRRs about the need to replicate their policies in the appropriate RIR IRR. </a:t>
            </a:r>
          </a:p>
          <a:p>
            <a:endParaRPr lang="en-US" dirty="0"/>
          </a:p>
        </p:txBody>
      </p:sp>
    </p:spTree>
    <p:extLst>
      <p:ext uri="{BB962C8B-B14F-4D97-AF65-F5344CB8AC3E}">
        <p14:creationId xmlns:p14="http://schemas.microsoft.com/office/powerpoint/2010/main" val="24546748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38508-797B-062B-5238-D39B620FBBE1}"/>
              </a:ext>
            </a:extLst>
          </p:cNvPr>
          <p:cNvSpPr>
            <a:spLocks noGrp="1"/>
          </p:cNvSpPr>
          <p:nvPr>
            <p:ph type="title"/>
          </p:nvPr>
        </p:nvSpPr>
        <p:spPr/>
        <p:txBody>
          <a:bodyPr/>
          <a:lstStyle/>
          <a:p>
            <a:r>
              <a:rPr lang="en-US" dirty="0"/>
              <a:t>What’s the impact if we apply this BCP now?</a:t>
            </a:r>
          </a:p>
        </p:txBody>
      </p:sp>
      <p:sp>
        <p:nvSpPr>
          <p:cNvPr id="3" name="Content Placeholder 2">
            <a:extLst>
              <a:ext uri="{FF2B5EF4-FFF2-40B4-BE49-F238E27FC236}">
                <a16:creationId xmlns:a16="http://schemas.microsoft.com/office/drawing/2014/main" id="{BAA6B2C3-D6C9-E7D6-B0E0-928C104A30EB}"/>
              </a:ext>
            </a:extLst>
          </p:cNvPr>
          <p:cNvSpPr>
            <a:spLocks noGrp="1"/>
          </p:cNvSpPr>
          <p:nvPr>
            <p:ph idx="1"/>
          </p:nvPr>
        </p:nvSpPr>
        <p:spPr/>
        <p:txBody>
          <a:bodyPr/>
          <a:lstStyle/>
          <a:p>
            <a:r>
              <a:rPr lang="en-US" dirty="0"/>
              <a:t>We know the theoretical impact</a:t>
            </a:r>
          </a:p>
          <a:p>
            <a:pPr lvl="1"/>
            <a:r>
              <a:rPr lang="en-US" dirty="0"/>
              <a:t>Valid </a:t>
            </a:r>
            <a:r>
              <a:rPr lang="en-US" dirty="0" err="1"/>
              <a:t>aut</a:t>
            </a:r>
            <a:r>
              <a:rPr lang="en-US" dirty="0"/>
              <a:t>-num/route/route6 objects need to move back to their official DBs</a:t>
            </a:r>
          </a:p>
          <a:p>
            <a:pPr lvl="1"/>
            <a:r>
              <a:rPr lang="en-US" dirty="0"/>
              <a:t>However, Global-Ops might get affected with ARIN legacy space</a:t>
            </a:r>
          </a:p>
          <a:p>
            <a:endParaRPr lang="en-US" dirty="0"/>
          </a:p>
          <a:p>
            <a:r>
              <a:rPr lang="en-US" dirty="0"/>
              <a:t>Can we measure the impact on ARIN Legacy space?</a:t>
            </a:r>
          </a:p>
          <a:p>
            <a:pPr lvl="1"/>
            <a:r>
              <a:rPr lang="en-US" dirty="0"/>
              <a:t>How many prefixes are affected?</a:t>
            </a:r>
          </a:p>
          <a:p>
            <a:pPr lvl="1"/>
            <a:r>
              <a:rPr lang="en-US" dirty="0"/>
              <a:t>What type of prefixes might get lost?</a:t>
            </a:r>
          </a:p>
        </p:txBody>
      </p:sp>
    </p:spTree>
    <p:extLst>
      <p:ext uri="{BB962C8B-B14F-4D97-AF65-F5344CB8AC3E}">
        <p14:creationId xmlns:p14="http://schemas.microsoft.com/office/powerpoint/2010/main" val="8352002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38508-797B-062B-5238-D39B620FBBE1}"/>
              </a:ext>
            </a:extLst>
          </p:cNvPr>
          <p:cNvSpPr>
            <a:spLocks noGrp="1"/>
          </p:cNvSpPr>
          <p:nvPr>
            <p:ph type="title"/>
          </p:nvPr>
        </p:nvSpPr>
        <p:spPr/>
        <p:txBody>
          <a:bodyPr/>
          <a:lstStyle/>
          <a:p>
            <a:r>
              <a:rPr lang="en-US" dirty="0"/>
              <a:t>Practical Analysis </a:t>
            </a:r>
          </a:p>
        </p:txBody>
      </p:sp>
      <p:sp>
        <p:nvSpPr>
          <p:cNvPr id="3" name="Content Placeholder 2">
            <a:extLst>
              <a:ext uri="{FF2B5EF4-FFF2-40B4-BE49-F238E27FC236}">
                <a16:creationId xmlns:a16="http://schemas.microsoft.com/office/drawing/2014/main" id="{BAA6B2C3-D6C9-E7D6-B0E0-928C104A30EB}"/>
              </a:ext>
            </a:extLst>
          </p:cNvPr>
          <p:cNvSpPr>
            <a:spLocks noGrp="1"/>
          </p:cNvSpPr>
          <p:nvPr>
            <p:ph idx="1"/>
          </p:nvPr>
        </p:nvSpPr>
        <p:spPr/>
        <p:txBody>
          <a:bodyPr/>
          <a:lstStyle/>
          <a:p>
            <a:r>
              <a:rPr lang="en-US" dirty="0"/>
              <a:t>Marco wrote a script </a:t>
            </a:r>
          </a:p>
          <a:p>
            <a:pPr lvl="1"/>
            <a:r>
              <a:rPr lang="en-US" dirty="0"/>
              <a:t>You feed the script with your master table (or multiple BIRD tables)</a:t>
            </a:r>
            <a:br>
              <a:rPr lang="en-US" dirty="0"/>
            </a:br>
            <a:endParaRPr lang="en-US" dirty="0"/>
          </a:p>
          <a:p>
            <a:pPr lvl="1"/>
            <a:r>
              <a:rPr lang="en-US" dirty="0"/>
              <a:t>You feed the script with ARIN’s legacy space from ARIN’s FTP server</a:t>
            </a:r>
            <a:br>
              <a:rPr lang="en-US" dirty="0"/>
            </a:br>
            <a:endParaRPr lang="en-US" dirty="0"/>
          </a:p>
          <a:p>
            <a:pPr lvl="1"/>
            <a:r>
              <a:rPr lang="en-US" dirty="0"/>
              <a:t>Execute the script &amp; get the results in a txt file</a:t>
            </a:r>
          </a:p>
        </p:txBody>
      </p:sp>
    </p:spTree>
    <p:extLst>
      <p:ext uri="{BB962C8B-B14F-4D97-AF65-F5344CB8AC3E}">
        <p14:creationId xmlns:p14="http://schemas.microsoft.com/office/powerpoint/2010/main" val="21043166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38508-797B-062B-5238-D39B620FBBE1}"/>
              </a:ext>
            </a:extLst>
          </p:cNvPr>
          <p:cNvSpPr>
            <a:spLocks noGrp="1"/>
          </p:cNvSpPr>
          <p:nvPr>
            <p:ph type="title"/>
          </p:nvPr>
        </p:nvSpPr>
        <p:spPr/>
        <p:txBody>
          <a:bodyPr/>
          <a:lstStyle/>
          <a:p>
            <a:r>
              <a:rPr lang="en-US" dirty="0"/>
              <a:t>Analysis – Prefix amounts</a:t>
            </a:r>
          </a:p>
        </p:txBody>
      </p:sp>
      <p:sp>
        <p:nvSpPr>
          <p:cNvPr id="3" name="Content Placeholder 2">
            <a:extLst>
              <a:ext uri="{FF2B5EF4-FFF2-40B4-BE49-F238E27FC236}">
                <a16:creationId xmlns:a16="http://schemas.microsoft.com/office/drawing/2014/main" id="{BAA6B2C3-D6C9-E7D6-B0E0-928C104A30EB}"/>
              </a:ext>
            </a:extLst>
          </p:cNvPr>
          <p:cNvSpPr>
            <a:spLocks noGrp="1"/>
          </p:cNvSpPr>
          <p:nvPr>
            <p:ph idx="1"/>
          </p:nvPr>
        </p:nvSpPr>
        <p:spPr/>
        <p:txBody>
          <a:bodyPr/>
          <a:lstStyle/>
          <a:p>
            <a:r>
              <a:rPr lang="en-US" dirty="0"/>
              <a:t>Discovered around 5880 prefixes</a:t>
            </a:r>
          </a:p>
          <a:p>
            <a:pPr lvl="1"/>
            <a:r>
              <a:rPr lang="en-US" dirty="0"/>
              <a:t>Represents around 1.9% of AMS-IX full table</a:t>
            </a:r>
            <a:br>
              <a:rPr lang="en-US" dirty="0"/>
            </a:br>
            <a:endParaRPr lang="en-US" dirty="0"/>
          </a:p>
          <a:p>
            <a:r>
              <a:rPr lang="en-US" dirty="0" err="1"/>
              <a:t>InterLAN</a:t>
            </a:r>
            <a:r>
              <a:rPr lang="en-US" dirty="0"/>
              <a:t> 4.3K prefixes (around 3.5% of their full table)</a:t>
            </a:r>
            <a:br>
              <a:rPr lang="en-US" dirty="0"/>
            </a:br>
            <a:endParaRPr lang="en-US" dirty="0"/>
          </a:p>
          <a:p>
            <a:r>
              <a:rPr lang="en-US" dirty="0"/>
              <a:t>MINAP 3.9K prefixes</a:t>
            </a:r>
            <a:br>
              <a:rPr lang="en-US" dirty="0"/>
            </a:br>
            <a:endParaRPr lang="en-US" dirty="0"/>
          </a:p>
          <a:p>
            <a:r>
              <a:rPr lang="en-US" dirty="0"/>
              <a:t>DE-CIX after a miss-calculation decided to do a deeper analysis and contribute results</a:t>
            </a:r>
          </a:p>
        </p:txBody>
      </p:sp>
    </p:spTree>
    <p:extLst>
      <p:ext uri="{BB962C8B-B14F-4D97-AF65-F5344CB8AC3E}">
        <p14:creationId xmlns:p14="http://schemas.microsoft.com/office/powerpoint/2010/main" val="19031228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38508-797B-062B-5238-D39B620FBBE1}"/>
              </a:ext>
            </a:extLst>
          </p:cNvPr>
          <p:cNvSpPr>
            <a:spLocks noGrp="1"/>
          </p:cNvSpPr>
          <p:nvPr>
            <p:ph type="title"/>
          </p:nvPr>
        </p:nvSpPr>
        <p:spPr/>
        <p:txBody>
          <a:bodyPr/>
          <a:lstStyle/>
          <a:p>
            <a:r>
              <a:rPr lang="en-US" dirty="0"/>
              <a:t>Analysis - Source </a:t>
            </a:r>
          </a:p>
        </p:txBody>
      </p:sp>
      <p:graphicFrame>
        <p:nvGraphicFramePr>
          <p:cNvPr id="5" name="Content Placeholder 4">
            <a:extLst>
              <a:ext uri="{FF2B5EF4-FFF2-40B4-BE49-F238E27FC236}">
                <a16:creationId xmlns:a16="http://schemas.microsoft.com/office/drawing/2014/main" id="{F9F3E006-39ED-5FFB-A76F-ADA3A73DC26B}"/>
              </a:ext>
            </a:extLst>
          </p:cNvPr>
          <p:cNvGraphicFramePr>
            <a:graphicFrameLocks noGrp="1"/>
          </p:cNvGraphicFramePr>
          <p:nvPr>
            <p:ph idx="1"/>
            <p:extLst>
              <p:ext uri="{D42A27DB-BD31-4B8C-83A1-F6EECF244321}">
                <p14:modId xmlns:p14="http://schemas.microsoft.com/office/powerpoint/2010/main" val="3836022139"/>
              </p:ext>
            </p:extLst>
          </p:nvPr>
        </p:nvGraphicFramePr>
        <p:xfrm>
          <a:off x="838200" y="1690687"/>
          <a:ext cx="10134600" cy="4802184"/>
        </p:xfrm>
        <a:graphic>
          <a:graphicData uri="http://schemas.openxmlformats.org/drawingml/2006/table">
            <a:tbl>
              <a:tblPr/>
              <a:tblGrid>
                <a:gridCol w="3533943">
                  <a:extLst>
                    <a:ext uri="{9D8B030D-6E8A-4147-A177-3AD203B41FA5}">
                      <a16:colId xmlns:a16="http://schemas.microsoft.com/office/drawing/2014/main" val="3024080750"/>
                    </a:ext>
                  </a:extLst>
                </a:gridCol>
                <a:gridCol w="2650457">
                  <a:extLst>
                    <a:ext uri="{9D8B030D-6E8A-4147-A177-3AD203B41FA5}">
                      <a16:colId xmlns:a16="http://schemas.microsoft.com/office/drawing/2014/main" val="4052679915"/>
                    </a:ext>
                  </a:extLst>
                </a:gridCol>
                <a:gridCol w="2319149">
                  <a:extLst>
                    <a:ext uri="{9D8B030D-6E8A-4147-A177-3AD203B41FA5}">
                      <a16:colId xmlns:a16="http://schemas.microsoft.com/office/drawing/2014/main" val="1111375766"/>
                    </a:ext>
                  </a:extLst>
                </a:gridCol>
                <a:gridCol w="1631051">
                  <a:extLst>
                    <a:ext uri="{9D8B030D-6E8A-4147-A177-3AD203B41FA5}">
                      <a16:colId xmlns:a16="http://schemas.microsoft.com/office/drawing/2014/main" val="1453772968"/>
                    </a:ext>
                  </a:extLst>
                </a:gridCol>
              </a:tblGrid>
              <a:tr h="635882">
                <a:tc>
                  <a:txBody>
                    <a:bodyPr/>
                    <a:lstStyle/>
                    <a:p>
                      <a:pPr algn="ctr" fontAlgn="b"/>
                      <a:r>
                        <a:rPr lang="en-GB" sz="1200" b="1" i="0" u="none" strike="noStrike" dirty="0">
                          <a:solidFill>
                            <a:srgbClr val="000000"/>
                          </a:solidFill>
                          <a:effectLst/>
                          <a:latin typeface="Calibri" panose="020F0502020204030204" pitchFamily="34" charset="0"/>
                        </a:rPr>
                        <a:t>Amount of Prefixes</a:t>
                      </a:r>
                    </a:p>
                  </a:txBody>
                  <a:tcPr marL="9525" marR="9525" marT="9525" anchor="b">
                    <a:lnL>
                      <a:noFill/>
                    </a:lnL>
                    <a:lnR>
                      <a:noFill/>
                    </a:lnR>
                    <a:lnT>
                      <a:noFill/>
                    </a:lnT>
                    <a:lnB>
                      <a:noFill/>
                    </a:lnB>
                  </a:tcPr>
                </a:tc>
                <a:tc>
                  <a:txBody>
                    <a:bodyPr/>
                    <a:lstStyle/>
                    <a:p>
                      <a:pPr algn="ctr" fontAlgn="b"/>
                      <a:r>
                        <a:rPr lang="en-GB" sz="1200" b="1" i="0" u="none" strike="noStrike" dirty="0">
                          <a:solidFill>
                            <a:srgbClr val="000000"/>
                          </a:solidFill>
                          <a:effectLst/>
                          <a:latin typeface="Calibri" panose="020F0502020204030204" pitchFamily="34" charset="0"/>
                        </a:rPr>
                        <a:t>Next Hop</a:t>
                      </a:r>
                    </a:p>
                  </a:txBody>
                  <a:tcPr marL="9525" marR="9525" marT="9525" anchor="b">
                    <a:lnL>
                      <a:noFill/>
                    </a:lnL>
                    <a:lnR>
                      <a:noFill/>
                    </a:lnR>
                    <a:lnT>
                      <a:noFill/>
                    </a:lnT>
                    <a:lnB>
                      <a:noFill/>
                    </a:lnB>
                  </a:tcPr>
                </a:tc>
                <a:tc>
                  <a:txBody>
                    <a:bodyPr/>
                    <a:lstStyle/>
                    <a:p>
                      <a:pPr algn="ctr" fontAlgn="b"/>
                      <a:r>
                        <a:rPr lang="en-GB" sz="1100" b="1" i="0" u="none" strike="noStrike" dirty="0">
                          <a:solidFill>
                            <a:srgbClr val="000000"/>
                          </a:solidFill>
                          <a:effectLst/>
                          <a:latin typeface="Calibri" panose="020F0502020204030204" pitchFamily="34" charset="0"/>
                        </a:rPr>
                        <a:t>Customer</a:t>
                      </a:r>
                    </a:p>
                  </a:txBody>
                  <a:tcPr marL="9525" marR="9525" marT="9525" anchor="b">
                    <a:lnL>
                      <a:noFill/>
                    </a:lnL>
                    <a:lnR>
                      <a:noFill/>
                    </a:lnR>
                    <a:lnT>
                      <a:noFill/>
                    </a:lnT>
                    <a:lnB>
                      <a:noFill/>
                    </a:lnB>
                  </a:tcPr>
                </a:tc>
                <a:tc>
                  <a:txBody>
                    <a:bodyPr/>
                    <a:lstStyle/>
                    <a:p>
                      <a:pPr algn="l" fontAlgn="b"/>
                      <a:r>
                        <a:rPr lang="en-GB" sz="1100" b="1" i="0" u="none" strike="noStrike" dirty="0">
                          <a:solidFill>
                            <a:srgbClr val="000000"/>
                          </a:solidFill>
                          <a:effectLst/>
                          <a:latin typeface="Calibri" panose="020F0502020204030204" pitchFamily="34" charset="0"/>
                        </a:rPr>
                        <a:t>Type</a:t>
                      </a:r>
                    </a:p>
                  </a:txBody>
                  <a:tcPr marL="9525" marR="9525" marT="9525" anchor="b">
                    <a:lnL>
                      <a:noFill/>
                    </a:lnL>
                    <a:lnR>
                      <a:noFill/>
                    </a:lnR>
                    <a:lnT>
                      <a:noFill/>
                    </a:lnT>
                    <a:lnB>
                      <a:noFill/>
                    </a:lnB>
                  </a:tcPr>
                </a:tc>
                <a:extLst>
                  <a:ext uri="{0D108BD9-81ED-4DB2-BD59-A6C34878D82A}">
                    <a16:rowId xmlns:a16="http://schemas.microsoft.com/office/drawing/2014/main" val="731176549"/>
                  </a:ext>
                </a:extLst>
              </a:tr>
              <a:tr h="595186">
                <a:tc>
                  <a:txBody>
                    <a:bodyPr/>
                    <a:lstStyle/>
                    <a:p>
                      <a:pPr algn="ctr" fontAlgn="b"/>
                      <a:r>
                        <a:rPr lang="en-NL" sz="1100" b="1" i="0" u="none" strike="noStrike" dirty="0">
                          <a:solidFill>
                            <a:srgbClr val="000000"/>
                          </a:solidFill>
                          <a:effectLst/>
                          <a:latin typeface="Calibri" panose="020F0502020204030204" pitchFamily="34" charset="0"/>
                        </a:rPr>
                        <a:t>3331</a:t>
                      </a:r>
                    </a:p>
                  </a:txBody>
                  <a:tcPr marL="9525" marR="9525" marT="9525" anchor="b">
                    <a:lnL>
                      <a:noFill/>
                    </a:lnL>
                    <a:lnR>
                      <a:noFill/>
                    </a:lnR>
                    <a:lnT>
                      <a:noFill/>
                    </a:lnT>
                    <a:lnB>
                      <a:noFill/>
                    </a:lnB>
                  </a:tcPr>
                </a:tc>
                <a:tc>
                  <a:txBody>
                    <a:bodyPr/>
                    <a:lstStyle/>
                    <a:p>
                      <a:pPr algn="ctr" fontAlgn="b"/>
                      <a:r>
                        <a:rPr lang="en-NL" sz="1100" b="1" i="0" u="none" strike="noStrike" dirty="0">
                          <a:solidFill>
                            <a:srgbClr val="000000"/>
                          </a:solidFill>
                          <a:effectLst/>
                          <a:latin typeface="Calibri" panose="020F0502020204030204" pitchFamily="34" charset="0"/>
                        </a:rPr>
                        <a:t>80.249.209.150</a:t>
                      </a:r>
                    </a:p>
                  </a:txBody>
                  <a:tcPr marL="9525" marR="9525" marT="9525" anchor="b">
                    <a:lnL>
                      <a:noFill/>
                    </a:lnL>
                    <a:lnR>
                      <a:noFill/>
                    </a:lnR>
                    <a:lnT>
                      <a:noFill/>
                    </a:lnT>
                    <a:lnB>
                      <a:noFill/>
                    </a:lnB>
                  </a:tcPr>
                </a:tc>
                <a:tc>
                  <a:txBody>
                    <a:bodyPr/>
                    <a:lstStyle/>
                    <a:p>
                      <a:pPr algn="ctr" fontAlgn="b"/>
                      <a:r>
                        <a:rPr lang="en-GB" sz="1100" b="1" i="0" u="none" strike="noStrike" dirty="0">
                          <a:solidFill>
                            <a:srgbClr val="000000"/>
                          </a:solidFill>
                          <a:effectLst/>
                          <a:latin typeface="Calibri" panose="020F0502020204030204" pitchFamily="34" charset="0"/>
                        </a:rPr>
                        <a:t>-</a:t>
                      </a:r>
                    </a:p>
                  </a:txBody>
                  <a:tcPr marL="9525" marR="9525" marT="9525" anchor="b">
                    <a:lnL>
                      <a:noFill/>
                    </a:lnL>
                    <a:lnR>
                      <a:noFill/>
                    </a:lnR>
                    <a:lnT>
                      <a:noFill/>
                    </a:lnT>
                    <a:lnB>
                      <a:noFill/>
                    </a:lnB>
                  </a:tcPr>
                </a:tc>
                <a:tc>
                  <a:txBody>
                    <a:bodyPr/>
                    <a:lstStyle/>
                    <a:p>
                      <a:pPr algn="l" fontAlgn="b"/>
                      <a:r>
                        <a:rPr lang="en-GB" sz="1100" b="1" i="0" u="none" strike="noStrike" dirty="0">
                          <a:solidFill>
                            <a:srgbClr val="000000"/>
                          </a:solidFill>
                          <a:effectLst/>
                          <a:latin typeface="Calibri" panose="020F0502020204030204" pitchFamily="34" charset="0"/>
                        </a:rPr>
                        <a:t>Local</a:t>
                      </a:r>
                    </a:p>
                  </a:txBody>
                  <a:tcPr marL="9525" marR="9525" marT="9525" anchor="b">
                    <a:lnL>
                      <a:noFill/>
                    </a:lnL>
                    <a:lnR>
                      <a:noFill/>
                    </a:lnR>
                    <a:lnT>
                      <a:noFill/>
                    </a:lnT>
                    <a:lnB>
                      <a:noFill/>
                    </a:lnB>
                  </a:tcPr>
                </a:tc>
                <a:extLst>
                  <a:ext uri="{0D108BD9-81ED-4DB2-BD59-A6C34878D82A}">
                    <a16:rowId xmlns:a16="http://schemas.microsoft.com/office/drawing/2014/main" val="2364346088"/>
                  </a:ext>
                </a:extLst>
              </a:tr>
              <a:tr h="595186">
                <a:tc>
                  <a:txBody>
                    <a:bodyPr/>
                    <a:lstStyle/>
                    <a:p>
                      <a:pPr algn="ctr" fontAlgn="b"/>
                      <a:r>
                        <a:rPr lang="en-NL" sz="1100" b="0" i="0" u="none" strike="noStrike" dirty="0">
                          <a:solidFill>
                            <a:srgbClr val="000000"/>
                          </a:solidFill>
                          <a:effectLst/>
                          <a:latin typeface="Calibri" panose="020F0502020204030204" pitchFamily="34" charset="0"/>
                        </a:rPr>
                        <a:t>188</a:t>
                      </a:r>
                    </a:p>
                  </a:txBody>
                  <a:tcPr marL="9525" marR="9525" marT="9525" anchor="b">
                    <a:lnL>
                      <a:noFill/>
                    </a:lnL>
                    <a:lnR>
                      <a:noFill/>
                    </a:lnR>
                    <a:lnT>
                      <a:noFill/>
                    </a:lnT>
                    <a:lnB>
                      <a:noFill/>
                    </a:lnB>
                  </a:tcPr>
                </a:tc>
                <a:tc>
                  <a:txBody>
                    <a:bodyPr/>
                    <a:lstStyle/>
                    <a:p>
                      <a:pPr algn="ctr" fontAlgn="b"/>
                      <a:r>
                        <a:rPr lang="en-NL" sz="1100" b="0" i="0" u="none" strike="noStrike" dirty="0">
                          <a:solidFill>
                            <a:srgbClr val="000000"/>
                          </a:solidFill>
                          <a:effectLst/>
                          <a:latin typeface="Calibri" panose="020F0502020204030204" pitchFamily="34" charset="0"/>
                        </a:rPr>
                        <a:t>80.249.211.6</a:t>
                      </a:r>
                    </a:p>
                  </a:txBody>
                  <a:tcPr marL="9525" marR="9525" marT="9525" anchor="b">
                    <a:lnL>
                      <a:noFill/>
                    </a:lnL>
                    <a:lnR>
                      <a:noFill/>
                    </a:lnR>
                    <a:lnT>
                      <a:noFill/>
                    </a:lnT>
                    <a:lnB>
                      <a:noFill/>
                    </a:lnB>
                  </a:tcPr>
                </a:tc>
                <a:tc>
                  <a:txBody>
                    <a:bodyPr/>
                    <a:lstStyle/>
                    <a:p>
                      <a:pPr algn="ctr" fontAlgn="b"/>
                      <a:r>
                        <a:rPr lang="en-GB" sz="1100" b="0" i="0" u="none" strike="noStrike" dirty="0">
                          <a:solidFill>
                            <a:srgbClr val="000000"/>
                          </a:solidFill>
                          <a:effectLst/>
                          <a:latin typeface="Calibri" panose="020F0502020204030204" pitchFamily="34" charset="0"/>
                        </a:rPr>
                        <a:t>-</a:t>
                      </a:r>
                    </a:p>
                  </a:txBody>
                  <a:tcPr marL="9525" marR="9525" marT="9525" anchor="b">
                    <a:lnL>
                      <a:noFill/>
                    </a:lnL>
                    <a:lnR>
                      <a:noFill/>
                    </a:lnR>
                    <a:lnT>
                      <a:noFill/>
                    </a:lnT>
                    <a:lnB>
                      <a:noFill/>
                    </a:lnB>
                  </a:tcPr>
                </a:tc>
                <a:tc>
                  <a:txBody>
                    <a:bodyPr/>
                    <a:lstStyle/>
                    <a:p>
                      <a:pPr algn="l" fontAlgn="b"/>
                      <a:r>
                        <a:rPr lang="en-GB" sz="1100" b="0" i="0" u="none" strike="noStrike">
                          <a:solidFill>
                            <a:srgbClr val="000000"/>
                          </a:solidFill>
                          <a:effectLst/>
                          <a:latin typeface="Calibri" panose="020F0502020204030204" pitchFamily="34" charset="0"/>
                        </a:rPr>
                        <a:t>Remote</a:t>
                      </a:r>
                    </a:p>
                  </a:txBody>
                  <a:tcPr marL="9525" marR="9525" marT="9525" anchor="b">
                    <a:lnL>
                      <a:noFill/>
                    </a:lnL>
                    <a:lnR>
                      <a:noFill/>
                    </a:lnR>
                    <a:lnT>
                      <a:noFill/>
                    </a:lnT>
                    <a:lnB>
                      <a:noFill/>
                    </a:lnB>
                  </a:tcPr>
                </a:tc>
                <a:extLst>
                  <a:ext uri="{0D108BD9-81ED-4DB2-BD59-A6C34878D82A}">
                    <a16:rowId xmlns:a16="http://schemas.microsoft.com/office/drawing/2014/main" val="4135816276"/>
                  </a:ext>
                </a:extLst>
              </a:tr>
              <a:tr h="595186">
                <a:tc>
                  <a:txBody>
                    <a:bodyPr/>
                    <a:lstStyle/>
                    <a:p>
                      <a:pPr algn="ctr" fontAlgn="b"/>
                      <a:r>
                        <a:rPr lang="en-NL" sz="1100" b="0" i="0" u="none" strike="noStrike" dirty="0">
                          <a:solidFill>
                            <a:srgbClr val="000000"/>
                          </a:solidFill>
                          <a:effectLst/>
                          <a:latin typeface="Calibri" panose="020F0502020204030204" pitchFamily="34" charset="0"/>
                        </a:rPr>
                        <a:t>170</a:t>
                      </a:r>
                    </a:p>
                  </a:txBody>
                  <a:tcPr marL="9525" marR="9525" marT="9525" anchor="b">
                    <a:lnL>
                      <a:noFill/>
                    </a:lnL>
                    <a:lnR>
                      <a:noFill/>
                    </a:lnR>
                    <a:lnT>
                      <a:noFill/>
                    </a:lnT>
                    <a:lnB>
                      <a:noFill/>
                    </a:lnB>
                  </a:tcPr>
                </a:tc>
                <a:tc>
                  <a:txBody>
                    <a:bodyPr/>
                    <a:lstStyle/>
                    <a:p>
                      <a:pPr algn="ctr" fontAlgn="b"/>
                      <a:r>
                        <a:rPr lang="en-NL" sz="1100" b="0" i="0" u="none" strike="noStrike" dirty="0">
                          <a:solidFill>
                            <a:srgbClr val="000000"/>
                          </a:solidFill>
                          <a:effectLst/>
                          <a:latin typeface="Calibri" panose="020F0502020204030204" pitchFamily="34" charset="0"/>
                        </a:rPr>
                        <a:t>80.249.208.124</a:t>
                      </a:r>
                    </a:p>
                  </a:txBody>
                  <a:tcPr marL="9525" marR="9525" marT="9525" anchor="b">
                    <a:lnL>
                      <a:noFill/>
                    </a:lnL>
                    <a:lnR>
                      <a:noFill/>
                    </a:lnR>
                    <a:lnT>
                      <a:noFill/>
                    </a:lnT>
                    <a:lnB>
                      <a:noFill/>
                    </a:lnB>
                  </a:tcPr>
                </a:tc>
                <a:tc>
                  <a:txBody>
                    <a:bodyPr/>
                    <a:lstStyle/>
                    <a:p>
                      <a:pPr algn="ctr" fontAlgn="b"/>
                      <a:r>
                        <a:rPr lang="en-GB" sz="1100" b="0" i="0" u="none" strike="noStrike" dirty="0">
                          <a:solidFill>
                            <a:srgbClr val="000000"/>
                          </a:solidFill>
                          <a:effectLst/>
                          <a:latin typeface="Calibri" panose="020F0502020204030204" pitchFamily="34" charset="0"/>
                        </a:rPr>
                        <a:t>-</a:t>
                      </a:r>
                    </a:p>
                  </a:txBody>
                  <a:tcPr marL="9525" marR="9525" marT="9525" anchor="b">
                    <a:lnL>
                      <a:noFill/>
                    </a:lnL>
                    <a:lnR>
                      <a:noFill/>
                    </a:lnR>
                    <a:lnT>
                      <a:noFill/>
                    </a:lnT>
                    <a:lnB>
                      <a:noFill/>
                    </a:lnB>
                  </a:tcPr>
                </a:tc>
                <a:tc>
                  <a:txBody>
                    <a:bodyPr/>
                    <a:lstStyle/>
                    <a:p>
                      <a:pPr algn="l" fontAlgn="b"/>
                      <a:r>
                        <a:rPr lang="en-GB" sz="1100" b="0" i="0" u="none" strike="noStrike">
                          <a:solidFill>
                            <a:srgbClr val="000000"/>
                          </a:solidFill>
                          <a:effectLst/>
                          <a:latin typeface="Calibri" panose="020F0502020204030204" pitchFamily="34" charset="0"/>
                        </a:rPr>
                        <a:t>Remote</a:t>
                      </a:r>
                    </a:p>
                  </a:txBody>
                  <a:tcPr marL="9525" marR="9525" marT="9525" anchor="b">
                    <a:lnL>
                      <a:noFill/>
                    </a:lnL>
                    <a:lnR>
                      <a:noFill/>
                    </a:lnR>
                    <a:lnT>
                      <a:noFill/>
                    </a:lnT>
                    <a:lnB>
                      <a:noFill/>
                    </a:lnB>
                  </a:tcPr>
                </a:tc>
                <a:extLst>
                  <a:ext uri="{0D108BD9-81ED-4DB2-BD59-A6C34878D82A}">
                    <a16:rowId xmlns:a16="http://schemas.microsoft.com/office/drawing/2014/main" val="3309248670"/>
                  </a:ext>
                </a:extLst>
              </a:tr>
              <a:tr h="595186">
                <a:tc>
                  <a:txBody>
                    <a:bodyPr/>
                    <a:lstStyle/>
                    <a:p>
                      <a:pPr algn="ctr" fontAlgn="b"/>
                      <a:r>
                        <a:rPr lang="en-NL" sz="1100" b="0" i="0" u="none" strike="noStrike" dirty="0">
                          <a:solidFill>
                            <a:srgbClr val="000000"/>
                          </a:solidFill>
                          <a:effectLst/>
                          <a:latin typeface="Calibri" panose="020F0502020204030204" pitchFamily="34" charset="0"/>
                        </a:rPr>
                        <a:t>103</a:t>
                      </a:r>
                    </a:p>
                  </a:txBody>
                  <a:tcPr marL="9525" marR="9525" marT="9525" anchor="b">
                    <a:lnL>
                      <a:noFill/>
                    </a:lnL>
                    <a:lnR>
                      <a:noFill/>
                    </a:lnR>
                    <a:lnT>
                      <a:noFill/>
                    </a:lnT>
                    <a:lnB>
                      <a:noFill/>
                    </a:lnB>
                  </a:tcPr>
                </a:tc>
                <a:tc>
                  <a:txBody>
                    <a:bodyPr/>
                    <a:lstStyle/>
                    <a:p>
                      <a:pPr algn="ctr" fontAlgn="b"/>
                      <a:r>
                        <a:rPr lang="en-NL" sz="1100" b="0" i="0" u="none" strike="noStrike" dirty="0">
                          <a:solidFill>
                            <a:srgbClr val="000000"/>
                          </a:solidFill>
                          <a:effectLst/>
                          <a:latin typeface="Calibri" panose="020F0502020204030204" pitchFamily="34" charset="0"/>
                        </a:rPr>
                        <a:t>80.249.212.8</a:t>
                      </a:r>
                    </a:p>
                  </a:txBody>
                  <a:tcPr marL="9525" marR="9525" marT="9525" anchor="b">
                    <a:lnL>
                      <a:noFill/>
                    </a:lnL>
                    <a:lnR>
                      <a:noFill/>
                    </a:lnR>
                    <a:lnT>
                      <a:noFill/>
                    </a:lnT>
                    <a:lnB>
                      <a:noFill/>
                    </a:lnB>
                  </a:tcPr>
                </a:tc>
                <a:tc>
                  <a:txBody>
                    <a:bodyPr/>
                    <a:lstStyle/>
                    <a:p>
                      <a:pPr algn="ctr" fontAlgn="b"/>
                      <a:r>
                        <a:rPr lang="en-GB" sz="1100" b="0" i="0" u="none" strike="noStrike" dirty="0">
                          <a:solidFill>
                            <a:srgbClr val="000000"/>
                          </a:solidFill>
                          <a:effectLst/>
                          <a:latin typeface="Calibri" panose="020F0502020204030204" pitchFamily="34" charset="0"/>
                        </a:rPr>
                        <a:t>-</a:t>
                      </a:r>
                    </a:p>
                  </a:txBody>
                  <a:tcPr marL="9525" marR="9525" marT="9525" anchor="b">
                    <a:lnL>
                      <a:noFill/>
                    </a:lnL>
                    <a:lnR>
                      <a:noFill/>
                    </a:lnR>
                    <a:lnT>
                      <a:noFill/>
                    </a:lnT>
                    <a:lnB>
                      <a:noFill/>
                    </a:lnB>
                  </a:tcPr>
                </a:tc>
                <a:tc>
                  <a:txBody>
                    <a:bodyPr/>
                    <a:lstStyle/>
                    <a:p>
                      <a:pPr algn="l" fontAlgn="b"/>
                      <a:r>
                        <a:rPr lang="en-GB" sz="1100" b="0" i="0" u="none" strike="noStrike">
                          <a:solidFill>
                            <a:srgbClr val="000000"/>
                          </a:solidFill>
                          <a:effectLst/>
                          <a:latin typeface="Calibri" panose="020F0502020204030204" pitchFamily="34" charset="0"/>
                        </a:rPr>
                        <a:t>Remote</a:t>
                      </a:r>
                    </a:p>
                  </a:txBody>
                  <a:tcPr marL="9525" marR="9525" marT="9525" anchor="b">
                    <a:lnL>
                      <a:noFill/>
                    </a:lnL>
                    <a:lnR>
                      <a:noFill/>
                    </a:lnR>
                    <a:lnT>
                      <a:noFill/>
                    </a:lnT>
                    <a:lnB>
                      <a:noFill/>
                    </a:lnB>
                  </a:tcPr>
                </a:tc>
                <a:extLst>
                  <a:ext uri="{0D108BD9-81ED-4DB2-BD59-A6C34878D82A}">
                    <a16:rowId xmlns:a16="http://schemas.microsoft.com/office/drawing/2014/main" val="443889339"/>
                  </a:ext>
                </a:extLst>
              </a:tr>
              <a:tr h="595186">
                <a:tc>
                  <a:txBody>
                    <a:bodyPr/>
                    <a:lstStyle/>
                    <a:p>
                      <a:pPr algn="ctr" fontAlgn="b"/>
                      <a:r>
                        <a:rPr lang="en-NL" sz="1100" b="0" i="0" u="none" strike="noStrike" dirty="0">
                          <a:solidFill>
                            <a:srgbClr val="000000"/>
                          </a:solidFill>
                          <a:effectLst/>
                          <a:latin typeface="Calibri" panose="020F0502020204030204" pitchFamily="34" charset="0"/>
                        </a:rPr>
                        <a:t>97</a:t>
                      </a:r>
                    </a:p>
                  </a:txBody>
                  <a:tcPr marL="9525" marR="9525" marT="9525" anchor="b">
                    <a:lnL>
                      <a:noFill/>
                    </a:lnL>
                    <a:lnR>
                      <a:noFill/>
                    </a:lnR>
                    <a:lnT>
                      <a:noFill/>
                    </a:lnT>
                    <a:lnB>
                      <a:noFill/>
                    </a:lnB>
                  </a:tcPr>
                </a:tc>
                <a:tc>
                  <a:txBody>
                    <a:bodyPr/>
                    <a:lstStyle/>
                    <a:p>
                      <a:pPr algn="ctr" fontAlgn="b"/>
                      <a:r>
                        <a:rPr lang="en-NL" sz="1100" b="0" i="0" u="none" strike="noStrike" dirty="0">
                          <a:solidFill>
                            <a:srgbClr val="000000"/>
                          </a:solidFill>
                          <a:effectLst/>
                          <a:latin typeface="Calibri" panose="020F0502020204030204" pitchFamily="34" charset="0"/>
                        </a:rPr>
                        <a:t>80.249.213.7</a:t>
                      </a:r>
                    </a:p>
                  </a:txBody>
                  <a:tcPr marL="9525" marR="9525" marT="9525" anchor="b">
                    <a:lnL>
                      <a:noFill/>
                    </a:lnL>
                    <a:lnR>
                      <a:noFill/>
                    </a:lnR>
                    <a:lnT>
                      <a:noFill/>
                    </a:lnT>
                    <a:lnB>
                      <a:noFill/>
                    </a:lnB>
                  </a:tcPr>
                </a:tc>
                <a:tc>
                  <a:txBody>
                    <a:bodyPr/>
                    <a:lstStyle/>
                    <a:p>
                      <a:pPr algn="ctr" fontAlgn="b"/>
                      <a:r>
                        <a:rPr lang="en-GB" sz="1100" b="0" i="0" u="none" strike="noStrike" dirty="0">
                          <a:solidFill>
                            <a:srgbClr val="000000"/>
                          </a:solidFill>
                          <a:effectLst/>
                          <a:latin typeface="Calibri" panose="020F0502020204030204" pitchFamily="34" charset="0"/>
                        </a:rPr>
                        <a:t>-</a:t>
                      </a:r>
                    </a:p>
                  </a:txBody>
                  <a:tcPr marL="9525" marR="9525" marT="9525" anchor="b">
                    <a:lnL>
                      <a:noFill/>
                    </a:lnL>
                    <a:lnR>
                      <a:noFill/>
                    </a:lnR>
                    <a:lnT>
                      <a:noFill/>
                    </a:lnT>
                    <a:lnB>
                      <a:noFill/>
                    </a:lnB>
                  </a:tcPr>
                </a:tc>
                <a:tc>
                  <a:txBody>
                    <a:bodyPr/>
                    <a:lstStyle/>
                    <a:p>
                      <a:pPr algn="l" fontAlgn="b"/>
                      <a:r>
                        <a:rPr lang="en-GB" sz="1100" b="0" i="0" u="none" strike="noStrike">
                          <a:solidFill>
                            <a:srgbClr val="000000"/>
                          </a:solidFill>
                          <a:effectLst/>
                          <a:latin typeface="Calibri" panose="020F0502020204030204" pitchFamily="34" charset="0"/>
                        </a:rPr>
                        <a:t>Remote</a:t>
                      </a:r>
                    </a:p>
                  </a:txBody>
                  <a:tcPr marL="9525" marR="9525" marT="9525" anchor="b">
                    <a:lnL>
                      <a:noFill/>
                    </a:lnL>
                    <a:lnR>
                      <a:noFill/>
                    </a:lnR>
                    <a:lnT>
                      <a:noFill/>
                    </a:lnT>
                    <a:lnB>
                      <a:noFill/>
                    </a:lnB>
                  </a:tcPr>
                </a:tc>
                <a:extLst>
                  <a:ext uri="{0D108BD9-81ED-4DB2-BD59-A6C34878D82A}">
                    <a16:rowId xmlns:a16="http://schemas.microsoft.com/office/drawing/2014/main" val="3445485554"/>
                  </a:ext>
                </a:extLst>
              </a:tr>
              <a:tr h="595186">
                <a:tc>
                  <a:txBody>
                    <a:bodyPr/>
                    <a:lstStyle/>
                    <a:p>
                      <a:pPr algn="ctr" fontAlgn="b"/>
                      <a:r>
                        <a:rPr lang="en-NL" sz="1100" b="0" i="0" u="none" strike="noStrike" dirty="0">
                          <a:solidFill>
                            <a:srgbClr val="000000"/>
                          </a:solidFill>
                          <a:effectLst/>
                          <a:latin typeface="Calibri" panose="020F0502020204030204" pitchFamily="34" charset="0"/>
                        </a:rPr>
                        <a:t>85</a:t>
                      </a:r>
                    </a:p>
                  </a:txBody>
                  <a:tcPr marL="9525" marR="9525" marT="9525" anchor="b">
                    <a:lnL>
                      <a:noFill/>
                    </a:lnL>
                    <a:lnR>
                      <a:noFill/>
                    </a:lnR>
                    <a:lnT>
                      <a:noFill/>
                    </a:lnT>
                    <a:lnB>
                      <a:noFill/>
                    </a:lnB>
                  </a:tcPr>
                </a:tc>
                <a:tc>
                  <a:txBody>
                    <a:bodyPr/>
                    <a:lstStyle/>
                    <a:p>
                      <a:pPr algn="ctr" fontAlgn="b"/>
                      <a:r>
                        <a:rPr lang="en-NL" sz="1100" b="0" i="0" u="none" strike="noStrike" dirty="0">
                          <a:solidFill>
                            <a:srgbClr val="000000"/>
                          </a:solidFill>
                          <a:effectLst/>
                          <a:latin typeface="Calibri" panose="020F0502020204030204" pitchFamily="34" charset="0"/>
                        </a:rPr>
                        <a:t>80.249.211.191</a:t>
                      </a:r>
                    </a:p>
                  </a:txBody>
                  <a:tcPr marL="9525" marR="9525" marT="9525" anchor="b">
                    <a:lnL>
                      <a:noFill/>
                    </a:lnL>
                    <a:lnR>
                      <a:noFill/>
                    </a:lnR>
                    <a:lnT>
                      <a:noFill/>
                    </a:lnT>
                    <a:lnB>
                      <a:noFill/>
                    </a:lnB>
                  </a:tcPr>
                </a:tc>
                <a:tc>
                  <a:txBody>
                    <a:bodyPr/>
                    <a:lstStyle/>
                    <a:p>
                      <a:pPr algn="ctr" fontAlgn="b"/>
                      <a:r>
                        <a:rPr lang="en-GB" sz="1100" b="0" i="0" u="none" strike="noStrike" dirty="0">
                          <a:solidFill>
                            <a:srgbClr val="000000"/>
                          </a:solidFill>
                          <a:effectLst/>
                          <a:latin typeface="Calibri" panose="020F0502020204030204" pitchFamily="34" charset="0"/>
                        </a:rPr>
                        <a:t>-</a:t>
                      </a:r>
                    </a:p>
                  </a:txBody>
                  <a:tcPr marL="9525" marR="9525" marT="9525" anchor="b">
                    <a:lnL>
                      <a:noFill/>
                    </a:lnL>
                    <a:lnR>
                      <a:noFill/>
                    </a:lnR>
                    <a:lnT>
                      <a:noFill/>
                    </a:lnT>
                    <a:lnB>
                      <a:noFill/>
                    </a:lnB>
                  </a:tcPr>
                </a:tc>
                <a:tc>
                  <a:txBody>
                    <a:bodyPr/>
                    <a:lstStyle/>
                    <a:p>
                      <a:pPr algn="l" fontAlgn="b"/>
                      <a:r>
                        <a:rPr lang="en-GB" sz="1100" b="0" i="0" u="none" strike="noStrike">
                          <a:solidFill>
                            <a:srgbClr val="000000"/>
                          </a:solidFill>
                          <a:effectLst/>
                          <a:latin typeface="Calibri" panose="020F0502020204030204" pitchFamily="34" charset="0"/>
                        </a:rPr>
                        <a:t>Local</a:t>
                      </a:r>
                    </a:p>
                  </a:txBody>
                  <a:tcPr marL="9525" marR="9525" marT="9525" anchor="b">
                    <a:lnL>
                      <a:noFill/>
                    </a:lnL>
                    <a:lnR>
                      <a:noFill/>
                    </a:lnR>
                    <a:lnT>
                      <a:noFill/>
                    </a:lnT>
                    <a:lnB>
                      <a:noFill/>
                    </a:lnB>
                  </a:tcPr>
                </a:tc>
                <a:extLst>
                  <a:ext uri="{0D108BD9-81ED-4DB2-BD59-A6C34878D82A}">
                    <a16:rowId xmlns:a16="http://schemas.microsoft.com/office/drawing/2014/main" val="1489421185"/>
                  </a:ext>
                </a:extLst>
              </a:tr>
              <a:tr h="595186">
                <a:tc>
                  <a:txBody>
                    <a:bodyPr/>
                    <a:lstStyle/>
                    <a:p>
                      <a:pPr algn="ctr" fontAlgn="b"/>
                      <a:r>
                        <a:rPr lang="en-NL" sz="1100" b="0" i="0" u="none" strike="noStrike" dirty="0">
                          <a:solidFill>
                            <a:srgbClr val="000000"/>
                          </a:solidFill>
                          <a:effectLst/>
                          <a:latin typeface="Calibri" panose="020F0502020204030204" pitchFamily="34" charset="0"/>
                        </a:rPr>
                        <a:t>83</a:t>
                      </a:r>
                    </a:p>
                  </a:txBody>
                  <a:tcPr marL="9525" marR="9525" marT="9525" anchor="b">
                    <a:lnL>
                      <a:noFill/>
                    </a:lnL>
                    <a:lnR>
                      <a:noFill/>
                    </a:lnR>
                    <a:lnT>
                      <a:noFill/>
                    </a:lnT>
                    <a:lnB>
                      <a:noFill/>
                    </a:lnB>
                  </a:tcPr>
                </a:tc>
                <a:tc>
                  <a:txBody>
                    <a:bodyPr/>
                    <a:lstStyle/>
                    <a:p>
                      <a:pPr algn="ctr" fontAlgn="b"/>
                      <a:r>
                        <a:rPr lang="en-NL" sz="1100" b="0" i="0" u="none" strike="noStrike" dirty="0">
                          <a:solidFill>
                            <a:srgbClr val="000000"/>
                          </a:solidFill>
                          <a:effectLst/>
                          <a:latin typeface="Calibri" panose="020F0502020204030204" pitchFamily="34" charset="0"/>
                        </a:rPr>
                        <a:t>80.249.214.93</a:t>
                      </a:r>
                    </a:p>
                  </a:txBody>
                  <a:tcPr marL="9525" marR="9525" marT="9525" anchor="b">
                    <a:lnL>
                      <a:noFill/>
                    </a:lnL>
                    <a:lnR>
                      <a:noFill/>
                    </a:lnR>
                    <a:lnT>
                      <a:noFill/>
                    </a:lnT>
                    <a:lnB>
                      <a:noFill/>
                    </a:lnB>
                  </a:tcPr>
                </a:tc>
                <a:tc>
                  <a:txBody>
                    <a:bodyPr/>
                    <a:lstStyle/>
                    <a:p>
                      <a:pPr algn="ctr" fontAlgn="b"/>
                      <a:r>
                        <a:rPr lang="en-GB" sz="1100" b="0" i="0" u="none" strike="noStrike" dirty="0">
                          <a:solidFill>
                            <a:srgbClr val="000000"/>
                          </a:solidFill>
                          <a:effectLst/>
                          <a:latin typeface="Calibri" panose="020F0502020204030204" pitchFamily="34" charset="0"/>
                        </a:rPr>
                        <a:t>-</a:t>
                      </a:r>
                    </a:p>
                  </a:txBody>
                  <a:tcPr marL="9525" marR="9525" marT="9525" anchor="b">
                    <a:lnL>
                      <a:noFill/>
                    </a:lnL>
                    <a:lnR>
                      <a:noFill/>
                    </a:lnR>
                    <a:lnT>
                      <a:noFill/>
                    </a:lnT>
                    <a:lnB>
                      <a:noFill/>
                    </a:lnB>
                  </a:tcPr>
                </a:tc>
                <a:tc>
                  <a:txBody>
                    <a:bodyPr/>
                    <a:lstStyle/>
                    <a:p>
                      <a:pPr algn="l" fontAlgn="b"/>
                      <a:r>
                        <a:rPr lang="en-GB" sz="1100" b="0" i="0" u="none" strike="noStrike" dirty="0">
                          <a:solidFill>
                            <a:srgbClr val="000000"/>
                          </a:solidFill>
                          <a:effectLst/>
                          <a:latin typeface="Calibri" panose="020F0502020204030204" pitchFamily="34" charset="0"/>
                        </a:rPr>
                        <a:t>Remote</a:t>
                      </a:r>
                    </a:p>
                  </a:txBody>
                  <a:tcPr marL="9525" marR="9525" marT="9525" anchor="b">
                    <a:lnL>
                      <a:noFill/>
                    </a:lnL>
                    <a:lnR>
                      <a:noFill/>
                    </a:lnR>
                    <a:lnT>
                      <a:noFill/>
                    </a:lnT>
                    <a:lnB>
                      <a:noFill/>
                    </a:lnB>
                  </a:tcPr>
                </a:tc>
                <a:extLst>
                  <a:ext uri="{0D108BD9-81ED-4DB2-BD59-A6C34878D82A}">
                    <a16:rowId xmlns:a16="http://schemas.microsoft.com/office/drawing/2014/main" val="1481462726"/>
                  </a:ext>
                </a:extLst>
              </a:tr>
            </a:tbl>
          </a:graphicData>
        </a:graphic>
      </p:graphicFrame>
    </p:spTree>
    <p:extLst>
      <p:ext uri="{BB962C8B-B14F-4D97-AF65-F5344CB8AC3E}">
        <p14:creationId xmlns:p14="http://schemas.microsoft.com/office/powerpoint/2010/main" val="2574216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38508-797B-062B-5238-D39B620FBBE1}"/>
              </a:ext>
            </a:extLst>
          </p:cNvPr>
          <p:cNvSpPr>
            <a:spLocks noGrp="1"/>
          </p:cNvSpPr>
          <p:nvPr>
            <p:ph type="title"/>
          </p:nvPr>
        </p:nvSpPr>
        <p:spPr/>
        <p:txBody>
          <a:bodyPr/>
          <a:lstStyle/>
          <a:p>
            <a:r>
              <a:rPr lang="en-US" dirty="0"/>
              <a:t>Analysis – DB Distribution</a:t>
            </a:r>
          </a:p>
        </p:txBody>
      </p:sp>
      <p:graphicFrame>
        <p:nvGraphicFramePr>
          <p:cNvPr id="4" name="Content Placeholder 3">
            <a:extLst>
              <a:ext uri="{FF2B5EF4-FFF2-40B4-BE49-F238E27FC236}">
                <a16:creationId xmlns:a16="http://schemas.microsoft.com/office/drawing/2014/main" id="{645197C4-C5AE-9C19-986C-D056E0E076F5}"/>
              </a:ext>
            </a:extLst>
          </p:cNvPr>
          <p:cNvGraphicFramePr>
            <a:graphicFrameLocks noGrp="1"/>
          </p:cNvGraphicFramePr>
          <p:nvPr>
            <p:ph idx="1"/>
            <p:extLst>
              <p:ext uri="{D42A27DB-BD31-4B8C-83A1-F6EECF244321}">
                <p14:modId xmlns:p14="http://schemas.microsoft.com/office/powerpoint/2010/main" val="3661587145"/>
              </p:ext>
            </p:extLst>
          </p:nvPr>
        </p:nvGraphicFramePr>
        <p:xfrm>
          <a:off x="838200" y="1690688"/>
          <a:ext cx="2298616" cy="3886549"/>
        </p:xfrm>
        <a:graphic>
          <a:graphicData uri="http://schemas.openxmlformats.org/drawingml/2006/table">
            <a:tbl>
              <a:tblPr/>
              <a:tblGrid>
                <a:gridCol w="1429848">
                  <a:extLst>
                    <a:ext uri="{9D8B030D-6E8A-4147-A177-3AD203B41FA5}">
                      <a16:colId xmlns:a16="http://schemas.microsoft.com/office/drawing/2014/main" val="910916252"/>
                    </a:ext>
                  </a:extLst>
                </a:gridCol>
                <a:gridCol w="868768">
                  <a:extLst>
                    <a:ext uri="{9D8B030D-6E8A-4147-A177-3AD203B41FA5}">
                      <a16:colId xmlns:a16="http://schemas.microsoft.com/office/drawing/2014/main" val="1317581411"/>
                    </a:ext>
                  </a:extLst>
                </a:gridCol>
              </a:tblGrid>
              <a:tr h="375149">
                <a:tc>
                  <a:txBody>
                    <a:bodyPr/>
                    <a:lstStyle/>
                    <a:p>
                      <a:pPr algn="ctr" fontAlgn="b"/>
                      <a:r>
                        <a:rPr lang="en-GB" sz="1200" b="1" i="0" u="none" strike="noStrike" dirty="0">
                          <a:solidFill>
                            <a:srgbClr val="000000"/>
                          </a:solidFill>
                          <a:effectLst/>
                          <a:latin typeface="Calibri" panose="020F0502020204030204" pitchFamily="34" charset="0"/>
                        </a:rPr>
                        <a:t>DB</a:t>
                      </a:r>
                    </a:p>
                  </a:txBody>
                  <a:tcPr marL="9525" marR="9525" marT="9525" anchor="b">
                    <a:lnL>
                      <a:noFill/>
                    </a:lnL>
                    <a:lnR>
                      <a:noFill/>
                    </a:lnR>
                    <a:lnT>
                      <a:noFill/>
                    </a:lnT>
                    <a:lnB>
                      <a:noFill/>
                    </a:lnB>
                  </a:tcPr>
                </a:tc>
                <a:tc>
                  <a:txBody>
                    <a:bodyPr/>
                    <a:lstStyle/>
                    <a:p>
                      <a:pPr algn="ctr" fontAlgn="b"/>
                      <a:r>
                        <a:rPr lang="en-GB" sz="1200" b="1" i="0" u="none" strike="noStrike">
                          <a:solidFill>
                            <a:srgbClr val="000000"/>
                          </a:solidFill>
                          <a:effectLst/>
                          <a:latin typeface="Calibri" panose="020F0502020204030204" pitchFamily="34" charset="0"/>
                        </a:rPr>
                        <a:t>Number</a:t>
                      </a:r>
                    </a:p>
                  </a:txBody>
                  <a:tcPr marL="9525" marR="9525" marT="9525" anchor="b">
                    <a:lnL>
                      <a:noFill/>
                    </a:lnL>
                    <a:lnR>
                      <a:noFill/>
                    </a:lnR>
                    <a:lnT>
                      <a:noFill/>
                    </a:lnT>
                    <a:lnB>
                      <a:noFill/>
                    </a:lnB>
                  </a:tcPr>
                </a:tc>
                <a:extLst>
                  <a:ext uri="{0D108BD9-81ED-4DB2-BD59-A6C34878D82A}">
                    <a16:rowId xmlns:a16="http://schemas.microsoft.com/office/drawing/2014/main" val="776635023"/>
                  </a:ext>
                </a:extLst>
              </a:tr>
              <a:tr h="351140">
                <a:tc>
                  <a:txBody>
                    <a:bodyPr/>
                    <a:lstStyle/>
                    <a:p>
                      <a:pPr algn="ctr" fontAlgn="b"/>
                      <a:r>
                        <a:rPr lang="en-GB" sz="1100" b="0" i="0" u="none" strike="noStrike" dirty="0">
                          <a:solidFill>
                            <a:srgbClr val="000000"/>
                          </a:solidFill>
                          <a:effectLst/>
                          <a:latin typeface="Calibri" panose="020F0502020204030204" pitchFamily="34" charset="0"/>
                        </a:rPr>
                        <a:t>ALTDB</a:t>
                      </a:r>
                    </a:p>
                  </a:txBody>
                  <a:tcPr marL="9525" marR="9525" marT="9525" anchor="b">
                    <a:lnL>
                      <a:noFill/>
                    </a:lnL>
                    <a:lnR>
                      <a:noFill/>
                    </a:lnR>
                    <a:lnT>
                      <a:noFill/>
                    </a:lnT>
                    <a:lnB>
                      <a:noFill/>
                    </a:lnB>
                  </a:tcPr>
                </a:tc>
                <a:tc>
                  <a:txBody>
                    <a:bodyPr/>
                    <a:lstStyle/>
                    <a:p>
                      <a:pPr algn="ctr" fontAlgn="b"/>
                      <a:r>
                        <a:rPr lang="en-NL" sz="1100" b="0" i="0" u="none" strike="noStrike">
                          <a:solidFill>
                            <a:srgbClr val="000000"/>
                          </a:solidFill>
                          <a:effectLst/>
                          <a:latin typeface="Calibri" panose="020F0502020204030204" pitchFamily="34" charset="0"/>
                        </a:rPr>
                        <a:t>136</a:t>
                      </a:r>
                    </a:p>
                  </a:txBody>
                  <a:tcPr marL="9525" marR="9525" marT="9525" anchor="b">
                    <a:lnL>
                      <a:noFill/>
                    </a:lnL>
                    <a:lnR>
                      <a:noFill/>
                    </a:lnR>
                    <a:lnT>
                      <a:noFill/>
                    </a:lnT>
                    <a:lnB>
                      <a:noFill/>
                    </a:lnB>
                  </a:tcPr>
                </a:tc>
                <a:extLst>
                  <a:ext uri="{0D108BD9-81ED-4DB2-BD59-A6C34878D82A}">
                    <a16:rowId xmlns:a16="http://schemas.microsoft.com/office/drawing/2014/main" val="3490454659"/>
                  </a:ext>
                </a:extLst>
              </a:tr>
              <a:tr h="351140">
                <a:tc>
                  <a:txBody>
                    <a:bodyPr/>
                    <a:lstStyle/>
                    <a:p>
                      <a:pPr algn="ctr" fontAlgn="b"/>
                      <a:r>
                        <a:rPr lang="en-GB" sz="1100" b="0" i="0" u="none" strike="noStrike" dirty="0">
                          <a:solidFill>
                            <a:srgbClr val="000000"/>
                          </a:solidFill>
                          <a:effectLst/>
                          <a:latin typeface="Calibri" panose="020F0502020204030204" pitchFamily="34" charset="0"/>
                        </a:rPr>
                        <a:t>ARIN</a:t>
                      </a:r>
                    </a:p>
                  </a:txBody>
                  <a:tcPr marL="9525" marR="9525" marT="9525" anchor="b">
                    <a:lnL>
                      <a:noFill/>
                    </a:lnL>
                    <a:lnR>
                      <a:noFill/>
                    </a:lnR>
                    <a:lnT>
                      <a:noFill/>
                    </a:lnT>
                    <a:lnB>
                      <a:noFill/>
                    </a:lnB>
                  </a:tcPr>
                </a:tc>
                <a:tc>
                  <a:txBody>
                    <a:bodyPr/>
                    <a:lstStyle/>
                    <a:p>
                      <a:pPr algn="ctr" fontAlgn="b"/>
                      <a:r>
                        <a:rPr lang="en-NL" sz="1100" b="0" i="0" u="none" strike="noStrike">
                          <a:solidFill>
                            <a:srgbClr val="000000"/>
                          </a:solidFill>
                          <a:effectLst/>
                          <a:latin typeface="Calibri" panose="020F0502020204030204" pitchFamily="34" charset="0"/>
                        </a:rPr>
                        <a:t>2</a:t>
                      </a:r>
                    </a:p>
                  </a:txBody>
                  <a:tcPr marL="9525" marR="9525" marT="9525" anchor="b">
                    <a:lnL>
                      <a:noFill/>
                    </a:lnL>
                    <a:lnR>
                      <a:noFill/>
                    </a:lnR>
                    <a:lnT>
                      <a:noFill/>
                    </a:lnT>
                    <a:lnB>
                      <a:noFill/>
                    </a:lnB>
                  </a:tcPr>
                </a:tc>
                <a:extLst>
                  <a:ext uri="{0D108BD9-81ED-4DB2-BD59-A6C34878D82A}">
                    <a16:rowId xmlns:a16="http://schemas.microsoft.com/office/drawing/2014/main" val="1946078071"/>
                  </a:ext>
                </a:extLst>
              </a:tr>
              <a:tr h="351140">
                <a:tc>
                  <a:txBody>
                    <a:bodyPr/>
                    <a:lstStyle/>
                    <a:p>
                      <a:pPr algn="ctr" fontAlgn="b"/>
                      <a:r>
                        <a:rPr lang="en-GB" sz="1100" b="0" i="0" u="none" strike="noStrike" dirty="0">
                          <a:solidFill>
                            <a:srgbClr val="000000"/>
                          </a:solidFill>
                          <a:effectLst/>
                          <a:latin typeface="Calibri" panose="020F0502020204030204" pitchFamily="34" charset="0"/>
                        </a:rPr>
                        <a:t>BELL</a:t>
                      </a:r>
                    </a:p>
                  </a:txBody>
                  <a:tcPr marL="9525" marR="9525" marT="9525" anchor="b">
                    <a:lnL>
                      <a:noFill/>
                    </a:lnL>
                    <a:lnR>
                      <a:noFill/>
                    </a:lnR>
                    <a:lnT>
                      <a:noFill/>
                    </a:lnT>
                    <a:lnB>
                      <a:noFill/>
                    </a:lnB>
                  </a:tcPr>
                </a:tc>
                <a:tc>
                  <a:txBody>
                    <a:bodyPr/>
                    <a:lstStyle/>
                    <a:p>
                      <a:pPr algn="ctr" fontAlgn="b"/>
                      <a:r>
                        <a:rPr lang="en-NL" sz="1100" b="0" i="0" u="none" strike="noStrike">
                          <a:solidFill>
                            <a:srgbClr val="000000"/>
                          </a:solidFill>
                          <a:effectLst/>
                          <a:latin typeface="Calibri" panose="020F0502020204030204" pitchFamily="34" charset="0"/>
                        </a:rPr>
                        <a:t>44</a:t>
                      </a:r>
                    </a:p>
                  </a:txBody>
                  <a:tcPr marL="9525" marR="9525" marT="9525" anchor="b">
                    <a:lnL>
                      <a:noFill/>
                    </a:lnL>
                    <a:lnR>
                      <a:noFill/>
                    </a:lnR>
                    <a:lnT>
                      <a:noFill/>
                    </a:lnT>
                    <a:lnB>
                      <a:noFill/>
                    </a:lnB>
                  </a:tcPr>
                </a:tc>
                <a:extLst>
                  <a:ext uri="{0D108BD9-81ED-4DB2-BD59-A6C34878D82A}">
                    <a16:rowId xmlns:a16="http://schemas.microsoft.com/office/drawing/2014/main" val="1625204599"/>
                  </a:ext>
                </a:extLst>
              </a:tr>
              <a:tr h="351140">
                <a:tc>
                  <a:txBody>
                    <a:bodyPr/>
                    <a:lstStyle/>
                    <a:p>
                      <a:pPr algn="ctr" fontAlgn="b"/>
                      <a:r>
                        <a:rPr lang="en-GB" sz="1100" b="0" i="0" u="none" strike="noStrike">
                          <a:solidFill>
                            <a:srgbClr val="000000"/>
                          </a:solidFill>
                          <a:effectLst/>
                          <a:latin typeface="Calibri" panose="020F0502020204030204" pitchFamily="34" charset="0"/>
                        </a:rPr>
                        <a:t>CANARIE</a:t>
                      </a:r>
                    </a:p>
                  </a:txBody>
                  <a:tcPr marL="9525" marR="9525" marT="9525" anchor="b">
                    <a:lnL>
                      <a:noFill/>
                    </a:lnL>
                    <a:lnR>
                      <a:noFill/>
                    </a:lnR>
                    <a:lnT>
                      <a:noFill/>
                    </a:lnT>
                    <a:lnB>
                      <a:noFill/>
                    </a:lnB>
                  </a:tcPr>
                </a:tc>
                <a:tc>
                  <a:txBody>
                    <a:bodyPr/>
                    <a:lstStyle/>
                    <a:p>
                      <a:pPr algn="ctr" fontAlgn="b"/>
                      <a:r>
                        <a:rPr lang="en-NL" sz="1100" b="0" i="0" u="none" strike="noStrike" dirty="0">
                          <a:solidFill>
                            <a:srgbClr val="000000"/>
                          </a:solidFill>
                          <a:effectLst/>
                          <a:latin typeface="Calibri" panose="020F0502020204030204" pitchFamily="34" charset="0"/>
                        </a:rPr>
                        <a:t>27</a:t>
                      </a:r>
                    </a:p>
                  </a:txBody>
                  <a:tcPr marL="9525" marR="9525" marT="9525" anchor="b">
                    <a:lnL>
                      <a:noFill/>
                    </a:lnL>
                    <a:lnR>
                      <a:noFill/>
                    </a:lnR>
                    <a:lnT>
                      <a:noFill/>
                    </a:lnT>
                    <a:lnB>
                      <a:noFill/>
                    </a:lnB>
                  </a:tcPr>
                </a:tc>
                <a:extLst>
                  <a:ext uri="{0D108BD9-81ED-4DB2-BD59-A6C34878D82A}">
                    <a16:rowId xmlns:a16="http://schemas.microsoft.com/office/drawing/2014/main" val="2649801460"/>
                  </a:ext>
                </a:extLst>
              </a:tr>
              <a:tr h="351140">
                <a:tc>
                  <a:txBody>
                    <a:bodyPr/>
                    <a:lstStyle/>
                    <a:p>
                      <a:pPr algn="ctr" fontAlgn="b"/>
                      <a:r>
                        <a:rPr lang="en-GB" sz="1100" b="0" i="0" u="none" strike="noStrike">
                          <a:solidFill>
                            <a:srgbClr val="000000"/>
                          </a:solidFill>
                          <a:effectLst/>
                          <a:latin typeface="Calibri" panose="020F0502020204030204" pitchFamily="34" charset="0"/>
                        </a:rPr>
                        <a:t>LEVEL3</a:t>
                      </a:r>
                    </a:p>
                  </a:txBody>
                  <a:tcPr marL="9525" marR="9525" marT="9525" anchor="b">
                    <a:lnL>
                      <a:noFill/>
                    </a:lnL>
                    <a:lnR>
                      <a:noFill/>
                    </a:lnR>
                    <a:lnT>
                      <a:noFill/>
                    </a:lnT>
                    <a:lnB>
                      <a:noFill/>
                    </a:lnB>
                  </a:tcPr>
                </a:tc>
                <a:tc>
                  <a:txBody>
                    <a:bodyPr/>
                    <a:lstStyle/>
                    <a:p>
                      <a:pPr algn="ctr" fontAlgn="b"/>
                      <a:r>
                        <a:rPr lang="en-NL" sz="1100" b="0" i="0" u="none" strike="noStrike" dirty="0">
                          <a:solidFill>
                            <a:srgbClr val="000000"/>
                          </a:solidFill>
                          <a:effectLst/>
                          <a:latin typeface="Calibri" panose="020F0502020204030204" pitchFamily="34" charset="0"/>
                        </a:rPr>
                        <a:t>287</a:t>
                      </a:r>
                    </a:p>
                  </a:txBody>
                  <a:tcPr marL="9525" marR="9525" marT="9525" anchor="b">
                    <a:lnL>
                      <a:noFill/>
                    </a:lnL>
                    <a:lnR>
                      <a:noFill/>
                    </a:lnR>
                    <a:lnT>
                      <a:noFill/>
                    </a:lnT>
                    <a:lnB>
                      <a:noFill/>
                    </a:lnB>
                  </a:tcPr>
                </a:tc>
                <a:extLst>
                  <a:ext uri="{0D108BD9-81ED-4DB2-BD59-A6C34878D82A}">
                    <a16:rowId xmlns:a16="http://schemas.microsoft.com/office/drawing/2014/main" val="946545432"/>
                  </a:ext>
                </a:extLst>
              </a:tr>
              <a:tr h="351140">
                <a:tc>
                  <a:txBody>
                    <a:bodyPr/>
                    <a:lstStyle/>
                    <a:p>
                      <a:pPr algn="ctr" fontAlgn="b"/>
                      <a:r>
                        <a:rPr lang="en-GB" sz="1100" b="0" i="0" u="none" strike="noStrike">
                          <a:solidFill>
                            <a:srgbClr val="000000"/>
                          </a:solidFill>
                          <a:effectLst/>
                          <a:latin typeface="Calibri" panose="020F0502020204030204" pitchFamily="34" charset="0"/>
                        </a:rPr>
                        <a:t>NTTCOM</a:t>
                      </a:r>
                    </a:p>
                  </a:txBody>
                  <a:tcPr marL="9525" marR="9525" marT="9525" anchor="b">
                    <a:lnL>
                      <a:noFill/>
                    </a:lnL>
                    <a:lnR>
                      <a:noFill/>
                    </a:lnR>
                    <a:lnT>
                      <a:noFill/>
                    </a:lnT>
                    <a:lnB>
                      <a:noFill/>
                    </a:lnB>
                  </a:tcPr>
                </a:tc>
                <a:tc>
                  <a:txBody>
                    <a:bodyPr/>
                    <a:lstStyle/>
                    <a:p>
                      <a:pPr algn="ctr" fontAlgn="b"/>
                      <a:r>
                        <a:rPr lang="en-NL" sz="1100" b="0" i="0" u="none" strike="noStrike" dirty="0">
                          <a:solidFill>
                            <a:srgbClr val="000000"/>
                          </a:solidFill>
                          <a:effectLst/>
                          <a:latin typeface="Calibri" panose="020F0502020204030204" pitchFamily="34" charset="0"/>
                        </a:rPr>
                        <a:t>115</a:t>
                      </a:r>
                    </a:p>
                  </a:txBody>
                  <a:tcPr marL="9525" marR="9525" marT="9525" anchor="b">
                    <a:lnL>
                      <a:noFill/>
                    </a:lnL>
                    <a:lnR>
                      <a:noFill/>
                    </a:lnR>
                    <a:lnT>
                      <a:noFill/>
                    </a:lnT>
                    <a:lnB>
                      <a:noFill/>
                    </a:lnB>
                  </a:tcPr>
                </a:tc>
                <a:extLst>
                  <a:ext uri="{0D108BD9-81ED-4DB2-BD59-A6C34878D82A}">
                    <a16:rowId xmlns:a16="http://schemas.microsoft.com/office/drawing/2014/main" val="2597283009"/>
                  </a:ext>
                </a:extLst>
              </a:tr>
              <a:tr h="351140">
                <a:tc>
                  <a:txBody>
                    <a:bodyPr/>
                    <a:lstStyle/>
                    <a:p>
                      <a:pPr algn="ctr" fontAlgn="b"/>
                      <a:r>
                        <a:rPr lang="en-GB" sz="1100" b="1" i="0" u="none" strike="noStrike" dirty="0">
                          <a:solidFill>
                            <a:srgbClr val="000000"/>
                          </a:solidFill>
                          <a:effectLst/>
                          <a:latin typeface="Calibri" panose="020F0502020204030204" pitchFamily="34" charset="0"/>
                        </a:rPr>
                        <a:t>RADB</a:t>
                      </a:r>
                    </a:p>
                  </a:txBody>
                  <a:tcPr marL="9525" marR="9525" marT="9525" anchor="b">
                    <a:lnL>
                      <a:noFill/>
                    </a:lnL>
                    <a:lnR>
                      <a:noFill/>
                    </a:lnR>
                    <a:lnT>
                      <a:noFill/>
                    </a:lnT>
                    <a:lnB>
                      <a:noFill/>
                    </a:lnB>
                  </a:tcPr>
                </a:tc>
                <a:tc>
                  <a:txBody>
                    <a:bodyPr/>
                    <a:lstStyle/>
                    <a:p>
                      <a:pPr algn="ctr" fontAlgn="b"/>
                      <a:r>
                        <a:rPr lang="en-NL" sz="1100" b="1" i="0" u="none" strike="noStrike" dirty="0">
                          <a:solidFill>
                            <a:srgbClr val="000000"/>
                          </a:solidFill>
                          <a:effectLst/>
                          <a:latin typeface="Calibri" panose="020F0502020204030204" pitchFamily="34" charset="0"/>
                        </a:rPr>
                        <a:t>4223</a:t>
                      </a:r>
                    </a:p>
                  </a:txBody>
                  <a:tcPr marL="9525" marR="9525" marT="9525" anchor="b">
                    <a:lnL>
                      <a:noFill/>
                    </a:lnL>
                    <a:lnR>
                      <a:noFill/>
                    </a:lnR>
                    <a:lnT>
                      <a:noFill/>
                    </a:lnT>
                    <a:lnB>
                      <a:noFill/>
                    </a:lnB>
                  </a:tcPr>
                </a:tc>
                <a:extLst>
                  <a:ext uri="{0D108BD9-81ED-4DB2-BD59-A6C34878D82A}">
                    <a16:rowId xmlns:a16="http://schemas.microsoft.com/office/drawing/2014/main" val="3802575195"/>
                  </a:ext>
                </a:extLst>
              </a:tr>
              <a:tr h="351140">
                <a:tc>
                  <a:txBody>
                    <a:bodyPr/>
                    <a:lstStyle/>
                    <a:p>
                      <a:pPr algn="ctr" fontAlgn="b"/>
                      <a:r>
                        <a:rPr lang="en-GB" sz="1100" b="0" i="0" u="none" strike="noStrike">
                          <a:solidFill>
                            <a:srgbClr val="000000"/>
                          </a:solidFill>
                          <a:effectLst/>
                          <a:latin typeface="Calibri" panose="020F0502020204030204" pitchFamily="34" charset="0"/>
                        </a:rPr>
                        <a:t>REACH</a:t>
                      </a:r>
                    </a:p>
                  </a:txBody>
                  <a:tcPr marL="9525" marR="9525" marT="9525" anchor="b">
                    <a:lnL>
                      <a:noFill/>
                    </a:lnL>
                    <a:lnR>
                      <a:noFill/>
                    </a:lnR>
                    <a:lnT>
                      <a:noFill/>
                    </a:lnT>
                    <a:lnB>
                      <a:noFill/>
                    </a:lnB>
                  </a:tcPr>
                </a:tc>
                <a:tc>
                  <a:txBody>
                    <a:bodyPr/>
                    <a:lstStyle/>
                    <a:p>
                      <a:pPr algn="ctr" fontAlgn="b"/>
                      <a:r>
                        <a:rPr lang="en-NL" sz="1100" b="0" i="0" u="none" strike="noStrike" dirty="0">
                          <a:solidFill>
                            <a:srgbClr val="000000"/>
                          </a:solidFill>
                          <a:effectLst/>
                          <a:latin typeface="Calibri" panose="020F0502020204030204" pitchFamily="34" charset="0"/>
                        </a:rPr>
                        <a:t>3</a:t>
                      </a:r>
                    </a:p>
                  </a:txBody>
                  <a:tcPr marL="9525" marR="9525" marT="9525" anchor="b">
                    <a:lnL>
                      <a:noFill/>
                    </a:lnL>
                    <a:lnR>
                      <a:noFill/>
                    </a:lnR>
                    <a:lnT>
                      <a:noFill/>
                    </a:lnT>
                    <a:lnB>
                      <a:noFill/>
                    </a:lnB>
                  </a:tcPr>
                </a:tc>
                <a:extLst>
                  <a:ext uri="{0D108BD9-81ED-4DB2-BD59-A6C34878D82A}">
                    <a16:rowId xmlns:a16="http://schemas.microsoft.com/office/drawing/2014/main" val="447626253"/>
                  </a:ext>
                </a:extLst>
              </a:tr>
              <a:tr h="351140">
                <a:tc>
                  <a:txBody>
                    <a:bodyPr/>
                    <a:lstStyle/>
                    <a:p>
                      <a:pPr algn="ctr" fontAlgn="b"/>
                      <a:r>
                        <a:rPr lang="en-GB" sz="1100" b="0" i="0" u="none" strike="noStrike">
                          <a:solidFill>
                            <a:srgbClr val="000000"/>
                          </a:solidFill>
                          <a:effectLst/>
                          <a:latin typeface="Calibri" panose="020F0502020204030204" pitchFamily="34" charset="0"/>
                        </a:rPr>
                        <a:t>RIPE-NONAUTH</a:t>
                      </a:r>
                    </a:p>
                  </a:txBody>
                  <a:tcPr marL="9525" marR="9525" marT="9525" anchor="b">
                    <a:lnL>
                      <a:noFill/>
                    </a:lnL>
                    <a:lnR>
                      <a:noFill/>
                    </a:lnR>
                    <a:lnT>
                      <a:noFill/>
                    </a:lnT>
                    <a:lnB>
                      <a:noFill/>
                    </a:lnB>
                  </a:tcPr>
                </a:tc>
                <a:tc>
                  <a:txBody>
                    <a:bodyPr/>
                    <a:lstStyle/>
                    <a:p>
                      <a:pPr algn="ctr" fontAlgn="b"/>
                      <a:r>
                        <a:rPr lang="en-NL" sz="1100" b="0" i="0" u="none" strike="noStrike" dirty="0">
                          <a:solidFill>
                            <a:srgbClr val="000000"/>
                          </a:solidFill>
                          <a:effectLst/>
                          <a:latin typeface="Calibri" panose="020F0502020204030204" pitchFamily="34" charset="0"/>
                        </a:rPr>
                        <a:t>250</a:t>
                      </a:r>
                    </a:p>
                  </a:txBody>
                  <a:tcPr marL="9525" marR="9525" marT="9525" anchor="b">
                    <a:lnL>
                      <a:noFill/>
                    </a:lnL>
                    <a:lnR>
                      <a:noFill/>
                    </a:lnR>
                    <a:lnT>
                      <a:noFill/>
                    </a:lnT>
                    <a:lnB>
                      <a:noFill/>
                    </a:lnB>
                  </a:tcPr>
                </a:tc>
                <a:extLst>
                  <a:ext uri="{0D108BD9-81ED-4DB2-BD59-A6C34878D82A}">
                    <a16:rowId xmlns:a16="http://schemas.microsoft.com/office/drawing/2014/main" val="4245825483"/>
                  </a:ext>
                </a:extLst>
              </a:tr>
              <a:tr h="351140">
                <a:tc>
                  <a:txBody>
                    <a:bodyPr/>
                    <a:lstStyle/>
                    <a:p>
                      <a:pPr algn="ctr" fontAlgn="b"/>
                      <a:r>
                        <a:rPr lang="en-NL" sz="1100" b="0" i="0" u="none" strike="noStrike">
                          <a:solidFill>
                            <a:srgbClr val="000000"/>
                          </a:solidFill>
                          <a:effectLst/>
                          <a:latin typeface="Calibri" panose="020F0502020204030204" pitchFamily="34" charset="0"/>
                        </a:rPr>
                        <a:t>(-)</a:t>
                      </a:r>
                    </a:p>
                  </a:txBody>
                  <a:tcPr marL="9525" marR="9525" marT="9525" anchor="b">
                    <a:lnL>
                      <a:noFill/>
                    </a:lnL>
                    <a:lnR>
                      <a:noFill/>
                    </a:lnR>
                    <a:lnT>
                      <a:noFill/>
                    </a:lnT>
                    <a:lnB>
                      <a:noFill/>
                    </a:lnB>
                  </a:tcPr>
                </a:tc>
                <a:tc>
                  <a:txBody>
                    <a:bodyPr/>
                    <a:lstStyle/>
                    <a:p>
                      <a:pPr algn="ctr" fontAlgn="b"/>
                      <a:r>
                        <a:rPr lang="en-NL" sz="1100" b="0" i="0" u="none" strike="noStrike" dirty="0">
                          <a:solidFill>
                            <a:srgbClr val="000000"/>
                          </a:solidFill>
                          <a:effectLst/>
                          <a:latin typeface="Calibri" panose="020F0502020204030204" pitchFamily="34" charset="0"/>
                        </a:rPr>
                        <a:t>792</a:t>
                      </a:r>
                    </a:p>
                  </a:txBody>
                  <a:tcPr marL="9525" marR="9525" marT="9525" anchor="b">
                    <a:lnL>
                      <a:noFill/>
                    </a:lnL>
                    <a:lnR>
                      <a:noFill/>
                    </a:lnR>
                    <a:lnT>
                      <a:noFill/>
                    </a:lnT>
                    <a:lnB>
                      <a:noFill/>
                    </a:lnB>
                  </a:tcPr>
                </a:tc>
                <a:extLst>
                  <a:ext uri="{0D108BD9-81ED-4DB2-BD59-A6C34878D82A}">
                    <a16:rowId xmlns:a16="http://schemas.microsoft.com/office/drawing/2014/main" val="1822545173"/>
                  </a:ext>
                </a:extLst>
              </a:tr>
            </a:tbl>
          </a:graphicData>
        </a:graphic>
      </p:graphicFrame>
      <p:pic>
        <p:nvPicPr>
          <p:cNvPr id="3075" name="Picture 3">
            <a:extLst>
              <a:ext uri="{FF2B5EF4-FFF2-40B4-BE49-F238E27FC236}">
                <a16:creationId xmlns:a16="http://schemas.microsoft.com/office/drawing/2014/main" id="{C490ABFA-2512-B779-BB85-F10EC451E2E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22699" y="1845723"/>
            <a:ext cx="5969253" cy="35764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807305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5543</TotalTime>
  <Words>1241</Words>
  <Application>Microsoft Macintosh PowerPoint</Application>
  <PresentationFormat>Widescreen</PresentationFormat>
  <Paragraphs>317</Paragraphs>
  <Slides>24</Slides>
  <Notes>1</Notes>
  <HiddenSlides>1</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Aptos</vt:lpstr>
      <vt:lpstr>Arial</vt:lpstr>
      <vt:lpstr>Calibri</vt:lpstr>
      <vt:lpstr>Calibri Light</vt:lpstr>
      <vt:lpstr>var(--jp-code-font-family)</vt:lpstr>
      <vt:lpstr>Office Theme</vt:lpstr>
      <vt:lpstr>A BCP for the use of IRR DBs by IXP Route Servers</vt:lpstr>
      <vt:lpstr>BCP proposal</vt:lpstr>
      <vt:lpstr>Grace Period 1/2</vt:lpstr>
      <vt:lpstr>Grace Period 2/2</vt:lpstr>
      <vt:lpstr>What’s the impact if we apply this BCP now?</vt:lpstr>
      <vt:lpstr>Practical Analysis </vt:lpstr>
      <vt:lpstr>Analysis – Prefix amounts</vt:lpstr>
      <vt:lpstr>Analysis - Source </vt:lpstr>
      <vt:lpstr>Analysis – DB Distribution</vt:lpstr>
      <vt:lpstr>Analysis - Validity </vt:lpstr>
      <vt:lpstr>Analysis – Origin</vt:lpstr>
      <vt:lpstr>The problem with ARIN</vt:lpstr>
      <vt:lpstr>Legacy networks commonly seen in Europe</vt:lpstr>
      <vt:lpstr>A better classification of prefixes (IXPs)</vt:lpstr>
      <vt:lpstr>A better classification of prefixes (providers)</vt:lpstr>
      <vt:lpstr>Analysis –  My RADB objects</vt:lpstr>
      <vt:lpstr>Conclusions</vt:lpstr>
      <vt:lpstr>Collaboration with DE-CIX</vt:lpstr>
      <vt:lpstr>Simulated Scenarios</vt:lpstr>
      <vt:lpstr>Simulation Method</vt:lpstr>
      <vt:lpstr>DE-CIX toolchain AS filter/prefix loss</vt:lpstr>
      <vt:lpstr>Estimated traffic loss current vs. radb-and-rirs/rirs-only</vt:lpstr>
      <vt:lpstr>Key Takeaways</vt:lpstr>
      <vt:lpstr>Thank you</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(Proposal)  A common policy for the use of IRR DB by IXP Route Servers</dc:title>
  <dc:subject/>
  <dc:creator>Stavros Konstantaras</dc:creator>
  <cp:keywords/>
  <dc:description/>
  <cp:lastModifiedBy>Stavros Konstantaras</cp:lastModifiedBy>
  <cp:revision>36</cp:revision>
  <dcterms:created xsi:type="dcterms:W3CDTF">2023-05-16T09:10:36Z</dcterms:created>
  <dcterms:modified xsi:type="dcterms:W3CDTF">2024-05-22T08:37:37Z</dcterms:modified>
  <cp:category/>
</cp:coreProperties>
</file>