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12192000"/>
  <p:notesSz cx="6858000" cy="9144000"/>
  <p:embeddedFontLst>
    <p:embeddedFont>
      <p:font typeface="Lato"/>
      <p:regular r:id="rId16"/>
      <p:bold r:id="rId17"/>
      <p:italic r:id="rId18"/>
      <p:boldItalic r:id="rId19"/>
    </p:embeddedFont>
    <p:embeddedFont>
      <p:font typeface="Lato Black"/>
      <p:bold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iunYoJUaJP83BZc/ihW11oDN2M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7B4DE54-8B36-4416-BDDD-ED7B2F343675}">
  <a:tblStyle styleId="{57B4DE54-8B36-4416-BDDD-ED7B2F34367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BE8"/>
          </a:solidFill>
        </a:fill>
      </a:tcStyle>
    </a:wholeTbl>
    <a:band1H>
      <a:tcTxStyle/>
      <a:tcStyle>
        <a:fill>
          <a:solidFill>
            <a:srgbClr val="CCD5CE"/>
          </a:solidFill>
        </a:fill>
      </a:tcStyle>
    </a:band1H>
    <a:band2H>
      <a:tcTxStyle/>
    </a:band2H>
    <a:band1V>
      <a:tcTxStyle/>
      <a:tcStyle>
        <a:fill>
          <a:solidFill>
            <a:srgbClr val="CCD5CE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20" Type="http://schemas.openxmlformats.org/officeDocument/2006/relationships/font" Target="fonts/LatoBlack-bold.fntdata"/><Relationship Id="rId22" Type="http://customschemas.google.com/relationships/presentationmetadata" Target="metadata"/><Relationship Id="rId21" Type="http://schemas.openxmlformats.org/officeDocument/2006/relationships/font" Target="fonts/LatoBlack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19" Type="http://schemas.openxmlformats.org/officeDocument/2006/relationships/font" Target="fonts/Lato-boldItalic.fntdata"/><Relationship Id="rId18" Type="http://schemas.openxmlformats.org/officeDocument/2006/relationships/font" Target="fonts/La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What is PeeringDB? Its a directory of information related to peering including sites, networks, internet exchanges and other useful information (unique voltage offerings, contact information and other data)</a:t>
            </a:r>
            <a:endParaRPr sz="2400"/>
          </a:p>
        </p:txBody>
      </p:sp>
      <p:sp>
        <p:nvSpPr>
          <p:cNvPr id="57" name="Google Shape;5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Web UI summary changes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Facility data to KMZ!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Search functionality - why that’s important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Beta testers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CFV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" name="Google Shape;6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ca92b1666f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PeeringDB runs on volunteers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need AC volunteers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good global exposure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-get to know people (ticket submitters! Hah!)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great experience learning about PDB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-about a 1 HR commit per week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" name="Google Shape;72;g2ca92b1666f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Location support includes ….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Simple search knows about objects to move at user speed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 have more work to do, but we’ll be retiring legacy simple search in the near future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" name="Google Shape;8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KMZ being auto generated once a day.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Contains useful record metadata </a:t>
            </a:r>
            <a:r>
              <a:rPr b="1" lang="en-US"/>
              <a:t>(Thank you to our Sponsor Digital Realty)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Powerful uses, FEMA, quake, near facilities (Thanks Digital – and they’re safe)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Other very cool uses aligned with personal data</a:t>
            </a:r>
            <a:endParaRPr/>
          </a:p>
        </p:txBody>
      </p:sp>
      <p:sp>
        <p:nvSpPr>
          <p:cNvPr id="90" name="Google Shape;9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Beta testers wanted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beta environment moving closer to production except for writes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We could use volunteers to let us know when they see issues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Reporting is easy via interface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da1c85fbe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Location support includes ….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Simple search knows about objects to move at user speed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 have more work to do, but we’ll be retiring legacy simple search in the near future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g2da1c85fbe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PeeringDB runs on volunteers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need AC volunteers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good global exposure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-get to know people (ticket submitters! Hah!)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great experience learning about PDB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-about a 1 HR commit per week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US"/>
              <a:t>Logo height proportions: 100%, 85%, 65%, 40%</a:t>
            </a:r>
            <a:endParaRPr/>
          </a:p>
        </p:txBody>
      </p:sp>
      <p:sp>
        <p:nvSpPr>
          <p:cNvPr id="125" name="Google Shape;12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0"/>
          <p:cNvSpPr txBox="1"/>
          <p:nvPr>
            <p:ph type="ctrTitle"/>
          </p:nvPr>
        </p:nvSpPr>
        <p:spPr>
          <a:xfrm>
            <a:off x="1524000" y="167719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" type="subTitle"/>
          </p:nvPr>
        </p:nvSpPr>
        <p:spPr>
          <a:xfrm>
            <a:off x="1524000" y="415686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1" name="Google Shape;2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1269" y="1677194"/>
            <a:ext cx="2389462" cy="1346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" name="Google Shape;24;p11"/>
          <p:cNvSpPr txBox="1"/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  <a:defRPr sz="4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157655" y="1323050"/>
            <a:ext cx="11866179" cy="4764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92806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9" name="Google Shape;29;p11"/>
          <p:cNvCxnSpPr/>
          <p:nvPr/>
        </p:nvCxnSpPr>
        <p:spPr>
          <a:xfrm>
            <a:off x="0" y="6222019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6878" y="6352443"/>
            <a:ext cx="1583094" cy="369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" name="Google Shape;33;p12"/>
          <p:cNvSpPr txBox="1"/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  <a:defRPr sz="4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0" type="dt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92806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12"/>
          <p:cNvCxnSpPr/>
          <p:nvPr/>
        </p:nvCxnSpPr>
        <p:spPr>
          <a:xfrm>
            <a:off x="0" y="6222019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" name="Google Shape;3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6878" y="6352443"/>
            <a:ext cx="1583094" cy="369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/>
          <p:nvPr>
            <p:ph idx="1" type="body"/>
          </p:nvPr>
        </p:nvSpPr>
        <p:spPr>
          <a:xfrm>
            <a:off x="162911" y="1319142"/>
            <a:ext cx="5722882" cy="4764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2" type="body"/>
          </p:nvPr>
        </p:nvSpPr>
        <p:spPr>
          <a:xfrm>
            <a:off x="6022429" y="1326961"/>
            <a:ext cx="6001406" cy="4756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" name="Google Shape;43;p13"/>
          <p:cNvSpPr txBox="1"/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  <a:defRPr sz="4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0" type="dt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2" type="sldNum"/>
          </p:nvPr>
        </p:nvSpPr>
        <p:spPr>
          <a:xfrm>
            <a:off x="92806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7" name="Google Shape;47;p13"/>
          <p:cNvCxnSpPr/>
          <p:nvPr/>
        </p:nvCxnSpPr>
        <p:spPr>
          <a:xfrm>
            <a:off x="0" y="6222019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" name="Google Shape;4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6878" y="6352443"/>
            <a:ext cx="1583094" cy="369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A90"/>
              </a:buClr>
              <a:buSzPts val="2400"/>
              <a:buNone/>
              <a:defRPr sz="2400">
                <a:solidFill>
                  <a:srgbClr val="888A9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2000"/>
              <a:buNone/>
              <a:defRPr sz="2000">
                <a:solidFill>
                  <a:srgbClr val="888A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800"/>
              <a:buNone/>
              <a:defRPr sz="1800">
                <a:solidFill>
                  <a:srgbClr val="888A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0" type="dt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Black"/>
              <a:buNone/>
              <a:defRPr b="0" i="0" sz="44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paulh@peeringdb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admincom@lists.peeringdb.co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1.png"/><Relationship Id="rId4" Type="http://schemas.openxmlformats.org/officeDocument/2006/relationships/image" Target="../media/image3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pc@peeringdb.com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admincom@lists.peeringdb.com" TargetMode="External"/></Relationships>
</file>

<file path=ppt/slides/_rels/slide9.xml.rels><?xml version="1.0" encoding="UTF-8" standalone="yes"?><Relationships xmlns="http://schemas.openxmlformats.org/package/2006/relationships"><Relationship Id="rId40" Type="http://schemas.openxmlformats.org/officeDocument/2006/relationships/image" Target="../media/image32.png"/><Relationship Id="rId42" Type="http://schemas.openxmlformats.org/officeDocument/2006/relationships/image" Target="../media/image38.png"/><Relationship Id="rId41" Type="http://schemas.openxmlformats.org/officeDocument/2006/relationships/image" Target="../media/image55.png"/><Relationship Id="rId44" Type="http://schemas.openxmlformats.org/officeDocument/2006/relationships/image" Target="../media/image48.png"/><Relationship Id="rId43" Type="http://schemas.openxmlformats.org/officeDocument/2006/relationships/image" Target="../media/image37.png"/><Relationship Id="rId46" Type="http://schemas.openxmlformats.org/officeDocument/2006/relationships/image" Target="../media/image54.png"/><Relationship Id="rId45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2.jpg"/><Relationship Id="rId9" Type="http://schemas.openxmlformats.org/officeDocument/2006/relationships/image" Target="../media/image3.png"/><Relationship Id="rId48" Type="http://schemas.openxmlformats.org/officeDocument/2006/relationships/image" Target="../media/image46.png"/><Relationship Id="rId47" Type="http://schemas.openxmlformats.org/officeDocument/2006/relationships/image" Target="../media/image49.png"/><Relationship Id="rId49" Type="http://schemas.openxmlformats.org/officeDocument/2006/relationships/image" Target="../media/image45.png"/><Relationship Id="rId5" Type="http://schemas.openxmlformats.org/officeDocument/2006/relationships/image" Target="../media/image14.png"/><Relationship Id="rId6" Type="http://schemas.openxmlformats.org/officeDocument/2006/relationships/image" Target="../media/image18.jpg"/><Relationship Id="rId7" Type="http://schemas.openxmlformats.org/officeDocument/2006/relationships/image" Target="../media/image20.png"/><Relationship Id="rId8" Type="http://schemas.openxmlformats.org/officeDocument/2006/relationships/image" Target="../media/image8.png"/><Relationship Id="rId31" Type="http://schemas.openxmlformats.org/officeDocument/2006/relationships/image" Target="../media/image31.jpg"/><Relationship Id="rId30" Type="http://schemas.openxmlformats.org/officeDocument/2006/relationships/image" Target="../media/image43.png"/><Relationship Id="rId33" Type="http://schemas.openxmlformats.org/officeDocument/2006/relationships/image" Target="../media/image27.png"/><Relationship Id="rId32" Type="http://schemas.openxmlformats.org/officeDocument/2006/relationships/image" Target="../media/image35.png"/><Relationship Id="rId35" Type="http://schemas.openxmlformats.org/officeDocument/2006/relationships/image" Target="../media/image53.png"/><Relationship Id="rId34" Type="http://schemas.openxmlformats.org/officeDocument/2006/relationships/image" Target="../media/image36.png"/><Relationship Id="rId37" Type="http://schemas.openxmlformats.org/officeDocument/2006/relationships/image" Target="../media/image44.png"/><Relationship Id="rId36" Type="http://schemas.openxmlformats.org/officeDocument/2006/relationships/image" Target="../media/image42.png"/><Relationship Id="rId39" Type="http://schemas.openxmlformats.org/officeDocument/2006/relationships/image" Target="../media/image40.png"/><Relationship Id="rId38" Type="http://schemas.openxmlformats.org/officeDocument/2006/relationships/image" Target="../media/image51.png"/><Relationship Id="rId20" Type="http://schemas.openxmlformats.org/officeDocument/2006/relationships/image" Target="../media/image22.png"/><Relationship Id="rId22" Type="http://schemas.openxmlformats.org/officeDocument/2006/relationships/image" Target="../media/image28.png"/><Relationship Id="rId21" Type="http://schemas.openxmlformats.org/officeDocument/2006/relationships/image" Target="../media/image11.png"/><Relationship Id="rId24" Type="http://schemas.openxmlformats.org/officeDocument/2006/relationships/image" Target="../media/image34.png"/><Relationship Id="rId23" Type="http://schemas.openxmlformats.org/officeDocument/2006/relationships/image" Target="../media/image23.png"/><Relationship Id="rId26" Type="http://schemas.openxmlformats.org/officeDocument/2006/relationships/image" Target="../media/image25.png"/><Relationship Id="rId25" Type="http://schemas.openxmlformats.org/officeDocument/2006/relationships/image" Target="../media/image16.png"/><Relationship Id="rId28" Type="http://schemas.openxmlformats.org/officeDocument/2006/relationships/image" Target="../media/image50.png"/><Relationship Id="rId27" Type="http://schemas.openxmlformats.org/officeDocument/2006/relationships/image" Target="../media/image24.png"/><Relationship Id="rId29" Type="http://schemas.openxmlformats.org/officeDocument/2006/relationships/image" Target="../media/image30.jpg"/><Relationship Id="rId50" Type="http://schemas.openxmlformats.org/officeDocument/2006/relationships/image" Target="../media/image47.png"/><Relationship Id="rId11" Type="http://schemas.openxmlformats.org/officeDocument/2006/relationships/image" Target="../media/image39.jpg"/><Relationship Id="rId10" Type="http://schemas.openxmlformats.org/officeDocument/2006/relationships/image" Target="../media/image9.png"/><Relationship Id="rId13" Type="http://schemas.openxmlformats.org/officeDocument/2006/relationships/image" Target="../media/image7.png"/><Relationship Id="rId12" Type="http://schemas.openxmlformats.org/officeDocument/2006/relationships/image" Target="../media/image13.png"/><Relationship Id="rId15" Type="http://schemas.openxmlformats.org/officeDocument/2006/relationships/image" Target="../media/image56.png"/><Relationship Id="rId14" Type="http://schemas.openxmlformats.org/officeDocument/2006/relationships/image" Target="../media/image10.png"/><Relationship Id="rId17" Type="http://schemas.openxmlformats.org/officeDocument/2006/relationships/image" Target="../media/image29.png"/><Relationship Id="rId16" Type="http://schemas.openxmlformats.org/officeDocument/2006/relationships/image" Target="../media/image21.png"/><Relationship Id="rId19" Type="http://schemas.openxmlformats.org/officeDocument/2006/relationships/image" Target="../media/image15.png"/><Relationship Id="rId1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/>
          <p:nvPr>
            <p:ph type="ctrTitle"/>
          </p:nvPr>
        </p:nvSpPr>
        <p:spPr>
          <a:xfrm>
            <a:off x="1524000" y="3119694"/>
            <a:ext cx="9144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</a:pPr>
            <a:r>
              <a:rPr lang="en-US" sz="4700"/>
              <a:t>Update</a:t>
            </a:r>
            <a:endParaRPr sz="4700"/>
          </a:p>
        </p:txBody>
      </p:sp>
      <p:sp>
        <p:nvSpPr>
          <p:cNvPr id="60" name="Google Shape;60;p1"/>
          <p:cNvSpPr txBox="1"/>
          <p:nvPr>
            <p:ph idx="1" type="subTitle"/>
          </p:nvPr>
        </p:nvSpPr>
        <p:spPr>
          <a:xfrm>
            <a:off x="1524000" y="4156875"/>
            <a:ext cx="9144000" cy="27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</a:pPr>
            <a:r>
              <a:rPr lang="en-US" sz="10325"/>
              <a:t>Paul</a:t>
            </a:r>
            <a:r>
              <a:rPr lang="en-US" sz="10325"/>
              <a:t> Hoogsteder</a:t>
            </a:r>
            <a:endParaRPr sz="10325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</a:pPr>
            <a:r>
              <a:rPr lang="en-US" sz="10325"/>
              <a:t>paulh</a:t>
            </a:r>
            <a:r>
              <a:rPr lang="en-US" sz="10325" u="sng">
                <a:solidFill>
                  <a:schemeClr val="hlink"/>
                </a:solidFill>
                <a:hlinkClick r:id="rId3"/>
              </a:rPr>
              <a:t>@peeringdb.com</a:t>
            </a:r>
            <a:endParaRPr sz="10325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</a:pPr>
            <a:r>
              <a:t/>
            </a:r>
            <a:endParaRPr sz="10325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</a:pPr>
            <a:r>
              <a:rPr lang="en-US" sz="10325"/>
              <a:t>RIPE 88</a:t>
            </a:r>
            <a:endParaRPr sz="10325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</a:pPr>
            <a:r>
              <a:rPr lang="en-US" sz="10325"/>
              <a:t>Kraków</a:t>
            </a:r>
            <a:r>
              <a:rPr lang="en-US" sz="10325"/>
              <a:t>, Poland</a:t>
            </a:r>
            <a:endParaRPr sz="10325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</a:pPr>
            <a:r>
              <a:rPr lang="en-US" sz="10325"/>
              <a:t>23 May 2024</a:t>
            </a:r>
            <a:endParaRPr sz="10325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/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Updates</a:t>
            </a:r>
            <a:endParaRPr/>
          </a:p>
        </p:txBody>
      </p:sp>
      <p:sp>
        <p:nvSpPr>
          <p:cNvPr id="66" name="Google Shape;66;p2"/>
          <p:cNvSpPr txBox="1"/>
          <p:nvPr>
            <p:ph idx="1" type="body"/>
          </p:nvPr>
        </p:nvSpPr>
        <p:spPr>
          <a:xfrm>
            <a:off x="157650" y="1206175"/>
            <a:ext cx="12034500" cy="48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3300"/>
              <a:t>News from the Frontlines</a:t>
            </a:r>
            <a:endParaRPr b="1" sz="33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/>
          </a:p>
          <a:p>
            <a:pPr indent="-4191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People changes</a:t>
            </a:r>
            <a:endParaRPr sz="3000"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v2 Search improvements</a:t>
            </a:r>
            <a:endParaRPr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.KMZ dump and export</a:t>
            </a:r>
            <a:endParaRPr sz="3000"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Beta is better!</a:t>
            </a:r>
            <a:endParaRPr sz="3000"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</a:pPr>
            <a:r>
              <a:t/>
            </a:r>
            <a:endParaRPr/>
          </a:p>
        </p:txBody>
      </p:sp>
      <p:sp>
        <p:nvSpPr>
          <p:cNvPr id="67" name="Google Shape;67;p2"/>
          <p:cNvSpPr txBox="1"/>
          <p:nvPr>
            <p:ph idx="10" type="dt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700"/>
              <a:t>2024-05-23</a:t>
            </a:r>
            <a:endParaRPr sz="1700"/>
          </a:p>
        </p:txBody>
      </p:sp>
      <p:sp>
        <p:nvSpPr>
          <p:cNvPr id="68" name="Google Shape;68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700"/>
              <a:t>RIPE 88, Kraków, Poland</a:t>
            </a:r>
            <a:endParaRPr sz="1700"/>
          </a:p>
        </p:txBody>
      </p:sp>
      <p:pic>
        <p:nvPicPr>
          <p:cNvPr id="69" name="Google Shape;6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6424" y="893500"/>
            <a:ext cx="2344850" cy="50710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ca92b1666f_0_1"/>
          <p:cNvSpPr txBox="1"/>
          <p:nvPr>
            <p:ph type="title"/>
          </p:nvPr>
        </p:nvSpPr>
        <p:spPr>
          <a:xfrm>
            <a:off x="162911" y="91440"/>
            <a:ext cx="118662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People Changes</a:t>
            </a:r>
            <a:endParaRPr/>
          </a:p>
        </p:txBody>
      </p:sp>
      <p:sp>
        <p:nvSpPr>
          <p:cNvPr id="75" name="Google Shape;75;g2ca92b1666f_0_1"/>
          <p:cNvSpPr txBox="1"/>
          <p:nvPr>
            <p:ph idx="1" type="body"/>
          </p:nvPr>
        </p:nvSpPr>
        <p:spPr>
          <a:xfrm>
            <a:off x="157650" y="1323050"/>
            <a:ext cx="11292600" cy="47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t/>
            </a:r>
            <a:endParaRPr/>
          </a:p>
          <a:p>
            <a:pPr indent="-374332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2972"/>
              <a:buChar char="•"/>
            </a:pPr>
            <a:r>
              <a:rPr b="1" lang="en-US" sz="3700"/>
              <a:t>Board Elections</a:t>
            </a:r>
            <a:endParaRPr b="1" sz="3700"/>
          </a:p>
          <a:p>
            <a:pPr indent="-35814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Char char="•"/>
            </a:pPr>
            <a:r>
              <a:rPr lang="en-US" sz="3000"/>
              <a:t>Job Snijders and Aaron Hughes re-elected</a:t>
            </a:r>
            <a:endParaRPr sz="30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39052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lang="en-US" sz="3000"/>
              <a:t>Product Committee</a:t>
            </a:r>
            <a:endParaRPr b="1" sz="3000"/>
          </a:p>
          <a:p>
            <a:pPr indent="-390525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000"/>
              <a:t>Jack Carrozzo replaced Stephen McManus as Chair</a:t>
            </a:r>
            <a:endParaRPr sz="30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39052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lang="en-US" sz="3000"/>
              <a:t>Admin Committee</a:t>
            </a:r>
            <a:endParaRPr b="1" sz="3000"/>
          </a:p>
          <a:p>
            <a:pPr indent="-390525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000"/>
              <a:t>Looking for volunteers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0000"/>
              <a:buNone/>
            </a:pPr>
            <a:r>
              <a:rPr lang="en-US" sz="3000"/>
              <a:t>Email us at </a:t>
            </a:r>
            <a:r>
              <a:rPr lang="en-US" sz="3000" u="sng">
                <a:solidFill>
                  <a:schemeClr val="hlink"/>
                </a:solidFill>
                <a:hlinkClick r:id="rId3"/>
              </a:rPr>
              <a:t>admincom@lists.peeringdb.com</a:t>
            </a:r>
            <a:r>
              <a:rPr lang="en-US" sz="3000"/>
              <a:t> for more info.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0000"/>
              <a:buNone/>
            </a:pPr>
            <a:r>
              <a:t/>
            </a:r>
            <a:endParaRPr b="1"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t/>
            </a:r>
            <a:endParaRPr/>
          </a:p>
        </p:txBody>
      </p:sp>
      <p:sp>
        <p:nvSpPr>
          <p:cNvPr id="76" name="Google Shape;76;g2ca92b1666f_0_1"/>
          <p:cNvSpPr txBox="1"/>
          <p:nvPr>
            <p:ph idx="10" type="dt"/>
          </p:nvPr>
        </p:nvSpPr>
        <p:spPr>
          <a:xfrm>
            <a:off x="2207172" y="6356350"/>
            <a:ext cx="137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700"/>
              <a:t>2024-05-23</a:t>
            </a:r>
            <a:endParaRPr/>
          </a:p>
        </p:txBody>
      </p:sp>
      <p:sp>
        <p:nvSpPr>
          <p:cNvPr id="77" name="Google Shape;77;g2ca92b1666f_0_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700"/>
              <a:t>RIPE 88</a:t>
            </a:r>
            <a:r>
              <a:rPr lang="en-US" sz="1700"/>
              <a:t>, </a:t>
            </a:r>
            <a:r>
              <a:rPr lang="en-US" sz="1700"/>
              <a:t>Kraków, Poland</a:t>
            </a:r>
            <a:endParaRPr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/>
          <p:nvPr>
            <p:ph type="title"/>
          </p:nvPr>
        </p:nvSpPr>
        <p:spPr>
          <a:xfrm>
            <a:off x="162911" y="91440"/>
            <a:ext cx="118662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Search </a:t>
            </a:r>
            <a:endParaRPr/>
          </a:p>
        </p:txBody>
      </p:sp>
      <p:sp>
        <p:nvSpPr>
          <p:cNvPr id="83" name="Google Shape;83;p5"/>
          <p:cNvSpPr txBox="1"/>
          <p:nvPr>
            <p:ph idx="1" type="body"/>
          </p:nvPr>
        </p:nvSpPr>
        <p:spPr>
          <a:xfrm>
            <a:off x="157650" y="1323050"/>
            <a:ext cx="4587000" cy="47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3300"/>
              <a:t>Search is getting better</a:t>
            </a:r>
            <a:endParaRPr b="1" sz="33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/>
          </a:p>
          <a:p>
            <a:pPr indent="-4191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ISO 3166 support</a:t>
            </a:r>
            <a:endParaRPr sz="3000"/>
          </a:p>
          <a:p>
            <a:pPr indent="-4191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ISO 3166-2 subdivision support coming</a:t>
            </a:r>
            <a:endParaRPr/>
          </a:p>
        </p:txBody>
      </p:sp>
      <p:sp>
        <p:nvSpPr>
          <p:cNvPr id="84" name="Google Shape;84;p5"/>
          <p:cNvSpPr txBox="1"/>
          <p:nvPr>
            <p:ph idx="10" type="dt"/>
          </p:nvPr>
        </p:nvSpPr>
        <p:spPr>
          <a:xfrm>
            <a:off x="2207172" y="6356350"/>
            <a:ext cx="137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700"/>
              <a:t>2024-05-23</a:t>
            </a:r>
            <a:endParaRPr/>
          </a:p>
        </p:txBody>
      </p:sp>
      <p:sp>
        <p:nvSpPr>
          <p:cNvPr id="85" name="Google Shape;85;p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700"/>
              <a:t>RIPE 88, Kraków, Poland</a:t>
            </a:r>
            <a:endParaRPr sz="1700"/>
          </a:p>
        </p:txBody>
      </p:sp>
      <p:pic>
        <p:nvPicPr>
          <p:cNvPr id="86" name="Google Shape;8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4777" y="1323040"/>
            <a:ext cx="5791048" cy="370140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7" name="Google Shape;8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9600" y="3061350"/>
            <a:ext cx="6089498" cy="26165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/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KMZ Improvements</a:t>
            </a:r>
            <a:endParaRPr/>
          </a:p>
        </p:txBody>
      </p:sp>
      <p:sp>
        <p:nvSpPr>
          <p:cNvPr id="93" name="Google Shape;93;p4"/>
          <p:cNvSpPr txBox="1"/>
          <p:nvPr>
            <p:ph idx="1" type="body"/>
          </p:nvPr>
        </p:nvSpPr>
        <p:spPr>
          <a:xfrm>
            <a:off x="157652" y="1323050"/>
            <a:ext cx="6505800" cy="47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3300"/>
              <a:t>Facility Data</a:t>
            </a:r>
            <a:endParaRPr b="1" sz="3300"/>
          </a:p>
          <a:p>
            <a:pPr indent="-4191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Locations and metadata</a:t>
            </a:r>
            <a:endParaRPr sz="3000"/>
          </a:p>
          <a:p>
            <a:pPr indent="-4191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Exported daily</a:t>
            </a:r>
            <a:endParaRPr sz="3000"/>
          </a:p>
          <a:p>
            <a:pPr indent="-4191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Importable to Google Maps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3300"/>
              <a:t>Later this year</a:t>
            </a:r>
            <a:endParaRPr b="1" sz="3300"/>
          </a:p>
          <a:p>
            <a:pPr indent="-4191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Export searches  to KMZ  </a:t>
            </a:r>
            <a:endParaRPr sz="3000"/>
          </a:p>
          <a:p>
            <a:pPr indent="-4191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Improved visual attributes</a:t>
            </a:r>
            <a:endParaRPr sz="3000"/>
          </a:p>
        </p:txBody>
      </p:sp>
      <p:sp>
        <p:nvSpPr>
          <p:cNvPr id="94" name="Google Shape;94;p4"/>
          <p:cNvSpPr txBox="1"/>
          <p:nvPr>
            <p:ph idx="10" type="dt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700"/>
              <a:t>2024-05-23</a:t>
            </a:r>
            <a:endParaRPr/>
          </a:p>
        </p:txBody>
      </p:sp>
      <p:sp>
        <p:nvSpPr>
          <p:cNvPr id="95" name="Google Shape;9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700"/>
              <a:t>RIPE 88, Kraków, Poland</a:t>
            </a:r>
            <a:endParaRPr sz="1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/>
          <p:nvPr>
            <p:ph type="title"/>
          </p:nvPr>
        </p:nvSpPr>
        <p:spPr>
          <a:xfrm>
            <a:off x="162911" y="91440"/>
            <a:ext cx="118662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We Need Beta Testers</a:t>
            </a:r>
            <a:endParaRPr/>
          </a:p>
        </p:txBody>
      </p:sp>
      <p:sp>
        <p:nvSpPr>
          <p:cNvPr id="102" name="Google Shape;102;p6"/>
          <p:cNvSpPr txBox="1"/>
          <p:nvPr>
            <p:ph idx="1" type="body"/>
          </p:nvPr>
        </p:nvSpPr>
        <p:spPr>
          <a:xfrm>
            <a:off x="157655" y="1323050"/>
            <a:ext cx="11866200" cy="47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3300"/>
              <a:t>Consider using the Beta environment as default</a:t>
            </a:r>
            <a:endParaRPr b="1" sz="33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300"/>
          </a:p>
          <a:p>
            <a:pPr indent="-4191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Regular data refresh throughout the month</a:t>
            </a:r>
            <a:endParaRPr sz="3000"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Beta separated from production</a:t>
            </a:r>
            <a:endParaRPr sz="3000"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Early access to improvements</a:t>
            </a:r>
            <a:endParaRPr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Easy feedback mechanism</a:t>
            </a:r>
            <a:endParaRPr sz="3000"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Try it at https://beta.peeringdb.com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3300"/>
              <a:t>Contact us at </a:t>
            </a:r>
            <a:r>
              <a:rPr b="1" lang="en-US" sz="3300" u="sng">
                <a:solidFill>
                  <a:schemeClr val="hlink"/>
                </a:solidFill>
                <a:hlinkClick r:id="rId3"/>
              </a:rPr>
              <a:t>pc@peeringdb.com</a:t>
            </a:r>
            <a:r>
              <a:rPr b="1" lang="en-US" sz="3300"/>
              <a:t> with any questions</a:t>
            </a:r>
            <a:endParaRPr b="1" sz="3300"/>
          </a:p>
        </p:txBody>
      </p:sp>
      <p:sp>
        <p:nvSpPr>
          <p:cNvPr id="103" name="Google Shape;103;p6"/>
          <p:cNvSpPr txBox="1"/>
          <p:nvPr>
            <p:ph idx="10" type="dt"/>
          </p:nvPr>
        </p:nvSpPr>
        <p:spPr>
          <a:xfrm>
            <a:off x="2207172" y="6356350"/>
            <a:ext cx="137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700"/>
              <a:t>2024-05-23</a:t>
            </a:r>
            <a:endParaRPr/>
          </a:p>
        </p:txBody>
      </p:sp>
      <p:sp>
        <p:nvSpPr>
          <p:cNvPr id="104" name="Google Shape;104;p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700"/>
              <a:t>RIPE 88, Kraków, Poland</a:t>
            </a:r>
            <a:endParaRPr sz="1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da1c85fbe1_0_0"/>
          <p:cNvSpPr txBox="1"/>
          <p:nvPr>
            <p:ph type="title"/>
          </p:nvPr>
        </p:nvSpPr>
        <p:spPr>
          <a:xfrm>
            <a:off x="162911" y="91440"/>
            <a:ext cx="118662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IRRdb support at IXPs</a:t>
            </a:r>
            <a:r>
              <a:rPr lang="en-US"/>
              <a:t> </a:t>
            </a:r>
            <a:endParaRPr/>
          </a:p>
        </p:txBody>
      </p:sp>
      <p:sp>
        <p:nvSpPr>
          <p:cNvPr id="110" name="Google Shape;110;g2da1c85fbe1_0_0"/>
          <p:cNvSpPr txBox="1"/>
          <p:nvPr>
            <p:ph idx="1" type="body"/>
          </p:nvPr>
        </p:nvSpPr>
        <p:spPr>
          <a:xfrm>
            <a:off x="157650" y="1323050"/>
            <a:ext cx="6034800" cy="47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3300"/>
              <a:t>Our process</a:t>
            </a:r>
            <a:endParaRPr b="1" sz="3300"/>
          </a:p>
          <a:p>
            <a:pPr indent="-4191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This issue was community proposed</a:t>
            </a:r>
            <a:endParaRPr sz="3000"/>
          </a:p>
          <a:p>
            <a:pPr indent="-4191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To move forward with an issue like this we need to understand how users will benefit</a:t>
            </a:r>
            <a:endParaRPr sz="3000"/>
          </a:p>
          <a:p>
            <a:pPr indent="-4191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Will they automate? </a:t>
            </a:r>
            <a:endParaRPr sz="3000"/>
          </a:p>
          <a:p>
            <a:pPr indent="-4191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Will they choose IXPs based on this information?</a:t>
            </a:r>
            <a:endParaRPr sz="3000"/>
          </a:p>
        </p:txBody>
      </p:sp>
      <p:sp>
        <p:nvSpPr>
          <p:cNvPr id="111" name="Google Shape;111;g2da1c85fbe1_0_0"/>
          <p:cNvSpPr txBox="1"/>
          <p:nvPr>
            <p:ph idx="10" type="dt"/>
          </p:nvPr>
        </p:nvSpPr>
        <p:spPr>
          <a:xfrm>
            <a:off x="2207172" y="6356350"/>
            <a:ext cx="137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700"/>
              <a:t>2024-05-23</a:t>
            </a:r>
            <a:endParaRPr/>
          </a:p>
        </p:txBody>
      </p:sp>
      <p:sp>
        <p:nvSpPr>
          <p:cNvPr id="112" name="Google Shape;112;g2da1c85fbe1_0_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700"/>
              <a:t>RIPE 88, Kraków, Poland</a:t>
            </a:r>
            <a:endParaRPr sz="1700"/>
          </a:p>
        </p:txBody>
      </p:sp>
      <p:pic>
        <p:nvPicPr>
          <p:cNvPr id="113" name="Google Shape;113;g2da1c85fbe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2500" y="1602098"/>
            <a:ext cx="5686599" cy="388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/>
          <p:nvPr>
            <p:ph type="title"/>
          </p:nvPr>
        </p:nvSpPr>
        <p:spPr>
          <a:xfrm>
            <a:off x="162911" y="91440"/>
            <a:ext cx="118662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Call for Volunteers</a:t>
            </a:r>
            <a:endParaRPr/>
          </a:p>
        </p:txBody>
      </p:sp>
      <p:sp>
        <p:nvSpPr>
          <p:cNvPr id="119" name="Google Shape;119;p7"/>
          <p:cNvSpPr txBox="1"/>
          <p:nvPr>
            <p:ph idx="1" type="body"/>
          </p:nvPr>
        </p:nvSpPr>
        <p:spPr>
          <a:xfrm>
            <a:off x="157650" y="1323050"/>
            <a:ext cx="11292600" cy="47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4000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b="1" lang="en-US" sz="3700"/>
              <a:t>Admin Committee</a:t>
            </a:r>
            <a:endParaRPr b="1" sz="3700"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3000"/>
              <a:t>Answer user support questions</a:t>
            </a:r>
            <a:endParaRPr sz="3000"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3000"/>
              <a:t>Suggest improvements based on experience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000"/>
              <a:t>Email us at </a:t>
            </a:r>
            <a:r>
              <a:rPr lang="en-US" sz="3000" u="sng">
                <a:solidFill>
                  <a:schemeClr val="hlink"/>
                </a:solidFill>
                <a:hlinkClick r:id="rId3"/>
              </a:rPr>
              <a:t>admincom@lists.peeringdb.com</a:t>
            </a:r>
            <a:r>
              <a:rPr lang="en-US" sz="3000"/>
              <a:t> for more info.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20" name="Google Shape;120;p7"/>
          <p:cNvSpPr txBox="1"/>
          <p:nvPr>
            <p:ph idx="10" type="dt"/>
          </p:nvPr>
        </p:nvSpPr>
        <p:spPr>
          <a:xfrm>
            <a:off x="2207172" y="6356350"/>
            <a:ext cx="137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700"/>
              <a:t>2024-05-23</a:t>
            </a:r>
            <a:endParaRPr/>
          </a:p>
        </p:txBody>
      </p:sp>
      <p:sp>
        <p:nvSpPr>
          <p:cNvPr id="121" name="Google Shape;121;p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700"/>
              <a:t>RIPE 88, Kraków, Poland</a:t>
            </a:r>
            <a:endParaRPr sz="1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/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Thank you to our sponsors!</a:t>
            </a:r>
            <a:endParaRPr/>
          </a:p>
        </p:txBody>
      </p:sp>
      <p:graphicFrame>
        <p:nvGraphicFramePr>
          <p:cNvPr id="128" name="Google Shape;128;p8"/>
          <p:cNvGraphicFramePr/>
          <p:nvPr/>
        </p:nvGraphicFramePr>
        <p:xfrm>
          <a:off x="2820" y="12089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{57B4DE54-8B36-4416-BDDD-ED7B2F343675}</a:tableStyleId>
              </a:tblPr>
              <a:tblGrid>
                <a:gridCol w="1727825"/>
                <a:gridCol w="10461350"/>
              </a:tblGrid>
              <a:tr h="1071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400" u="none" cap="none" strike="noStrike">
                          <a:solidFill>
                            <a:schemeClr val="dk1"/>
                          </a:solidFill>
                        </a:rPr>
                        <a:t>Diamond Sponsor</a:t>
                      </a:r>
                      <a:endParaRPr/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8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Platinum Sponsors</a:t>
                      </a:r>
                      <a:endParaRPr/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02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Gold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Sponsors</a:t>
                      </a:r>
                      <a:endParaRPr/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54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</a:rPr>
                        <a:t>Silver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</a:rPr>
                        <a:t>Sponsors</a:t>
                      </a:r>
                      <a:endParaRPr/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9" name="Google Shape;12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4821" y="1331610"/>
            <a:ext cx="3850106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6326" y="1331610"/>
            <a:ext cx="2727284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peeringdb.com/media/logos/LACNIC.png" id="131" name="Google Shape;13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53061" y="5077716"/>
            <a:ext cx="510921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48214" y="5497604"/>
            <a:ext cx="260032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40815" y="5497604"/>
            <a:ext cx="710913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61533" y="5077716"/>
            <a:ext cx="590185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PE NCC" id="135" name="Google Shape;135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273979" y="5880635"/>
            <a:ext cx="1129052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nce-IX" id="136" name="Google Shape;136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791255" y="5077716"/>
            <a:ext cx="1081605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038532" y="5077716"/>
            <a:ext cx="857438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355032" y="5497604"/>
            <a:ext cx="860309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text on a black background&#10;&#10;Description automatically generated" id="139" name="Google Shape;139;p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929416" y="5077716"/>
            <a:ext cx="470691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40" name="Google Shape;140;p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586707" y="5880635"/>
            <a:ext cx="1251122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hape&#10;&#10;Description automatically generated" id="141" name="Google Shape;141;p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488607" y="5497604"/>
            <a:ext cx="1686064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768051" y="5880635"/>
            <a:ext cx="583525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43" name="Google Shape;143;p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693372" y="5497604"/>
            <a:ext cx="119380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144" name="Google Shape;144;p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540815" y="5077716"/>
            <a:ext cx="1336291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and white flag&#10;&#10;Description automatically generated with medium confidence" id="145" name="Google Shape;145;p8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395699" y="5497604"/>
            <a:ext cx="1117315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46" name="Google Shape;146;p8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794086" y="5497604"/>
            <a:ext cx="1073767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, tableware, plate&#10;&#10;Description automatically generated" id="147" name="Google Shape;147;p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057396" y="5077716"/>
            <a:ext cx="572433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msterdam Internet Exchange BV" id="148" name="Google Shape;148;p8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540815" y="3938527"/>
            <a:ext cx="423463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8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385074" y="3938527"/>
            <a:ext cx="1095129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50" name="Google Shape;150;p8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178868" y="3938527"/>
            <a:ext cx="991616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51" name="Google Shape;151;p8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9374550" y="3938527"/>
            <a:ext cx="1506839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8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540588" y="4448011"/>
            <a:ext cx="1097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53" name="Google Shape;153;p8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9838603" y="4448011"/>
            <a:ext cx="981099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4" name="Google Shape;154;p8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3833891" y="4448011"/>
            <a:ext cx="82012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155" name="Google Shape;155;p8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540815" y="4448011"/>
            <a:ext cx="80375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nt, graphics, screenshot, logo&#10;&#10;Description automatically generated" id="156" name="Google Shape;156;p8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9313144" y="5077716"/>
            <a:ext cx="1378492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Description automatically generated with medium confidence" id="157" name="Google Shape;157;p8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540815" y="5880635"/>
            <a:ext cx="1038352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on a black background&#10;&#10;Description automatically generated" id="158" name="Google Shape;158;p8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4297680" y="2395728"/>
            <a:ext cx="1437083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8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536346" y="2395748"/>
            <a:ext cx="134076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5913357" y="2395748"/>
            <a:ext cx="598516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61" name="Google Shape;161;p8"/>
          <p:cNvPicPr preferRelativeResize="0"/>
          <p:nvPr/>
        </p:nvPicPr>
        <p:blipFill rotWithShape="1">
          <a:blip r:embed="rId35">
            <a:alphaModFix/>
          </a:blip>
          <a:srcRect b="10879" l="6636" r="6517" t="10973"/>
          <a:stretch/>
        </p:blipFill>
        <p:spPr>
          <a:xfrm>
            <a:off x="3077695" y="2395748"/>
            <a:ext cx="1016191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162" name="Google Shape;162;p8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3151271" y="3087321"/>
            <a:ext cx="2721401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8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6056863" y="3087321"/>
            <a:ext cx="2192254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nn diagram&#10;&#10;Description automatically generated with medium confidence" id="164" name="Google Shape;164;p8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6712463" y="2395748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lorful circle logo on a black background&#10;&#10;Description automatically generated" id="165" name="Google Shape;165;p8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7461694" y="2395748"/>
            <a:ext cx="1652807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triangle with a black background&#10;&#10;Description automatically generated" id="166" name="Google Shape;166;p8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530849" y="3087321"/>
            <a:ext cx="1436231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blue logo&#10;&#10;Description automatically generated" id="167" name="Google Shape;167;p8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6148903" y="3938527"/>
            <a:ext cx="1797191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black text&#10;&#10;Description automatically generated" id="168" name="Google Shape;168;p8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3540460" y="5880635"/>
            <a:ext cx="1540934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4860990" y="4448011"/>
            <a:ext cx="3810241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blue and pink letters&#10;&#10;Description automatically generated" id="170" name="Google Shape;170;p8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2433854" y="5497604"/>
            <a:ext cx="1179871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black logo&#10;&#10;Description automatically generated" id="171" name="Google Shape;171;p8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8153400" y="5880635"/>
            <a:ext cx="124116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letters and numbers&#10;&#10;Description automatically generated" id="172" name="Google Shape;172;p8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6572821" y="5880635"/>
            <a:ext cx="1410788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&#10;&#10;Description automatically generated" id="173" name="Google Shape;173;p8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8147124" y="3938527"/>
            <a:ext cx="1026396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8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4694793" y="3938527"/>
            <a:ext cx="123952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and white symbol&#10;&#10;Description automatically generated" id="175" name="Google Shape;175;p8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8869784" y="4448011"/>
            <a:ext cx="770266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green text&#10;&#10;Description automatically generated" id="176" name="Google Shape;176;p8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6034285" y="5077716"/>
            <a:ext cx="1733706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 txBox="1"/>
          <p:nvPr>
            <p:ph idx="10" type="dt"/>
          </p:nvPr>
        </p:nvSpPr>
        <p:spPr>
          <a:xfrm>
            <a:off x="2207172" y="6356350"/>
            <a:ext cx="137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700"/>
              <a:t>2024-05-23</a:t>
            </a:r>
            <a:endParaRPr/>
          </a:p>
        </p:txBody>
      </p:sp>
      <p:sp>
        <p:nvSpPr>
          <p:cNvPr id="178" name="Google Shape;178;p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700"/>
              <a:t>RIPE 88, Kraków, Poland</a:t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PeeringDB Colors">
      <a:dk1>
        <a:srgbClr val="00203E"/>
      </a:dk1>
      <a:lt1>
        <a:srgbClr val="F1F1F1"/>
      </a:lt1>
      <a:dk2>
        <a:srgbClr val="000000"/>
      </a:dk2>
      <a:lt2>
        <a:srgbClr val="FFFFFF"/>
      </a:lt2>
      <a:accent1>
        <a:srgbClr val="33744A"/>
      </a:accent1>
      <a:accent2>
        <a:srgbClr val="1C3F28"/>
      </a:accent2>
      <a:accent3>
        <a:srgbClr val="4B6063"/>
      </a:accent3>
      <a:accent4>
        <a:srgbClr val="B0DBD8"/>
      </a:accent4>
      <a:accent5>
        <a:srgbClr val="C7968D"/>
      </a:accent5>
      <a:accent6>
        <a:srgbClr val="961E1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