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26"/>
  </p:notesMasterIdLst>
  <p:sldIdLst>
    <p:sldId id="304" r:id="rId4"/>
    <p:sldId id="274" r:id="rId5"/>
    <p:sldId id="275" r:id="rId6"/>
    <p:sldId id="276" r:id="rId7"/>
    <p:sldId id="277" r:id="rId8"/>
    <p:sldId id="278" r:id="rId9"/>
    <p:sldId id="293" r:id="rId10"/>
    <p:sldId id="294" r:id="rId11"/>
    <p:sldId id="299" r:id="rId12"/>
    <p:sldId id="298" r:id="rId13"/>
    <p:sldId id="296" r:id="rId14"/>
    <p:sldId id="280" r:id="rId15"/>
    <p:sldId id="300" r:id="rId16"/>
    <p:sldId id="301" r:id="rId17"/>
    <p:sldId id="302" r:id="rId18"/>
    <p:sldId id="306" r:id="rId19"/>
    <p:sldId id="288" r:id="rId20"/>
    <p:sldId id="287" r:id="rId21"/>
    <p:sldId id="289" r:id="rId22"/>
    <p:sldId id="303" r:id="rId23"/>
    <p:sldId id="307" r:id="rId24"/>
    <p:sldId id="305" r:id="rId2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195347E-E34C-9545-A007-91536CBA430D}">
          <p14:sldIdLst>
            <p14:sldId id="304"/>
            <p14:sldId id="274"/>
            <p14:sldId id="275"/>
            <p14:sldId id="276"/>
            <p14:sldId id="277"/>
            <p14:sldId id="278"/>
            <p14:sldId id="293"/>
            <p14:sldId id="294"/>
            <p14:sldId id="299"/>
            <p14:sldId id="298"/>
            <p14:sldId id="296"/>
            <p14:sldId id="280"/>
            <p14:sldId id="300"/>
            <p14:sldId id="301"/>
            <p14:sldId id="302"/>
            <p14:sldId id="306"/>
            <p14:sldId id="288"/>
            <p14:sldId id="287"/>
            <p14:sldId id="289"/>
            <p14:sldId id="303"/>
            <p14:sldId id="307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F79085-4BA9-8895-4414-BA02B188DCCF}" name="Roman Dodin (Nokia)" initials="R(" userId="S::roman.dodin@nokia.com::e21e9773-5acf-492c-be3e-b359241c9b22" providerId="AD"/>
  <p188:author id="{FD0645B5-F25E-4230-AD4B-553BC1A8A2B3}" name="Carl Montanari (Nokia)" initials="C(" userId="S::carl.montanari@nokia.com::58a5589b-10b8-474c-8a46-bca50e594a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52049-F78D-574B-9F77-D193EF7119DB}" v="36" dt="2024-05-20T08:51:35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7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7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7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5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6052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GB" altLang="en-US">
                <a:sym typeface="Helvetica Neue" charset="0"/>
              </a:rPr>
              <a:t>Second level</a:t>
            </a:r>
          </a:p>
          <a:p>
            <a:pPr lvl="2"/>
            <a:r>
              <a:rPr lang="en-GB" altLang="en-US">
                <a:sym typeface="Helvetica Neue" charset="0"/>
              </a:rPr>
              <a:t>Third level</a:t>
            </a:r>
          </a:p>
          <a:p>
            <a:pPr lvl="3"/>
            <a:r>
              <a:rPr lang="en-GB" altLang="en-US">
                <a:sym typeface="Helvetica Neue" charset="0"/>
              </a:rPr>
              <a:t>Fourth level</a:t>
            </a:r>
          </a:p>
          <a:p>
            <a:pPr lvl="4"/>
            <a:r>
              <a:rPr lang="en-GB" altLang="en-US">
                <a:sym typeface="Helvetica Neue" charset="0"/>
              </a:rPr>
              <a:t>Fifth level</a:t>
            </a:r>
            <a:endParaRPr lang="en-US" altLang="en-US">
              <a:sym typeface="Helvetica Neue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Helvetica Neue Light" charset="0"/>
              </a:rPr>
              <a:t>Click to edit Master title style</a:t>
            </a:r>
            <a:endParaRPr lang="en-US" altLang="en-US">
              <a:sym typeface="Helvetica Neue Light" charset="0"/>
            </a:endParaRP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endParaRPr lang="en-US" altLang="en-US" sz="844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eaLnBrk="1" fontAlgn="base" hangingPunct="1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eaLnBrk="1" fontAlgn="base" hangingPunct="1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eaLnBrk="1" fontAlgn="base" hangingPunct="1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eaLnBrk="1" fontAlgn="base" hangingPunct="1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eaLnBrk="1" fontAlgn="base" hangingPunct="1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Carl </a:t>
            </a:r>
            <a:r>
              <a:rPr lang="en-US" altLang="en-US" sz="844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Montanari</a:t>
            </a: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 &amp; Simon </a:t>
            </a:r>
            <a:r>
              <a:rPr lang="en-US" altLang="en-US" sz="844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Peccaud</a:t>
            </a: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, 21/05/2024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C58C-8A8B-E376-5854-30EB458CF306}"/>
              </a:ext>
            </a:extLst>
          </p:cNvPr>
          <p:cNvSpPr txBox="1">
            <a:spLocks/>
          </p:cNvSpPr>
          <p:nvPr userDrawn="1"/>
        </p:nvSpPr>
        <p:spPr>
          <a:xfrm>
            <a:off x="685353" y="1469212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3200" kern="0">
                <a:solidFill>
                  <a:srgbClr val="000000"/>
                </a:solidFill>
                <a:ea typeface="+mj-ea"/>
                <a:sym typeface="Gill Sans" charset="0"/>
              </a:rPr>
              <a:t>Thanks for your attention.</a:t>
            </a:r>
          </a:p>
          <a:p>
            <a:pPr>
              <a:defRPr/>
            </a:pPr>
            <a:endParaRPr lang="en-US" sz="3200" kern="0">
              <a:solidFill>
                <a:srgbClr val="000000"/>
              </a:solidFill>
              <a:ea typeface="+mj-ea"/>
              <a:sym typeface="Gill Sans" charset="0"/>
            </a:endParaRPr>
          </a:p>
          <a:p>
            <a:pPr>
              <a:defRPr/>
            </a:pPr>
            <a:r>
              <a:rPr lang="en-US" sz="3200" kern="0">
                <a:solidFill>
                  <a:srgbClr val="000000"/>
                </a:solidFill>
                <a:ea typeface="+mj-ea"/>
                <a:sym typeface="Gill Sans" charset="0"/>
              </a:rPr>
              <a:t>Questions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F3857-4073-1DC0-A698-91A228D04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4697016" cy="1460004"/>
          </a:xfrm>
        </p:spPr>
        <p:txBody>
          <a:bodyPr/>
          <a:lstStyle/>
          <a:p>
            <a:pPr eaLnBrk="1" hangingPunct="1"/>
            <a:r>
              <a:rPr lang="en-US"/>
              <a:t>Simulating networks at scale with Clabernetes and </a:t>
            </a:r>
            <a:r>
              <a:rPr lang="en-US" err="1"/>
              <a:t>OVHcloud</a:t>
            </a: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340" indent="-180340"/>
            <a:r>
              <a:rPr lang="en-FR" sz="1250"/>
              <a:t>Carl Montanari</a:t>
            </a:r>
            <a:r>
              <a:rPr lang="en-US" sz="1250"/>
              <a:t> &lt;</a:t>
            </a:r>
            <a:r>
              <a:rPr lang="en-US" sz="1250" err="1"/>
              <a:t>carl.r.montanari@gmail.com</a:t>
            </a:r>
            <a:r>
              <a:rPr lang="en-US" sz="1250"/>
              <a:t>&gt;</a:t>
            </a:r>
            <a:endParaRPr lang="en-FR" sz="1250"/>
          </a:p>
          <a:p>
            <a:pPr marL="180340" indent="-180340"/>
            <a:r>
              <a:rPr lang="en-FR"/>
              <a:t>Simon Peccaud &lt;simon.peccaud@ovhcloud.com&gt;</a:t>
            </a:r>
          </a:p>
          <a:p>
            <a:pPr marL="0" indent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4048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B7A4-5237-D99E-8829-1D40B63B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Install clabernetes - command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5721-D3EA-3248-4582-BFDF00D3D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3C081DB-5BC9-616F-C1FF-24A10A16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750"/>
            <a:ext cx="9144000" cy="3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15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D6B2-D73C-2A35-91B1-4F742E9D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Managed</a:t>
            </a:r>
            <a:r>
              <a:rPr lang="fr-FR"/>
              <a:t> </a:t>
            </a:r>
            <a:r>
              <a:rPr lang="fr-FR" err="1"/>
              <a:t>Private</a:t>
            </a:r>
            <a:r>
              <a:rPr lang="fr-FR"/>
              <a:t> </a:t>
            </a:r>
            <a:r>
              <a:rPr lang="fr-FR" err="1"/>
              <a:t>Registry</a:t>
            </a: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CEA24-2035-FF3B-B630-0443485D5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E2978-0066-989D-C46B-29A36DD9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" y="879064"/>
            <a:ext cx="2235513" cy="38789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F704B7F-05BE-8270-EF37-7A7149C46C44}"/>
              </a:ext>
            </a:extLst>
          </p:cNvPr>
          <p:cNvGrpSpPr/>
          <p:nvPr/>
        </p:nvGrpSpPr>
        <p:grpSpPr>
          <a:xfrm>
            <a:off x="318841" y="1985052"/>
            <a:ext cx="1795203" cy="1264801"/>
            <a:chOff x="728957" y="1988597"/>
            <a:chExt cx="1795203" cy="1264801"/>
          </a:xfrm>
        </p:grpSpPr>
        <p:pic>
          <p:nvPicPr>
            <p:cNvPr id="8" name="Picture 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6F59E780-597F-B72D-7D30-0F2120210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9714"/>
            <a:stretch/>
          </p:blipFill>
          <p:spPr>
            <a:xfrm>
              <a:off x="728957" y="1988597"/>
              <a:ext cx="1795203" cy="407679"/>
            </a:xfrm>
            <a:prstGeom prst="rect">
              <a:avLst/>
            </a:prstGeom>
          </p:spPr>
        </p:pic>
        <p:pic>
          <p:nvPicPr>
            <p:cNvPr id="9" name="Picture 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EE989E0-B176-01FC-D770-6BDD64162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992"/>
            <a:stretch/>
          </p:blipFill>
          <p:spPr>
            <a:xfrm>
              <a:off x="728957" y="2341550"/>
              <a:ext cx="1795203" cy="911848"/>
            </a:xfrm>
            <a:prstGeom prst="rect">
              <a:avLst/>
            </a:prstGeom>
          </p:spPr>
        </p:pic>
      </p:grp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46221D7D-B67B-4EAF-63E6-5CE6A1638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42" y="879064"/>
            <a:ext cx="6316479" cy="3540312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4873B766-DF91-01C5-3B49-77AA0876D5D6}"/>
              </a:ext>
            </a:extLst>
          </p:cNvPr>
          <p:cNvSpPr/>
          <p:nvPr/>
        </p:nvSpPr>
        <p:spPr bwMode="auto">
          <a:xfrm>
            <a:off x="1036420" y="1354726"/>
            <a:ext cx="360040" cy="546381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7368584C-1F3D-B1DF-B7EE-8247B3D814F8}"/>
              </a:ext>
            </a:extLst>
          </p:cNvPr>
          <p:cNvSpPr/>
          <p:nvPr/>
        </p:nvSpPr>
        <p:spPr bwMode="auto">
          <a:xfrm rot="16200000">
            <a:off x="2347496" y="2340718"/>
            <a:ext cx="360040" cy="546381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317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695A-7436-7447-64F3-7EB35229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Network configuration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AB69-A8A0-D19A-48D8-696646B4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664" y="3311386"/>
            <a:ext cx="3624819" cy="1138048"/>
          </a:xfrm>
        </p:spPr>
        <p:txBody>
          <a:bodyPr/>
          <a:lstStyle/>
          <a:p>
            <a:pPr marL="0" indent="0">
              <a:buNone/>
            </a:pPr>
            <a:r>
              <a:rPr lang="en-FR" sz="1720"/>
              <a:t>Yes but</a:t>
            </a:r>
          </a:p>
          <a:p>
            <a:pPr marL="0" indent="0">
              <a:buNone/>
            </a:pPr>
            <a:r>
              <a:rPr lang="en-FR" sz="1720"/>
              <a:t>… is the configuration syntax valid ?</a:t>
            </a:r>
          </a:p>
          <a:p>
            <a:pPr marL="0" indent="0">
              <a:buNone/>
            </a:pPr>
            <a:r>
              <a:rPr lang="en-FR" sz="1720"/>
              <a:t>… am I breaking anything ?</a:t>
            </a:r>
          </a:p>
          <a:p>
            <a:pPr marL="0" indent="0">
              <a:buNone/>
            </a:pPr>
            <a:endParaRPr lang="en-FR" sz="1720"/>
          </a:p>
          <a:p>
            <a:pPr marL="0" indent="0">
              <a:buNone/>
            </a:pPr>
            <a:endParaRPr lang="en-FR" sz="1720"/>
          </a:p>
          <a:p>
            <a:endParaRPr lang="en-FR" sz="172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F961-1DA4-B981-5412-C5101AA19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C3C4F-DCAE-FB2A-9DC2-24C1F7944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7" y="694066"/>
            <a:ext cx="5266919" cy="37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53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EEB4-F000-3B80-0B26-1F38C909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Paris area</a:t>
            </a: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22513-B718-0924-9D7A-9EEBF8C0D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8EB1A8-75E7-DD60-383D-6265BF64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850553"/>
            <a:ext cx="8268891" cy="3777258"/>
          </a:xfrm>
        </p:spPr>
        <p:txBody>
          <a:bodyPr/>
          <a:lstStyle/>
          <a:p>
            <a:endParaRPr lang="fr-FR" sz="1400"/>
          </a:p>
          <a:p>
            <a:pPr marL="242887" lvl="1" indent="0">
              <a:buNone/>
            </a:pPr>
            <a:endParaRPr lang="fr-FR" sz="1200"/>
          </a:p>
          <a:p>
            <a:endParaRPr lang="fr-FR" sz="1400"/>
          </a:p>
          <a:p>
            <a:pPr marL="242887" lvl="1" indent="0">
              <a:buNone/>
            </a:pPr>
            <a:endParaRPr lang="fr-FR" sz="1200"/>
          </a:p>
          <a:p>
            <a:endParaRPr lang="en-FR" sz="1400"/>
          </a:p>
          <a:p>
            <a:endParaRPr lang="en-FR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7A1A32-4071-2BB4-0BCB-0EB78DED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" t="14555" r="5807" b="18887"/>
          <a:stretch/>
        </p:blipFill>
        <p:spPr>
          <a:xfrm>
            <a:off x="0" y="0"/>
            <a:ext cx="914400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29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B7A4-5237-D99E-8829-1D40B63B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Paris area – topology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5B05-360F-626D-9F34-63BDDEEE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5" y="850553"/>
            <a:ext cx="3656738" cy="3777258"/>
          </a:xfrm>
        </p:spPr>
        <p:txBody>
          <a:bodyPr/>
          <a:lstStyle/>
          <a:p>
            <a:pPr marL="242887" lvl="1" indent="0">
              <a:buNone/>
            </a:pPr>
            <a:endParaRPr lang="fr-FR" sz="1400"/>
          </a:p>
          <a:p>
            <a:endParaRPr lang="en-FR" sz="1400"/>
          </a:p>
          <a:p>
            <a:endParaRPr lang="en-FR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5721-D3EA-3248-4582-BFDF00D3D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4" name="Picture 13" descr="A computer screen with text&#10;&#10;Description automatically generated">
            <a:extLst>
              <a:ext uri="{FF2B5EF4-FFF2-40B4-BE49-F238E27FC236}">
                <a16:creationId xmlns:a16="http://schemas.microsoft.com/office/drawing/2014/main" id="{410803E9-FF87-7F11-06BF-6C8669AC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694482"/>
            <a:ext cx="6032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67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B7A4-5237-D99E-8829-1D40B63B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Deploy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5721-D3EA-3248-4582-BFDF00D3D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930D2-CF76-8F34-C643-2A906CEC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9" y="736205"/>
            <a:ext cx="8455939" cy="36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98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B7A4-5237-D99E-8829-1D40B63B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Laying back a 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5721-D3EA-3248-4582-BFDF00D3D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A9D2C85-64E7-9258-3D36-14360CDA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4" y="812800"/>
            <a:ext cx="7321550" cy="4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151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CEE-E44D-4587-D34A-7748CFB7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Sure but is my design working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40FC-3119-4112-745A-2D488446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850553"/>
            <a:ext cx="7960367" cy="3777258"/>
          </a:xfrm>
        </p:spPr>
        <p:txBody>
          <a:bodyPr/>
          <a:lstStyle/>
          <a:p>
            <a:r>
              <a:rPr lang="fr-FR" sz="1717" err="1"/>
              <a:t>containerlab</a:t>
            </a:r>
            <a:r>
              <a:rPr lang="fr-FR" sz="1717"/>
              <a:t> </a:t>
            </a:r>
            <a:r>
              <a:rPr lang="fr-FR" sz="1717" err="1"/>
              <a:t>automatically</a:t>
            </a:r>
            <a:r>
              <a:rPr lang="fr-FR" sz="1717"/>
              <a:t> provision management interfaces</a:t>
            </a:r>
          </a:p>
          <a:p>
            <a:r>
              <a:rPr lang="fr-FR" sz="1717" err="1"/>
              <a:t>clabernetes</a:t>
            </a:r>
            <a:r>
              <a:rPr lang="fr-FR" sz="1717"/>
              <a:t> </a:t>
            </a:r>
            <a:r>
              <a:rPr lang="fr-FR" sz="1717" err="1"/>
              <a:t>embeds</a:t>
            </a:r>
            <a:r>
              <a:rPr lang="fr-FR" sz="1717"/>
              <a:t> </a:t>
            </a:r>
            <a:r>
              <a:rPr lang="fr-FR" sz="1717" err="1"/>
              <a:t>sshin</a:t>
            </a:r>
            <a:r>
              <a:rPr lang="fr-FR" sz="1717"/>
              <a:t> </a:t>
            </a:r>
            <a:r>
              <a:rPr lang="fr-FR" sz="1717" err="1"/>
              <a:t>binary</a:t>
            </a:r>
            <a:r>
              <a:rPr lang="fr-FR" sz="1717"/>
              <a:t> to </a:t>
            </a:r>
            <a:r>
              <a:rPr lang="fr-FR" sz="1717" err="1"/>
              <a:t>swiftly</a:t>
            </a:r>
            <a:r>
              <a:rPr lang="fr-FR" sz="1717"/>
              <a:t> </a:t>
            </a:r>
            <a:r>
              <a:rPr lang="fr-FR" sz="1717" err="1"/>
              <a:t>ssh</a:t>
            </a:r>
            <a:r>
              <a:rPr lang="fr-FR" sz="1717"/>
              <a:t> </a:t>
            </a:r>
            <a:r>
              <a:rPr lang="fr-FR" sz="1717" err="1"/>
              <a:t>into</a:t>
            </a:r>
            <a:r>
              <a:rPr lang="fr-FR" sz="1717"/>
              <a:t> the </a:t>
            </a:r>
            <a:r>
              <a:rPr lang="fr-FR" sz="1717" err="1"/>
              <a:t>pod</a:t>
            </a:r>
            <a:r>
              <a:rPr lang="fr-FR" sz="1717"/>
              <a:t> container</a:t>
            </a:r>
          </a:p>
          <a:p>
            <a:endParaRPr lang="en-FR"/>
          </a:p>
          <a:p>
            <a:pPr marL="0" indent="0">
              <a:buNone/>
            </a:pP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76B64-70A1-2AFA-5FC5-69E788B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264065B-0F4B-7BC2-DC84-EA422647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9" y="1995686"/>
            <a:ext cx="8654799" cy="22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10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0904-95CA-73D0-4F2B-0BEA07C8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Nicer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58CE6-6D30-6A1F-248F-D444B26BA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0E40C61-A624-8D9C-F40E-AF652DB0A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119"/>
          <a:stretch/>
        </p:blipFill>
        <p:spPr>
          <a:xfrm>
            <a:off x="5567055" y="2270382"/>
            <a:ext cx="3450814" cy="1587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4DD37-49B0-2E34-A323-6552FD32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4" y="816519"/>
            <a:ext cx="6259063" cy="731862"/>
          </a:xfrm>
          <a:prstGeom prst="rect">
            <a:avLst/>
          </a:prstGeom>
        </p:spPr>
      </p:pic>
      <p:pic>
        <p:nvPicPr>
          <p:cNvPr id="1026" name="Picture 2" descr="Install Fluent Bit on Linux | Snap Store">
            <a:extLst>
              <a:ext uri="{FF2B5EF4-FFF2-40B4-BE49-F238E27FC236}">
                <a16:creationId xmlns:a16="http://schemas.microsoft.com/office/drawing/2014/main" id="{C22D5133-5B58-0E78-35F0-C3064257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72" y="3682223"/>
            <a:ext cx="1093389" cy="7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D3864C03-92C0-F359-0623-ACC69D0251E6}"/>
              </a:ext>
            </a:extLst>
          </p:cNvPr>
          <p:cNvSpPr/>
          <p:nvPr/>
        </p:nvSpPr>
        <p:spPr bwMode="auto">
          <a:xfrm>
            <a:off x="1791947" y="1622052"/>
            <a:ext cx="360040" cy="546381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559D7B-4E4C-F70A-A0B1-4C26834D2450}"/>
              </a:ext>
            </a:extLst>
          </p:cNvPr>
          <p:cNvGrpSpPr/>
          <p:nvPr/>
        </p:nvGrpSpPr>
        <p:grpSpPr>
          <a:xfrm>
            <a:off x="4388046" y="3434682"/>
            <a:ext cx="1460656" cy="1291880"/>
            <a:chOff x="4388046" y="3434682"/>
            <a:chExt cx="1460656" cy="1291880"/>
          </a:xfrm>
        </p:grpSpPr>
        <p:pic>
          <p:nvPicPr>
            <p:cNvPr id="1028" name="Picture 4" descr="Outil d'analyse de logs : Logs Data Platform | OVHcloud">
              <a:extLst>
                <a:ext uri="{FF2B5EF4-FFF2-40B4-BE49-F238E27FC236}">
                  <a16:creationId xmlns:a16="http://schemas.microsoft.com/office/drawing/2014/main" id="{4C65AB5A-64BB-594E-3D81-EC2BB1F40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195" y="3786883"/>
              <a:ext cx="1202513" cy="8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VHcloud - Hexatrust - Cloud computing &amp; Cybersecurity">
              <a:extLst>
                <a:ext uri="{FF2B5EF4-FFF2-40B4-BE49-F238E27FC236}">
                  <a16:creationId xmlns:a16="http://schemas.microsoft.com/office/drawing/2014/main" id="{49AB2700-8EAD-B167-595C-ED63AB4B8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159" y="3434682"/>
              <a:ext cx="700584" cy="34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210C5-180A-E203-1A4D-A3A8F24DA729}"/>
                </a:ext>
              </a:extLst>
            </p:cNvPr>
            <p:cNvSpPr txBox="1"/>
            <p:nvPr/>
          </p:nvSpPr>
          <p:spPr>
            <a:xfrm>
              <a:off x="4388046" y="4449563"/>
              <a:ext cx="1460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rgbClr val="15469E"/>
                  </a:solidFill>
                </a:rPr>
                <a:t>L</a:t>
              </a:r>
              <a:r>
                <a:rPr lang="en-FR" sz="1200">
                  <a:solidFill>
                    <a:srgbClr val="15469E"/>
                  </a:solidFill>
                </a:rPr>
                <a:t>ogs Data Platform</a:t>
              </a:r>
            </a:p>
          </p:txBody>
        </p:sp>
      </p:grpSp>
      <p:sp>
        <p:nvSpPr>
          <p:cNvPr id="25" name="Down Arrow 24">
            <a:extLst>
              <a:ext uri="{FF2B5EF4-FFF2-40B4-BE49-F238E27FC236}">
                <a16:creationId xmlns:a16="http://schemas.microsoft.com/office/drawing/2014/main" id="{48C9900D-AA56-1434-1AA3-538E4CA85817}"/>
              </a:ext>
            </a:extLst>
          </p:cNvPr>
          <p:cNvSpPr/>
          <p:nvPr/>
        </p:nvSpPr>
        <p:spPr bwMode="auto">
          <a:xfrm rot="16200000">
            <a:off x="3296551" y="3288534"/>
            <a:ext cx="360040" cy="1584177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27" name="Picture 2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17EF6B31-E5D4-3A01-A4BC-B20A26237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4" y="2270382"/>
            <a:ext cx="3856528" cy="1395382"/>
          </a:xfrm>
          <a:prstGeom prst="rect">
            <a:avLst/>
          </a:prstGeom>
        </p:spPr>
      </p:pic>
      <p:pic>
        <p:nvPicPr>
          <p:cNvPr id="1032" name="Picture 8" descr="OpenSearch : Système de gestion de Bases de Données | OVHcloud">
            <a:extLst>
              <a:ext uri="{FF2B5EF4-FFF2-40B4-BE49-F238E27FC236}">
                <a16:creationId xmlns:a16="http://schemas.microsoft.com/office/drawing/2014/main" id="{29B0B141-34A6-95DE-6799-FF25081A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90" y="1945671"/>
            <a:ext cx="1296144" cy="3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807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FC66-62C8-CA73-2445-EBADC181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39BB-53BD-16CA-3E99-5A2E2A57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109000"/>
            <a:ext cx="6986586" cy="1683186"/>
          </a:xfrm>
        </p:spPr>
        <p:txBody>
          <a:bodyPr/>
          <a:lstStyle/>
          <a:p>
            <a:r>
              <a:rPr lang="fr-FR" sz="1400" dirty="0" err="1"/>
              <a:t>We</a:t>
            </a:r>
            <a:r>
              <a:rPr lang="fr-FR" sz="1400" dirty="0"/>
              <a:t> can </a:t>
            </a:r>
            <a:r>
              <a:rPr lang="fr-FR" sz="1400" dirty="0" err="1"/>
              <a:t>now</a:t>
            </a:r>
            <a:r>
              <a:rPr lang="fr-FR" sz="1400" dirty="0"/>
              <a:t> run as </a:t>
            </a:r>
            <a:r>
              <a:rPr lang="fr-FR" sz="1400" dirty="0" err="1"/>
              <a:t>much</a:t>
            </a:r>
            <a:r>
              <a:rPr lang="fr-FR" sz="1400" dirty="0"/>
              <a:t> production </a:t>
            </a:r>
            <a:r>
              <a:rPr lang="fr-FR" sz="1400" dirty="0" err="1"/>
              <a:t>replicates</a:t>
            </a:r>
            <a:r>
              <a:rPr lang="fr-FR" sz="1400" dirty="0"/>
              <a:t> as </a:t>
            </a:r>
            <a:r>
              <a:rPr lang="fr-FR" sz="1400" dirty="0" err="1"/>
              <a:t>we</a:t>
            </a:r>
            <a:r>
              <a:rPr lang="fr-FR" sz="1400" dirty="0"/>
              <a:t> like</a:t>
            </a:r>
          </a:p>
          <a:p>
            <a:endParaRPr lang="fr-FR" sz="1400" dirty="0"/>
          </a:p>
          <a:p>
            <a:r>
              <a:rPr lang="fr-FR" sz="1400" dirty="0" err="1"/>
              <a:t>Clabernetes</a:t>
            </a:r>
            <a:r>
              <a:rPr lang="fr-FR" sz="1400" dirty="0"/>
              <a:t> + cloud-</a:t>
            </a:r>
            <a:r>
              <a:rPr lang="fr-FR" sz="1400" dirty="0" err="1"/>
              <a:t>managed</a:t>
            </a:r>
            <a:r>
              <a:rPr lang="fr-FR" sz="1400" dirty="0"/>
              <a:t> </a:t>
            </a:r>
            <a:r>
              <a:rPr lang="fr-FR" sz="1400" dirty="0" err="1"/>
              <a:t>kubernetes</a:t>
            </a:r>
            <a:r>
              <a:rPr lang="fr-FR" sz="1400" dirty="0"/>
              <a:t> cluster = </a:t>
            </a:r>
            <a:r>
              <a:rPr lang="fr-FR" sz="1400" dirty="0" err="1"/>
              <a:t>virtually</a:t>
            </a:r>
            <a:r>
              <a:rPr lang="fr-FR" sz="1400" dirty="0"/>
              <a:t> no pain</a:t>
            </a:r>
          </a:p>
          <a:p>
            <a:endParaRPr lang="fr-FR" sz="1400" dirty="0"/>
          </a:p>
          <a:p>
            <a:r>
              <a:rPr lang="fr-FR" sz="1400" dirty="0"/>
              <a:t>More container-native network </a:t>
            </a:r>
            <a:r>
              <a:rPr lang="fr-FR" sz="1400" dirty="0" err="1"/>
              <a:t>OSes</a:t>
            </a:r>
            <a:r>
              <a:rPr lang="fr-FR" sz="1400" dirty="0"/>
              <a:t> </a:t>
            </a:r>
            <a:r>
              <a:rPr lang="fr-FR" sz="1400" dirty="0" err="1"/>
              <a:t>would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nice</a:t>
            </a:r>
            <a:r>
              <a:rPr lang="fr-FR" sz="1400" dirty="0"/>
              <a:t> (NX-OS)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A64C-EDB3-9C03-17A8-6D4326F1D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32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137B-65B7-D55C-247D-93A6BD7B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4457-E83E-02FB-B3E2-7B36B652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/>
              <a:t>Clabernetes</a:t>
            </a:r>
          </a:p>
          <a:p>
            <a:r>
              <a:rPr lang="en-FR"/>
              <a:t>Clabernetes at OVHcloud</a:t>
            </a:r>
          </a:p>
          <a:p>
            <a:r>
              <a:rPr lang="en-FR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C09F-E601-494E-C3D8-ACF0CE203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118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FC66-62C8-CA73-2445-EBADC181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Where we’re headed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39BB-53BD-16CA-3E99-5A2E2A57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068562"/>
            <a:ext cx="4071936" cy="353045"/>
          </a:xfrm>
        </p:spPr>
        <p:txBody>
          <a:bodyPr/>
          <a:lstStyle/>
          <a:p>
            <a:r>
              <a:rPr lang="en-US" sz="1400" dirty="0"/>
              <a:t>Simulate the whole backbone/regions !</a:t>
            </a:r>
          </a:p>
          <a:p>
            <a:endParaRPr lang="en-US" sz="1400" dirty="0"/>
          </a:p>
          <a:p>
            <a:r>
              <a:rPr lang="en-US" sz="1400" dirty="0"/>
              <a:t>CI/CD one-shot labs validation</a:t>
            </a:r>
            <a:endParaRPr lang="fr-F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A64C-EDB3-9C03-17A8-6D4326F1D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39010-18B4-4F96-BF7C-58BA905F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84" y="2353741"/>
            <a:ext cx="5850933" cy="17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15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FC66-62C8-CA73-2445-EBADC181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Get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A64C-EDB3-9C03-17A8-6D4326F1D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8B93680-245B-F737-EEBC-FFDF550E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1" y="490605"/>
            <a:ext cx="6615641" cy="47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486E476-F3DD-5A1C-B17A-EB6F24ED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9"/>
          <a:stretch/>
        </p:blipFill>
        <p:spPr>
          <a:xfrm>
            <a:off x="6620291" y="1420586"/>
            <a:ext cx="2324328" cy="2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85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ADC0941-631F-DA4C-F4FC-8D36AF13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1" y="1208756"/>
            <a:ext cx="2563587" cy="2548144"/>
          </a:xfrm>
          <a:prstGeom prst="rect">
            <a:avLst/>
          </a:prstGeom>
        </p:spPr>
      </p:pic>
      <p:pic>
        <p:nvPicPr>
          <p:cNvPr id="12" name="Picture 11" descr="A blue square with white logo&#10;&#10;Description automatically generated">
            <a:extLst>
              <a:ext uri="{FF2B5EF4-FFF2-40B4-BE49-F238E27FC236}">
                <a16:creationId xmlns:a16="http://schemas.microsoft.com/office/drawing/2014/main" id="{CFB43961-6251-76AC-23DF-AD37659CC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78" y="2164895"/>
            <a:ext cx="634093" cy="6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23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137B-65B7-D55C-247D-93A6BD7B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Claber</a:t>
            </a:r>
            <a:r>
              <a:rPr lang="en-US"/>
              <a:t>… What?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4457-E83E-02FB-B3E2-7B36B652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/>
              <a:t>Start at the… start: </a:t>
            </a:r>
            <a:r>
              <a:rPr lang="fr-FR" sz="1400" err="1"/>
              <a:t>Containerlab</a:t>
            </a:r>
            <a:endParaRPr lang="fr-FR" sz="1400"/>
          </a:p>
          <a:p>
            <a:pPr marL="200660" indent="-200660"/>
            <a:r>
              <a:rPr lang="fr-FR" sz="1400" err="1"/>
              <a:t>Declarative</a:t>
            </a:r>
            <a:r>
              <a:rPr lang="fr-FR" sz="1400"/>
              <a:t>, </a:t>
            </a:r>
            <a:r>
              <a:rPr lang="fr-FR" sz="1400" err="1"/>
              <a:t>Repeatable</a:t>
            </a:r>
            <a:r>
              <a:rPr lang="fr-FR" sz="1400"/>
              <a:t>, Share-able network </a:t>
            </a:r>
            <a:r>
              <a:rPr lang="fr-FR" sz="1400" err="1"/>
              <a:t>labs</a:t>
            </a:r>
            <a:endParaRPr lang="fr-FR" sz="1400"/>
          </a:p>
          <a:p>
            <a:pPr marL="200660" indent="-200660"/>
            <a:r>
              <a:rPr lang="fr-FR" sz="1400" err="1"/>
              <a:t>Containerized</a:t>
            </a:r>
            <a:r>
              <a:rPr lang="fr-FR" sz="1400"/>
              <a:t> NOS support, but *</a:t>
            </a:r>
            <a:r>
              <a:rPr lang="fr-FR" sz="1400" err="1"/>
              <a:t>also</a:t>
            </a:r>
            <a:r>
              <a:rPr lang="fr-FR" sz="1400"/>
              <a:t>* VMs</a:t>
            </a:r>
            <a:r>
              <a:rPr lang="fr-FR" sz="1400" baseline="30000"/>
              <a:t>1</a:t>
            </a:r>
          </a:p>
          <a:p>
            <a:pPr marL="200660" indent="-200660"/>
            <a:r>
              <a:rPr lang="fr-FR" sz="1400"/>
              <a:t>FOSS, batteries </a:t>
            </a:r>
            <a:r>
              <a:rPr lang="fr-FR" sz="1400" err="1"/>
              <a:t>included</a:t>
            </a:r>
            <a:r>
              <a:rPr lang="fr-FR" sz="1400"/>
              <a:t>, </a:t>
            </a:r>
            <a:r>
              <a:rPr lang="fr-FR" sz="1400" err="1"/>
              <a:t>very</a:t>
            </a:r>
            <a:r>
              <a:rPr lang="fr-FR" sz="1400"/>
              <a:t> </a:t>
            </a:r>
            <a:r>
              <a:rPr lang="fr-FR" sz="1400" err="1"/>
              <a:t>awesome</a:t>
            </a:r>
            <a:endParaRPr lang="fr-FR" sz="1400"/>
          </a:p>
          <a:p>
            <a:pPr marL="408305" lvl="1" indent="-133350"/>
            <a:endParaRPr lang="fr-FR" sz="1200"/>
          </a:p>
          <a:p>
            <a:pPr marL="0" indent="0">
              <a:buNone/>
            </a:pPr>
            <a:r>
              <a:rPr lang="fr-FR" sz="1400"/>
              <a:t>Big </a:t>
            </a:r>
            <a:r>
              <a:rPr lang="fr-FR" sz="1400" err="1"/>
              <a:t>ol</a:t>
            </a:r>
            <a:r>
              <a:rPr lang="fr-FR" sz="1400"/>
              <a:t>’ </a:t>
            </a:r>
            <a:r>
              <a:rPr lang="fr-FR" sz="1400" err="1"/>
              <a:t>huge</a:t>
            </a:r>
            <a:r>
              <a:rPr lang="fr-FR" sz="1400"/>
              <a:t> </a:t>
            </a:r>
            <a:r>
              <a:rPr lang="fr-FR" sz="1400" err="1"/>
              <a:t>labs</a:t>
            </a:r>
            <a:r>
              <a:rPr lang="fr-FR" sz="1400"/>
              <a:t>? Resource </a:t>
            </a:r>
            <a:r>
              <a:rPr lang="fr-FR" sz="1400" err="1"/>
              <a:t>hungry</a:t>
            </a:r>
            <a:r>
              <a:rPr lang="fr-FR" sz="1400"/>
              <a:t> NOS(es)?</a:t>
            </a:r>
          </a:p>
          <a:p>
            <a:pPr marL="200660" indent="-200660"/>
            <a:r>
              <a:rPr lang="fr-FR" sz="1400"/>
              <a:t>Sure, but… </a:t>
            </a:r>
            <a:r>
              <a:rPr lang="fr-FR" sz="1400" err="1"/>
              <a:t>containerlab</a:t>
            </a:r>
            <a:r>
              <a:rPr lang="fr-FR" sz="1400"/>
              <a:t> runs on one host</a:t>
            </a:r>
            <a:endParaRPr lang="fr-FR" sz="1400" baseline="30000"/>
          </a:p>
          <a:p>
            <a:pPr marL="200660" indent="-200660"/>
            <a:r>
              <a:rPr lang="fr-FR" sz="1400"/>
              <a:t>Multi-</a:t>
            </a:r>
            <a:r>
              <a:rPr lang="fr-FR" sz="1400" err="1"/>
              <a:t>node</a:t>
            </a:r>
            <a:r>
              <a:rPr lang="fr-FR" sz="1400"/>
              <a:t> topologies </a:t>
            </a:r>
            <a:r>
              <a:rPr lang="fr-FR" sz="1400" err="1"/>
              <a:t>supported</a:t>
            </a:r>
            <a:r>
              <a:rPr lang="fr-FR" sz="1400"/>
              <a:t> w/ </a:t>
            </a:r>
            <a:r>
              <a:rPr lang="fr-FR" sz="1400" err="1"/>
              <a:t>VxLAN</a:t>
            </a:r>
            <a:r>
              <a:rPr lang="fr-FR" sz="1400"/>
              <a:t> </a:t>
            </a:r>
            <a:r>
              <a:rPr lang="fr-FR" sz="1400" err="1"/>
              <a:t>interconnects</a:t>
            </a:r>
            <a:endParaRPr lang="fr-FR" sz="1400"/>
          </a:p>
          <a:p>
            <a:pPr marL="408305" lvl="1" indent="-133350"/>
            <a:r>
              <a:rPr lang="fr-FR" sz="1100" err="1"/>
              <a:t>Doable</a:t>
            </a:r>
            <a:r>
              <a:rPr lang="fr-FR" sz="1100"/>
              <a:t>, yes, but... </a:t>
            </a:r>
            <a:r>
              <a:rPr lang="fr-FR" sz="1100" err="1"/>
              <a:t>tedious</a:t>
            </a:r>
            <a:r>
              <a:rPr lang="fr-FR" sz="1100"/>
              <a:t>/</a:t>
            </a:r>
            <a:r>
              <a:rPr lang="fr-FR" sz="1100" err="1"/>
              <a:t>error</a:t>
            </a:r>
            <a:r>
              <a:rPr lang="fr-FR" sz="1100"/>
              <a:t> </a:t>
            </a:r>
            <a:r>
              <a:rPr lang="fr-FR" sz="1100" err="1"/>
              <a:t>prone</a:t>
            </a:r>
            <a:r>
              <a:rPr lang="fr-FR" sz="1100"/>
              <a:t> </a:t>
            </a:r>
            <a:r>
              <a:rPr lang="fr-FR" sz="1100" err="1"/>
              <a:t>unless</a:t>
            </a:r>
            <a:r>
              <a:rPr lang="fr-FR" sz="1100"/>
              <a:t> </a:t>
            </a:r>
            <a:r>
              <a:rPr lang="fr-FR" sz="1100" err="1"/>
              <a:t>fully</a:t>
            </a:r>
            <a:r>
              <a:rPr lang="fr-FR" sz="1100"/>
              <a:t> </a:t>
            </a:r>
            <a:r>
              <a:rPr lang="fr-FR" sz="1100" err="1"/>
              <a:t>automated</a:t>
            </a:r>
            <a:endParaRPr lang="fr-FR" sz="1100"/>
          </a:p>
          <a:p>
            <a:pPr marL="408305" lvl="1" indent="-133350"/>
            <a:endParaRPr lang="fr-FR" sz="1200"/>
          </a:p>
          <a:p>
            <a:pPr marL="0" indent="0">
              <a:buNone/>
            </a:pPr>
            <a:r>
              <a:rPr lang="fr-FR" sz="1400" err="1"/>
              <a:t>What</a:t>
            </a:r>
            <a:r>
              <a:rPr lang="fr-FR" sz="1400"/>
              <a:t> if…</a:t>
            </a:r>
          </a:p>
          <a:p>
            <a:pPr marL="200660" indent="-200660"/>
            <a:r>
              <a:rPr lang="fr-FR" sz="1400"/>
              <a:t>There </a:t>
            </a:r>
            <a:r>
              <a:rPr lang="fr-FR" sz="1400" err="1"/>
              <a:t>was</a:t>
            </a:r>
            <a:r>
              <a:rPr lang="fr-FR" sz="1400"/>
              <a:t> </a:t>
            </a:r>
            <a:r>
              <a:rPr lang="fr-FR" sz="1400" err="1"/>
              <a:t>some</a:t>
            </a:r>
            <a:r>
              <a:rPr lang="fr-FR" sz="1400"/>
              <a:t> sort of </a:t>
            </a:r>
            <a:r>
              <a:rPr lang="fr-FR" sz="1400" err="1"/>
              <a:t>scale</a:t>
            </a:r>
            <a:r>
              <a:rPr lang="fr-FR" sz="1400"/>
              <a:t> out </a:t>
            </a:r>
            <a:r>
              <a:rPr lang="fr-FR" sz="1400" err="1"/>
              <a:t>compute</a:t>
            </a:r>
            <a:r>
              <a:rPr lang="fr-FR" sz="1400"/>
              <a:t> system </a:t>
            </a:r>
            <a:r>
              <a:rPr lang="fr-FR" sz="1400" err="1"/>
              <a:t>we</a:t>
            </a:r>
            <a:r>
              <a:rPr lang="fr-FR" sz="1400"/>
              <a:t> </a:t>
            </a:r>
            <a:r>
              <a:rPr lang="fr-FR" sz="1400" err="1"/>
              <a:t>could</a:t>
            </a:r>
            <a:r>
              <a:rPr lang="fr-FR" sz="1400"/>
              <a:t> use for network </a:t>
            </a:r>
            <a:r>
              <a:rPr lang="fr-FR" sz="1400" err="1"/>
              <a:t>labs</a:t>
            </a:r>
            <a:r>
              <a:rPr lang="fr-FR" sz="1400"/>
              <a:t>….</a:t>
            </a:r>
          </a:p>
          <a:p>
            <a:pPr marL="0" indent="0">
              <a:buNone/>
            </a:pPr>
            <a:r>
              <a:rPr lang="fr-FR" sz="1000"/>
              <a:t>1: Package up « non » </a:t>
            </a:r>
            <a:r>
              <a:rPr lang="fr-FR" sz="1000" err="1"/>
              <a:t>containerized</a:t>
            </a:r>
            <a:r>
              <a:rPr lang="fr-FR" sz="1000"/>
              <a:t> NOS </a:t>
            </a:r>
            <a:r>
              <a:rPr lang="fr-FR" sz="1000" err="1"/>
              <a:t>with</a:t>
            </a:r>
            <a:r>
              <a:rPr lang="fr-FR" sz="1000"/>
              <a:t> </a:t>
            </a:r>
            <a:r>
              <a:rPr lang="fr-FR" sz="1000" err="1"/>
              <a:t>hellt</a:t>
            </a:r>
            <a:r>
              <a:rPr lang="fr-FR" sz="1000"/>
              <a:t>/</a:t>
            </a:r>
            <a:r>
              <a:rPr lang="fr-FR" sz="1000" err="1"/>
              <a:t>vrnetlab</a:t>
            </a:r>
            <a:endParaRPr lang="fr-FR" sz="1000"/>
          </a:p>
          <a:p>
            <a:pPr marL="0" indent="0">
              <a:buNone/>
            </a:pPr>
            <a:endParaRPr lang="fr-FR" sz="1400"/>
          </a:p>
          <a:p>
            <a:pPr marL="200660" indent="-200660"/>
            <a:endParaRPr lang="en-FR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C09F-E601-494E-C3D8-ACF0CE203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6BD43B-232E-3537-B873-F995223D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347" y="742972"/>
            <a:ext cx="1397648" cy="1085051"/>
          </a:xfrm>
          <a:prstGeom prst="rect">
            <a:avLst/>
          </a:prstGeom>
        </p:spPr>
      </p:pic>
      <p:pic>
        <p:nvPicPr>
          <p:cNvPr id="6" name="Picture 5" descr="A comic book character with a comic text above&#10;&#10;Description automatically generated">
            <a:extLst>
              <a:ext uri="{FF2B5EF4-FFF2-40B4-BE49-F238E27FC236}">
                <a16:creationId xmlns:a16="http://schemas.microsoft.com/office/drawing/2014/main" id="{6A7A51CE-A14B-1C55-FBDD-EFD08C33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283" y="10287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70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137B-65B7-D55C-247D-93A6BD7B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Kubernoodles</a:t>
            </a:r>
            <a:r>
              <a:rPr lang="en-US"/>
              <a:t> Enters The Chat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4457-E83E-02FB-B3E2-7B36B652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 err="1"/>
              <a:t>Whats</a:t>
            </a:r>
            <a:r>
              <a:rPr lang="fr-FR" sz="1400"/>
              <a:t> a </a:t>
            </a:r>
            <a:r>
              <a:rPr lang="fr-FR" sz="1400" err="1"/>
              <a:t>Kubernetes</a:t>
            </a:r>
            <a:endParaRPr lang="fr-FR" sz="1400"/>
          </a:p>
          <a:p>
            <a:pPr marL="200660" indent="-200660"/>
            <a:r>
              <a:rPr lang="fr-FR" sz="1400"/>
              <a:t>Container orchestration platform</a:t>
            </a:r>
          </a:p>
          <a:p>
            <a:pPr marL="200660" indent="-200660"/>
            <a:r>
              <a:rPr lang="fr-FR" sz="1400"/>
              <a:t>Intelligent </a:t>
            </a:r>
            <a:r>
              <a:rPr lang="fr-FR" sz="1400" err="1"/>
              <a:t>workload</a:t>
            </a:r>
            <a:r>
              <a:rPr lang="fr-FR" sz="1400"/>
              <a:t> </a:t>
            </a:r>
            <a:r>
              <a:rPr lang="fr-FR" sz="1400" err="1"/>
              <a:t>scheduling</a:t>
            </a:r>
            <a:r>
              <a:rPr lang="fr-FR" sz="1400"/>
              <a:t>, </a:t>
            </a:r>
            <a:r>
              <a:rPr lang="fr-FR" sz="1400" err="1"/>
              <a:t>scale</a:t>
            </a:r>
            <a:r>
              <a:rPr lang="fr-FR" sz="1400"/>
              <a:t>, and manage software</a:t>
            </a:r>
          </a:p>
          <a:p>
            <a:pPr marL="200660" indent="-200660"/>
            <a:r>
              <a:rPr lang="fr-FR" sz="1400"/>
              <a:t>Extensible by </a:t>
            </a:r>
            <a:r>
              <a:rPr lang="fr-FR" sz="1400" err="1"/>
              <a:t>writing</a:t>
            </a:r>
            <a:r>
              <a:rPr lang="fr-FR" sz="1400"/>
              <a:t> *</a:t>
            </a:r>
            <a:r>
              <a:rPr lang="fr-FR" sz="1400" err="1"/>
              <a:t>controllers</a:t>
            </a:r>
            <a:r>
              <a:rPr lang="fr-FR" sz="1400"/>
              <a:t>* and *custom </a:t>
            </a:r>
            <a:r>
              <a:rPr lang="fr-FR" sz="1400" err="1"/>
              <a:t>resources</a:t>
            </a:r>
            <a:r>
              <a:rPr lang="fr-FR" sz="1400"/>
              <a:t>*</a:t>
            </a:r>
          </a:p>
          <a:p>
            <a:pPr marL="200660" indent="-200660"/>
            <a:endParaRPr lang="fr-FR" sz="1400"/>
          </a:p>
          <a:p>
            <a:pPr marL="0" indent="0">
              <a:buNone/>
            </a:pPr>
            <a:r>
              <a:rPr lang="fr-FR" sz="1400" err="1"/>
              <a:t>Why</a:t>
            </a:r>
            <a:r>
              <a:rPr lang="fr-FR" sz="1400"/>
              <a:t> </a:t>
            </a:r>
            <a:r>
              <a:rPr lang="fr-FR" sz="1400" err="1"/>
              <a:t>Kubernetes</a:t>
            </a:r>
            <a:endParaRPr lang="fr-FR" sz="1400"/>
          </a:p>
          <a:p>
            <a:pPr marL="200660" indent="-200660"/>
            <a:r>
              <a:rPr lang="fr-FR" sz="1400"/>
              <a:t>Pervasive, and </a:t>
            </a:r>
            <a:r>
              <a:rPr lang="fr-FR" sz="1400" err="1"/>
              <a:t>getting</a:t>
            </a:r>
            <a:r>
              <a:rPr lang="fr-FR" sz="1400"/>
              <a:t> more pervasive</a:t>
            </a:r>
          </a:p>
          <a:p>
            <a:pPr marL="200660" indent="-200660"/>
            <a:r>
              <a:rPr lang="fr-FR" sz="1400" err="1"/>
              <a:t>We</a:t>
            </a:r>
            <a:r>
              <a:rPr lang="fr-FR" sz="1400"/>
              <a:t> </a:t>
            </a:r>
            <a:r>
              <a:rPr lang="fr-FR" sz="1400" err="1"/>
              <a:t>already</a:t>
            </a:r>
            <a:r>
              <a:rPr lang="fr-FR" sz="1400"/>
              <a:t> have containers, </a:t>
            </a:r>
            <a:r>
              <a:rPr lang="fr-FR" sz="1400" err="1"/>
              <a:t>we</a:t>
            </a:r>
            <a:r>
              <a:rPr lang="fr-FR" sz="1400"/>
              <a:t> </a:t>
            </a:r>
            <a:r>
              <a:rPr lang="fr-FR" sz="1400" err="1"/>
              <a:t>just</a:t>
            </a:r>
            <a:r>
              <a:rPr lang="fr-FR" sz="1400"/>
              <a:t> </a:t>
            </a:r>
            <a:r>
              <a:rPr lang="fr-FR" sz="1400" err="1"/>
              <a:t>need</a:t>
            </a:r>
            <a:r>
              <a:rPr lang="fr-FR" sz="1400"/>
              <a:t> to spread ‘</a:t>
            </a:r>
            <a:r>
              <a:rPr lang="fr-FR" sz="1400" err="1"/>
              <a:t>em</a:t>
            </a:r>
            <a:r>
              <a:rPr lang="fr-FR" sz="1400"/>
              <a:t> </a:t>
            </a:r>
            <a:r>
              <a:rPr lang="fr-FR" sz="1400" err="1"/>
              <a:t>around</a:t>
            </a:r>
            <a:endParaRPr lang="fr-FR" sz="1400"/>
          </a:p>
          <a:p>
            <a:pPr marL="408305" lvl="1" indent="-133350">
              <a:buFont typeface="Courier New" panose="020B0604020202020204" pitchFamily="34" charset="0"/>
              <a:buChar char="o"/>
            </a:pPr>
            <a:r>
              <a:rPr lang="fr-FR" sz="1100"/>
              <a:t>Resource </a:t>
            </a:r>
            <a:r>
              <a:rPr lang="fr-FR" sz="1100" err="1"/>
              <a:t>requests</a:t>
            </a:r>
            <a:r>
              <a:rPr lang="fr-FR" sz="1100"/>
              <a:t> help the </a:t>
            </a:r>
            <a:r>
              <a:rPr lang="fr-FR" sz="1100" err="1"/>
              <a:t>scheduler</a:t>
            </a:r>
            <a:r>
              <a:rPr lang="fr-FR" sz="1100"/>
              <a:t> </a:t>
            </a:r>
            <a:r>
              <a:rPr lang="fr-FR" sz="1100" err="1"/>
              <a:t>decide</a:t>
            </a:r>
            <a:r>
              <a:rPr lang="fr-FR" sz="1100"/>
              <a:t> </a:t>
            </a:r>
            <a:r>
              <a:rPr lang="fr-FR" sz="1100" err="1"/>
              <a:t>where</a:t>
            </a:r>
            <a:r>
              <a:rPr lang="fr-FR" sz="1100"/>
              <a:t> to put </a:t>
            </a:r>
            <a:r>
              <a:rPr lang="fr-FR" sz="1100" err="1"/>
              <a:t>workloads</a:t>
            </a:r>
            <a:endParaRPr lang="fr-FR" sz="1100"/>
          </a:p>
          <a:p>
            <a:pPr marL="200660" indent="-200660"/>
            <a:r>
              <a:rPr lang="fr-FR" sz="1400"/>
              <a:t>Cool points?</a:t>
            </a:r>
          </a:p>
          <a:p>
            <a:pPr marL="200660" indent="-200660"/>
            <a:r>
              <a:rPr lang="fr-FR" sz="1400" err="1"/>
              <a:t>Deployment</a:t>
            </a:r>
            <a:r>
              <a:rPr lang="fr-FR" sz="1400"/>
              <a:t> </a:t>
            </a:r>
            <a:r>
              <a:rPr lang="fr-FR" sz="1400" err="1"/>
              <a:t>freedom</a:t>
            </a:r>
            <a:r>
              <a:rPr lang="fr-FR" sz="1400"/>
              <a:t>: self-</a:t>
            </a:r>
            <a:r>
              <a:rPr lang="fr-FR" sz="1400" err="1"/>
              <a:t>hosted</a:t>
            </a:r>
            <a:r>
              <a:rPr lang="fr-FR" sz="1400"/>
              <a:t>, </a:t>
            </a:r>
            <a:r>
              <a:rPr lang="fr-FR" sz="1400" err="1"/>
              <a:t>managed</a:t>
            </a:r>
            <a:r>
              <a:rPr lang="fr-FR" sz="1400"/>
              <a:t>, on-</a:t>
            </a:r>
            <a:r>
              <a:rPr lang="fr-FR" sz="1400" err="1"/>
              <a:t>prem</a:t>
            </a:r>
            <a:r>
              <a:rPr lang="fr-FR" sz="1400"/>
              <a:t>, in cloud, </a:t>
            </a:r>
            <a:r>
              <a:rPr lang="fr-FR" sz="1400" err="1"/>
              <a:t>anywhere</a:t>
            </a:r>
            <a:r>
              <a:rPr lang="fr-FR" sz="140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C09F-E601-494E-C3D8-ACF0CE203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 descr="A person looking at a person&#10;&#10;Description automatically generated">
            <a:extLst>
              <a:ext uri="{FF2B5EF4-FFF2-40B4-BE49-F238E27FC236}">
                <a16:creationId xmlns:a16="http://schemas.microsoft.com/office/drawing/2014/main" id="{5CAC7001-5A83-6147-46C4-C2C8B656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41" y="881944"/>
            <a:ext cx="3000375" cy="16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88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DE83-BED4-375C-208C-825821D1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Hello, </a:t>
            </a:r>
            <a:r>
              <a:rPr lang="en-US" err="1"/>
              <a:t>Clabernetes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40-8554-5289-C2B7-165D3001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/>
              <a:t>Goals</a:t>
            </a:r>
          </a:p>
          <a:p>
            <a:pPr marL="200660" indent="-200660"/>
            <a:r>
              <a:rPr lang="fr-FR" sz="1400" err="1"/>
              <a:t>Containerlab</a:t>
            </a:r>
            <a:r>
              <a:rPr lang="fr-FR" sz="1400"/>
              <a:t>, </a:t>
            </a:r>
            <a:r>
              <a:rPr lang="fr-FR" sz="1400" err="1"/>
              <a:t>just</a:t>
            </a:r>
            <a:r>
              <a:rPr lang="fr-FR" sz="1400"/>
              <a:t> </a:t>
            </a:r>
            <a:r>
              <a:rPr lang="fr-FR" sz="1400" err="1"/>
              <a:t>scaled</a:t>
            </a:r>
            <a:r>
              <a:rPr lang="fr-FR" sz="1400"/>
              <a:t> out</a:t>
            </a:r>
          </a:p>
          <a:p>
            <a:pPr marL="200660" indent="-200660"/>
            <a:r>
              <a:rPr lang="fr-FR" sz="1400"/>
              <a:t>Install in </a:t>
            </a:r>
            <a:r>
              <a:rPr lang="fr-FR" sz="1400" err="1"/>
              <a:t>any</a:t>
            </a:r>
            <a:r>
              <a:rPr lang="fr-FR" sz="1400"/>
              <a:t> k8s cluster, no </a:t>
            </a:r>
            <a:r>
              <a:rPr lang="fr-FR" sz="1400" err="1"/>
              <a:t>drama</a:t>
            </a:r>
            <a:endParaRPr lang="fr-FR" sz="1400"/>
          </a:p>
          <a:p>
            <a:pPr marL="200660" indent="-200660"/>
            <a:r>
              <a:rPr lang="fr-FR" sz="1400"/>
              <a:t>No </a:t>
            </a:r>
            <a:r>
              <a:rPr lang="fr-FR" sz="1400" err="1"/>
              <a:t>need</a:t>
            </a:r>
            <a:r>
              <a:rPr lang="fr-FR" sz="1400"/>
              <a:t> for k8s PhD</a:t>
            </a:r>
          </a:p>
          <a:p>
            <a:pPr marL="200660" indent="-200660"/>
            <a:r>
              <a:rPr lang="fr-FR" sz="1400"/>
              <a:t>« </a:t>
            </a:r>
            <a:r>
              <a:rPr lang="fr-FR" sz="1400" err="1"/>
              <a:t>just</a:t>
            </a:r>
            <a:r>
              <a:rPr lang="fr-FR" sz="1400"/>
              <a:t> </a:t>
            </a:r>
            <a:r>
              <a:rPr lang="fr-FR" sz="1400" err="1"/>
              <a:t>works</a:t>
            </a:r>
            <a:r>
              <a:rPr lang="fr-FR" sz="1400"/>
              <a:t> » </a:t>
            </a:r>
            <a:r>
              <a:rPr lang="fr-FR" sz="1400" err="1"/>
              <a:t>with</a:t>
            </a:r>
            <a:r>
              <a:rPr lang="fr-FR" sz="1400"/>
              <a:t> </a:t>
            </a:r>
            <a:r>
              <a:rPr lang="fr-FR" sz="1400" err="1"/>
              <a:t>existing</a:t>
            </a:r>
            <a:r>
              <a:rPr lang="fr-FR" sz="1400"/>
              <a:t> </a:t>
            </a:r>
            <a:r>
              <a:rPr lang="fr-FR" sz="1400" err="1"/>
              <a:t>clab</a:t>
            </a:r>
            <a:r>
              <a:rPr lang="fr-FR" sz="1400"/>
              <a:t> topologies</a:t>
            </a:r>
          </a:p>
          <a:p>
            <a:pPr marL="200660" indent="-200660"/>
            <a:endParaRPr lang="fr-FR" sz="1400"/>
          </a:p>
          <a:p>
            <a:pPr marL="0" indent="0">
              <a:buNone/>
            </a:pPr>
            <a:r>
              <a:rPr lang="fr-FR" sz="1400"/>
              <a:t>Design</a:t>
            </a:r>
          </a:p>
          <a:p>
            <a:pPr marL="200660" indent="-200660"/>
            <a:r>
              <a:rPr lang="fr-FR" sz="1400"/>
              <a:t>Be </a:t>
            </a:r>
            <a:r>
              <a:rPr lang="fr-FR" sz="1400" err="1"/>
              <a:t>dumb</a:t>
            </a:r>
            <a:r>
              <a:rPr lang="fr-FR" sz="1400"/>
              <a:t>… </a:t>
            </a:r>
            <a:r>
              <a:rPr lang="fr-FR" sz="1400" err="1"/>
              <a:t>smartly</a:t>
            </a:r>
            <a:r>
              <a:rPr lang="fr-FR" sz="1400"/>
              <a:t>?</a:t>
            </a:r>
          </a:p>
          <a:p>
            <a:pPr marL="408305" lvl="1" indent="-133350"/>
            <a:r>
              <a:rPr lang="fr-FR" sz="1000"/>
              <a:t>Use </a:t>
            </a:r>
            <a:r>
              <a:rPr lang="fr-FR" sz="1000" err="1"/>
              <a:t>containerlab</a:t>
            </a:r>
            <a:r>
              <a:rPr lang="fr-FR" sz="1000"/>
              <a:t>, </a:t>
            </a:r>
            <a:r>
              <a:rPr lang="fr-FR" sz="1000" err="1"/>
              <a:t>it</a:t>
            </a:r>
            <a:r>
              <a:rPr lang="fr-FR" sz="1000"/>
              <a:t> </a:t>
            </a:r>
            <a:r>
              <a:rPr lang="fr-FR" sz="1000" err="1"/>
              <a:t>already</a:t>
            </a:r>
            <a:r>
              <a:rPr lang="fr-FR" sz="1000"/>
              <a:t> </a:t>
            </a:r>
            <a:r>
              <a:rPr lang="fr-FR" sz="1000" err="1"/>
              <a:t>does</a:t>
            </a:r>
            <a:r>
              <a:rPr lang="fr-FR" sz="1000"/>
              <a:t> </a:t>
            </a:r>
            <a:r>
              <a:rPr lang="fr-FR" sz="1000" err="1"/>
              <a:t>most</a:t>
            </a:r>
            <a:r>
              <a:rPr lang="fr-FR" sz="1000"/>
              <a:t> of the </a:t>
            </a:r>
            <a:r>
              <a:rPr lang="fr-FR" sz="1000" err="1"/>
              <a:t>stuff</a:t>
            </a:r>
            <a:r>
              <a:rPr lang="fr-FR" sz="1000"/>
              <a:t> </a:t>
            </a:r>
            <a:r>
              <a:rPr lang="fr-FR" sz="1000" err="1"/>
              <a:t>we</a:t>
            </a:r>
            <a:r>
              <a:rPr lang="fr-FR" sz="1000"/>
              <a:t> </a:t>
            </a:r>
            <a:r>
              <a:rPr lang="fr-FR" sz="1000" err="1"/>
              <a:t>need</a:t>
            </a:r>
          </a:p>
          <a:p>
            <a:pPr marL="200660" indent="-200660"/>
            <a:r>
              <a:rPr lang="fr-FR" sz="1400"/>
              <a:t>Standard k8s « </a:t>
            </a:r>
            <a:r>
              <a:rPr lang="fr-FR" sz="1400" err="1"/>
              <a:t>things</a:t>
            </a:r>
            <a:r>
              <a:rPr lang="fr-FR" sz="1400"/>
              <a:t> »</a:t>
            </a:r>
          </a:p>
          <a:p>
            <a:pPr marL="408305" lvl="1" indent="-133350"/>
            <a:r>
              <a:rPr lang="fr-FR" sz="1000"/>
              <a:t>Simple </a:t>
            </a:r>
            <a:r>
              <a:rPr lang="fr-FR" sz="1000" err="1"/>
              <a:t>helm</a:t>
            </a:r>
            <a:r>
              <a:rPr lang="fr-FR" sz="1000"/>
              <a:t> chart </a:t>
            </a:r>
            <a:r>
              <a:rPr lang="fr-FR" sz="1000" err="1"/>
              <a:t>install</a:t>
            </a:r>
            <a:endParaRPr lang="fr-FR" sz="1000"/>
          </a:p>
          <a:p>
            <a:pPr marL="408305" lvl="1" indent="-133350"/>
            <a:r>
              <a:rPr lang="fr-FR" sz="1000"/>
              <a:t>Few, simple </a:t>
            </a:r>
            <a:r>
              <a:rPr lang="fr-FR" sz="1000" err="1"/>
              <a:t>CRDs</a:t>
            </a:r>
            <a:endParaRPr lang="fr-FR" sz="1000"/>
          </a:p>
          <a:p>
            <a:pPr marL="408305" lvl="1" indent="-133350"/>
            <a:r>
              <a:rPr lang="fr-FR" sz="1000"/>
              <a:t>No CNI/cluster </a:t>
            </a:r>
            <a:r>
              <a:rPr lang="fr-FR" sz="1000" err="1"/>
              <a:t>requirements</a:t>
            </a:r>
            <a:endParaRPr lang="fr-FR" sz="1000"/>
          </a:p>
          <a:p>
            <a:pPr marL="200660" indent="-200660"/>
            <a:endParaRPr lang="en-FR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A402-C352-4E03-3974-00F703BAE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 descr="A person in a robe with a bottle of liquid&#10;&#10;Description automatically generated">
            <a:extLst>
              <a:ext uri="{FF2B5EF4-FFF2-40B4-BE49-F238E27FC236}">
                <a16:creationId xmlns:a16="http://schemas.microsoft.com/office/drawing/2014/main" id="{3EDEC478-F276-A67B-B42F-58BDFF2B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16" y="1525059"/>
            <a:ext cx="4460875" cy="23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8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F1DB-6355-FBFD-E6F5-265D4078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915C-B2A4-4580-CA73-FA57A52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/>
              <a:t>TL:DR</a:t>
            </a:r>
          </a:p>
          <a:p>
            <a:pPr marL="200660" indent="-200660"/>
            <a:r>
              <a:rPr lang="fr-FR" sz="1400" err="1"/>
              <a:t>Toplogy</a:t>
            </a:r>
            <a:r>
              <a:rPr lang="fr-FR" sz="1400"/>
              <a:t> CRD </a:t>
            </a:r>
            <a:r>
              <a:rPr lang="fr-FR" sz="1400" err="1"/>
              <a:t>holds</a:t>
            </a:r>
            <a:r>
              <a:rPr lang="fr-FR" sz="1400"/>
              <a:t> « normal » </a:t>
            </a:r>
            <a:r>
              <a:rPr lang="fr-FR" sz="1400" err="1"/>
              <a:t>containerlab</a:t>
            </a:r>
            <a:r>
              <a:rPr lang="fr-FR" sz="1400"/>
              <a:t> </a:t>
            </a:r>
            <a:r>
              <a:rPr lang="fr-FR" sz="1400" err="1"/>
              <a:t>topology</a:t>
            </a:r>
            <a:endParaRPr lang="fr-FR" sz="1400"/>
          </a:p>
          <a:p>
            <a:pPr marL="408305" lvl="1" indent="-133350"/>
            <a:r>
              <a:rPr lang="fr-FR" sz="1100"/>
              <a:t>And </a:t>
            </a:r>
            <a:r>
              <a:rPr lang="fr-FR" sz="1100" err="1"/>
              <a:t>some</a:t>
            </a:r>
            <a:r>
              <a:rPr lang="fr-FR" sz="1100"/>
              <a:t> </a:t>
            </a:r>
            <a:r>
              <a:rPr lang="fr-FR" sz="1100" err="1"/>
              <a:t>other</a:t>
            </a:r>
            <a:r>
              <a:rPr lang="fr-FR" sz="1100"/>
              <a:t> goodies</a:t>
            </a:r>
          </a:p>
          <a:p>
            <a:pPr marL="408305" lvl="1" indent="-133350"/>
            <a:r>
              <a:rPr lang="fr-FR" sz="1100"/>
              <a:t>Can </a:t>
            </a:r>
            <a:r>
              <a:rPr lang="fr-FR" sz="1100" err="1"/>
              <a:t>get</a:t>
            </a:r>
            <a:r>
              <a:rPr lang="fr-FR" sz="1100"/>
              <a:t> to </a:t>
            </a:r>
            <a:r>
              <a:rPr lang="fr-FR" sz="1100" err="1"/>
              <a:t>this</a:t>
            </a:r>
            <a:r>
              <a:rPr lang="fr-FR" sz="1100"/>
              <a:t> by </a:t>
            </a:r>
            <a:r>
              <a:rPr lang="fr-FR" sz="1100" err="1"/>
              <a:t>using</a:t>
            </a:r>
            <a:r>
              <a:rPr lang="fr-FR" sz="1100"/>
              <a:t> the « </a:t>
            </a:r>
            <a:r>
              <a:rPr lang="fr-FR" sz="1100" err="1"/>
              <a:t>clabverter</a:t>
            </a:r>
            <a:r>
              <a:rPr lang="fr-FR" sz="1100"/>
              <a:t> » </a:t>
            </a:r>
            <a:r>
              <a:rPr lang="fr-FR" sz="1100" err="1"/>
              <a:t>tool</a:t>
            </a:r>
            <a:endParaRPr lang="fr-FR" sz="1100"/>
          </a:p>
          <a:p>
            <a:pPr marL="200660" indent="-200660"/>
            <a:r>
              <a:rPr lang="fr-FR" sz="1400"/>
              <a:t>K8s </a:t>
            </a:r>
            <a:r>
              <a:rPr lang="fr-FR" sz="1400" err="1"/>
              <a:t>pod</a:t>
            </a:r>
            <a:r>
              <a:rPr lang="fr-FR" sz="1400"/>
              <a:t> per </a:t>
            </a:r>
            <a:r>
              <a:rPr lang="fr-FR" sz="1400" err="1"/>
              <a:t>containerlab</a:t>
            </a:r>
            <a:r>
              <a:rPr lang="fr-FR" sz="1400"/>
              <a:t> </a:t>
            </a:r>
            <a:r>
              <a:rPr lang="fr-FR" sz="1400" err="1"/>
              <a:t>node</a:t>
            </a:r>
            <a:endParaRPr lang="fr-FR" sz="1400"/>
          </a:p>
          <a:p>
            <a:pPr marL="200660" indent="-200660"/>
            <a:r>
              <a:rPr lang="fr-FR" sz="1400" err="1"/>
              <a:t>Plumbed</a:t>
            </a:r>
            <a:r>
              <a:rPr lang="fr-FR" sz="1400"/>
              <a:t> </a:t>
            </a:r>
            <a:r>
              <a:rPr lang="fr-FR" sz="1400" err="1"/>
              <a:t>together</a:t>
            </a:r>
            <a:r>
              <a:rPr lang="fr-FR" sz="1400"/>
              <a:t> </a:t>
            </a:r>
            <a:r>
              <a:rPr lang="fr-FR" sz="1400" err="1"/>
              <a:t>with</a:t>
            </a:r>
            <a:r>
              <a:rPr lang="fr-FR" sz="1400"/>
              <a:t> </a:t>
            </a:r>
            <a:r>
              <a:rPr lang="fr-FR" sz="1400" err="1"/>
              <a:t>VxLAN</a:t>
            </a:r>
            <a:r>
              <a:rPr lang="fr-FR" sz="1400"/>
              <a:t> tunnels</a:t>
            </a:r>
          </a:p>
          <a:p>
            <a:pPr marL="200660" indent="-200660"/>
            <a:r>
              <a:rPr lang="fr-FR" sz="1400" err="1"/>
              <a:t>Nodes</a:t>
            </a:r>
            <a:r>
              <a:rPr lang="fr-FR" sz="1400"/>
              <a:t> </a:t>
            </a:r>
            <a:r>
              <a:rPr lang="fr-FR" sz="1400" err="1"/>
              <a:t>exposed</a:t>
            </a:r>
            <a:r>
              <a:rPr lang="fr-FR" sz="1400"/>
              <a:t> via </a:t>
            </a:r>
            <a:r>
              <a:rPr lang="fr-FR" sz="1400" err="1"/>
              <a:t>LoadBalancer</a:t>
            </a:r>
            <a:r>
              <a:rPr lang="fr-FR" sz="1400"/>
              <a:t> service</a:t>
            </a:r>
          </a:p>
          <a:p>
            <a:pPr marL="200660" indent="-200660"/>
            <a:r>
              <a:rPr lang="fr-FR" sz="1400" err="1"/>
              <a:t>Topology</a:t>
            </a:r>
            <a:r>
              <a:rPr lang="fr-FR" sz="1400"/>
              <a:t> updates cause </a:t>
            </a:r>
            <a:r>
              <a:rPr lang="fr-FR" sz="1400" err="1"/>
              <a:t>reconcile</a:t>
            </a:r>
            <a:r>
              <a:rPr lang="fr-FR" sz="1400"/>
              <a:t> </a:t>
            </a:r>
            <a:r>
              <a:rPr lang="fr-FR" sz="1400" err="1"/>
              <a:t>event</a:t>
            </a:r>
            <a:endParaRPr lang="fr-FR" sz="1400"/>
          </a:p>
          <a:p>
            <a:pPr marL="408305" lvl="1" indent="-133350"/>
            <a:r>
              <a:rPr lang="fr-FR" sz="1100" err="1"/>
              <a:t>Only</a:t>
            </a:r>
            <a:r>
              <a:rPr lang="fr-FR" sz="1100"/>
              <a:t> restart </a:t>
            </a:r>
            <a:r>
              <a:rPr lang="fr-FR" sz="1100" err="1"/>
              <a:t>nodes</a:t>
            </a:r>
            <a:r>
              <a:rPr lang="fr-FR" sz="1100"/>
              <a:t> </a:t>
            </a:r>
            <a:r>
              <a:rPr lang="fr-FR" sz="1100" err="1"/>
              <a:t>that</a:t>
            </a:r>
            <a:r>
              <a:rPr lang="fr-FR" sz="1100"/>
              <a:t> have </a:t>
            </a:r>
            <a:r>
              <a:rPr lang="fr-FR" sz="1100" err="1"/>
              <a:t>had</a:t>
            </a:r>
            <a:r>
              <a:rPr lang="fr-FR" sz="1100"/>
              <a:t> </a:t>
            </a:r>
            <a:r>
              <a:rPr lang="fr-FR" sz="1100" err="1"/>
              <a:t>things</a:t>
            </a:r>
            <a:r>
              <a:rPr lang="fr-FR" sz="1100"/>
              <a:t> change</a:t>
            </a:r>
          </a:p>
          <a:p>
            <a:pPr marL="200660" indent="-200660"/>
            <a:r>
              <a:rPr lang="fr-FR" sz="1400"/>
              <a:t>???</a:t>
            </a:r>
          </a:p>
          <a:p>
            <a:pPr marL="200660" indent="-200660"/>
            <a:r>
              <a:rPr lang="fr-FR" sz="1400"/>
              <a:t>Profit! J/K </a:t>
            </a:r>
            <a:r>
              <a:rPr lang="fr-FR" sz="1400" err="1"/>
              <a:t>its</a:t>
            </a:r>
            <a:r>
              <a:rPr lang="fr-FR" sz="1400"/>
              <a:t> OSS</a:t>
            </a:r>
          </a:p>
          <a:p>
            <a:pPr marL="0" indent="0">
              <a:buNone/>
            </a:pPr>
            <a:endParaRPr lang="en-FR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3C047-C47A-0623-7E1D-2122819E4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9324A99-0103-8A91-53FC-84692C54B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26" y="1139502"/>
            <a:ext cx="3072595" cy="3191069"/>
          </a:xfrm>
          <a:prstGeom prst="rect">
            <a:avLst/>
          </a:prstGeom>
        </p:spPr>
      </p:pic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CB9D640-12DA-872B-04C8-5CC61560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8" y="134490"/>
            <a:ext cx="814918" cy="4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1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7FA1-88FD-C3DF-B8AC-EBE5A021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Clabernetes @OVH: the backstory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D3BF7ED5-2545-8639-FDDE-3C8A368B7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55" y="1203598"/>
            <a:ext cx="8269287" cy="15081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69125-4AFC-823E-3D6E-AB76F270B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2A8DDE0-4D00-5119-2BD7-CC182D94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462" y="3075806"/>
            <a:ext cx="4993075" cy="9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104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D6B2-D73C-2A35-91B1-4F742E9D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Managed </a:t>
            </a:r>
            <a:r>
              <a:rPr lang="fr-FR" err="1"/>
              <a:t>Kubernetes</a:t>
            </a:r>
            <a:r>
              <a:rPr lang="fr-FR"/>
              <a:t> Service</a:t>
            </a: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CEA24-2035-FF3B-B630-0443485D5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7883" y="4773885"/>
            <a:ext cx="239986" cy="174129"/>
          </a:xfrm>
        </p:spPr>
        <p:txBody>
          <a:bodyPr/>
          <a:lstStyle/>
          <a:p>
            <a:fld id="{12294237-D3CC-4A43-B203-3EC6E60E72CB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88C23C-E74E-444F-CD7E-6FB340E2A004}"/>
              </a:ext>
            </a:extLst>
          </p:cNvPr>
          <p:cNvGrpSpPr/>
          <p:nvPr/>
        </p:nvGrpSpPr>
        <p:grpSpPr>
          <a:xfrm>
            <a:off x="407595" y="1937858"/>
            <a:ext cx="2576877" cy="2474259"/>
            <a:chOff x="3416364" y="1427187"/>
            <a:chExt cx="2527722" cy="2294410"/>
          </a:xfrm>
        </p:grpSpPr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16A292B-D679-3233-6589-4395F5CE5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3399"/>
            <a:stretch/>
          </p:blipFill>
          <p:spPr>
            <a:xfrm>
              <a:off x="3416364" y="1427187"/>
              <a:ext cx="2527722" cy="339502"/>
            </a:xfrm>
            <a:prstGeom prst="rect">
              <a:avLst/>
            </a:prstGeom>
          </p:spPr>
        </p:pic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96C029B-8B3E-39C4-D3C7-DF5C59C13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845"/>
            <a:stretch/>
          </p:blipFill>
          <p:spPr>
            <a:xfrm>
              <a:off x="3416364" y="1707654"/>
              <a:ext cx="2527722" cy="201394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7306B-6D33-6853-9463-B18E2EF340D6}"/>
              </a:ext>
            </a:extLst>
          </p:cNvPr>
          <p:cNvGrpSpPr/>
          <p:nvPr/>
        </p:nvGrpSpPr>
        <p:grpSpPr>
          <a:xfrm>
            <a:off x="3775656" y="2498871"/>
            <a:ext cx="5255586" cy="2054479"/>
            <a:chOff x="4107150" y="3104751"/>
            <a:chExt cx="4670733" cy="1825852"/>
          </a:xfrm>
        </p:grpSpPr>
        <p:pic>
          <p:nvPicPr>
            <p:cNvPr id="15" name="Picture 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9EA562C-5E6C-A23A-AFC4-F5C99B3E8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444"/>
            <a:stretch/>
          </p:blipFill>
          <p:spPr>
            <a:xfrm>
              <a:off x="4107150" y="3104751"/>
              <a:ext cx="1328946" cy="1825851"/>
            </a:xfrm>
            <a:prstGeom prst="rect">
              <a:avLst/>
            </a:prstGeom>
          </p:spPr>
        </p:pic>
        <p:pic>
          <p:nvPicPr>
            <p:cNvPr id="16" name="Picture 1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6C24A18-FB82-4AC1-9EBA-84DD1259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310"/>
            <a:stretch/>
          </p:blipFill>
          <p:spPr>
            <a:xfrm>
              <a:off x="5436096" y="3104752"/>
              <a:ext cx="3341787" cy="1825851"/>
            </a:xfrm>
            <a:prstGeom prst="rect">
              <a:avLst/>
            </a:prstGeom>
          </p:spPr>
        </p:pic>
      </p:grpSp>
      <p:sp>
        <p:nvSpPr>
          <p:cNvPr id="18" name="Down Arrow 17">
            <a:extLst>
              <a:ext uri="{FF2B5EF4-FFF2-40B4-BE49-F238E27FC236}">
                <a16:creationId xmlns:a16="http://schemas.microsoft.com/office/drawing/2014/main" id="{52C6F66C-8176-0444-06CE-5E3253F8E174}"/>
              </a:ext>
            </a:extLst>
          </p:cNvPr>
          <p:cNvSpPr/>
          <p:nvPr/>
        </p:nvSpPr>
        <p:spPr bwMode="auto">
          <a:xfrm>
            <a:off x="1516014" y="1305289"/>
            <a:ext cx="360040" cy="546381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D323EF6-85CC-07B2-B8C0-BBAF4D3C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2981" y="859061"/>
            <a:ext cx="2292888" cy="360040"/>
          </a:xfr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AF4B28C0-7CA9-81FD-3DAD-12F2BCE05700}"/>
              </a:ext>
            </a:extLst>
          </p:cNvPr>
          <p:cNvSpPr/>
          <p:nvPr/>
        </p:nvSpPr>
        <p:spPr bwMode="auto">
          <a:xfrm rot="16200000">
            <a:off x="3200044" y="3155255"/>
            <a:ext cx="360040" cy="546381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4200" b="0" i="0" u="none" strike="noStrike" cap="none" normalizeH="0" baseline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3" name="Content Placeholder 5" descr="A person in a red coat&#10;&#10;Description automatically generated">
            <a:extLst>
              <a:ext uri="{FF2B5EF4-FFF2-40B4-BE49-F238E27FC236}">
                <a16:creationId xmlns:a16="http://schemas.microsoft.com/office/drawing/2014/main" id="{A45B26CC-1B9F-D52C-8BB3-C8B6AC36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40029" y="0"/>
            <a:ext cx="2303972" cy="230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21628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695A-7436-7447-64F3-7EB35229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Install clabernetes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F961-1DA4-B981-5412-C5101AA19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Content Placeholder 6" descr="A diagram of a machine&#10;&#10;Description automatically generated">
            <a:extLst>
              <a:ext uri="{FF2B5EF4-FFF2-40B4-BE49-F238E27FC236}">
                <a16:creationId xmlns:a16="http://schemas.microsoft.com/office/drawing/2014/main" id="{D6A2D3DD-A4F6-91C3-7B02-ACDE82BE2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4" y="1038947"/>
            <a:ext cx="8269287" cy="3220955"/>
          </a:xfrm>
        </p:spPr>
      </p:pic>
    </p:spTree>
    <p:extLst>
      <p:ext uri="{BB962C8B-B14F-4D97-AF65-F5344CB8AC3E}">
        <p14:creationId xmlns:p14="http://schemas.microsoft.com/office/powerpoint/2010/main" val="15412727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IPE-Template_16-9.pptx" id="{6E2EB2A4-A676-644D-A150-7095F9795F1C}" vid="{A5B0B1E9-618C-6A45-94C2-04D69AA826E2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IPE-Template_16-9.pptx" id="{6E2EB2A4-A676-644D-A150-7095F9795F1C}" vid="{635F4F84-98DF-0247-973E-BE97FBC9E3B0}"/>
    </a:ext>
  </a:ext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IPE-Template_16-9.pptx" id="{6E2EB2A4-A676-644D-A150-7095F9795F1C}" vid="{92028889-8EAC-D04F-AB6A-4EEABF87578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&amp; Subtitle</Template>
  <TotalTime>15</TotalTime>
  <Words>515</Words>
  <Application>Microsoft Macintosh PowerPoint</Application>
  <PresentationFormat>On-screen Show (16:9)</PresentationFormat>
  <Paragraphs>126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Courier New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Simulating networks at scale with Clabernetes and OVHcloud</vt:lpstr>
      <vt:lpstr>Agenda</vt:lpstr>
      <vt:lpstr>Claber… What?</vt:lpstr>
      <vt:lpstr>Kubernoodles Enters The Chat</vt:lpstr>
      <vt:lpstr>Hello, Clabernetes</vt:lpstr>
      <vt:lpstr>How it Works</vt:lpstr>
      <vt:lpstr>Clabernetes @OVH: the backstory</vt:lpstr>
      <vt:lpstr>Managed Kubernetes Service</vt:lpstr>
      <vt:lpstr>Install clabernetes</vt:lpstr>
      <vt:lpstr>Install clabernetes - command</vt:lpstr>
      <vt:lpstr>Managed Private Registry</vt:lpstr>
      <vt:lpstr>Network configuration</vt:lpstr>
      <vt:lpstr>Paris area</vt:lpstr>
      <vt:lpstr>Paris area – topology file</vt:lpstr>
      <vt:lpstr>Deploy time</vt:lpstr>
      <vt:lpstr>Laying back a bit</vt:lpstr>
      <vt:lpstr>Sure but is my design working ?</vt:lpstr>
      <vt:lpstr>Nicer way</vt:lpstr>
      <vt:lpstr>Feedback</vt:lpstr>
      <vt:lpstr>Where we’re headed at</vt:lpstr>
      <vt:lpstr>Get started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Peccaud Simon</dc:creator>
  <cp:keywords/>
  <dc:description/>
  <cp:lastModifiedBy>simon.peccaud</cp:lastModifiedBy>
  <cp:revision>2</cp:revision>
  <dcterms:created xsi:type="dcterms:W3CDTF">2024-02-15T15:37:44Z</dcterms:created>
  <dcterms:modified xsi:type="dcterms:W3CDTF">2024-05-20T08:53:53Z</dcterms:modified>
</cp:coreProperties>
</file>