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432" r:id="rId2"/>
    <p:sldId id="282" r:id="rId3"/>
    <p:sldId id="416" r:id="rId4"/>
    <p:sldId id="433" r:id="rId5"/>
    <p:sldId id="417" r:id="rId6"/>
    <p:sldId id="434" r:id="rId7"/>
    <p:sldId id="419" r:id="rId8"/>
    <p:sldId id="425" r:id="rId9"/>
    <p:sldId id="426" r:id="rId10"/>
    <p:sldId id="427" r:id="rId11"/>
    <p:sldId id="428" r:id="rId12"/>
    <p:sldId id="429" r:id="rId13"/>
    <p:sldId id="421" r:id="rId14"/>
    <p:sldId id="422" r:id="rId15"/>
    <p:sldId id="423" r:id="rId16"/>
    <p:sldId id="424" r:id="rId17"/>
    <p:sldId id="414" r:id="rId18"/>
  </p:sldIdLst>
  <p:sldSz cx="9144000" cy="5143500" type="screen16x9"/>
  <p:notesSz cx="9144000" cy="5143500"/>
  <p:embeddedFontLst>
    <p:embeddedFont>
      <p:font typeface="Open Sans ExtraBold" panose="020B0604020202020204" charset="0"/>
      <p:bold r:id="rId20"/>
      <p:boldItalic r:id="rId21"/>
    </p:embeddedFont>
    <p:embeddedFont>
      <p:font typeface="Open Sans SemiBold" panose="020B0604020202020204" charset="0"/>
      <p:regular r:id="rId22"/>
      <p:bold r:id="rId23"/>
      <p:italic r:id="rId24"/>
      <p:boldItalic r:id="rId25"/>
    </p:embeddedFont>
    <p:embeddedFont>
      <p:font typeface="DIN Next for AVM" panose="020B0503020203050203" pitchFamily="34" charset="0"/>
      <p:regular r:id="rId26"/>
      <p:bold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IN Next for AVM Heavy" panose="020B0903020203050203" pitchFamily="34" charset="0"/>
      <p:bold r:id="rId36"/>
    </p:embeddedFont>
  </p:embeddedFontLst>
  <p:defaultTextStyle>
    <a:defPPr>
      <a:defRPr lang="de-DE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BB5B-A2E0-4042-980D-7EFFC8CFE86C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E78E-D1C6-4238-A792-1C5022DE5D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93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d2a62cf86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2d2a62cf86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52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d2a62cf86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2d2a62cf86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7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d2a62cf867_0_4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21" name="Google Shape;621;g2d2a62cf867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8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02d28be12c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202d28be12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87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d2a62cf867_0_8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722" name="Google Shape;722;g2d2a62cf86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60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d2a62cf867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d2a62cf867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50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d2a62cf867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d2a62cf867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314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d9c887ca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d9c887ca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61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reeform 10"/>
          <p:cNvSpPr/>
          <p:nvPr userDrawn="1"/>
        </p:nvSpPr>
        <p:spPr bwMode="auto">
          <a:xfrm>
            <a:off x="278815" y="210630"/>
            <a:ext cx="8867775" cy="3246835"/>
          </a:xfrm>
          <a:custGeom>
            <a:avLst/>
            <a:gdLst>
              <a:gd name="T0" fmla="*/ 32 w 5586"/>
              <a:gd name="T1" fmla="*/ 0 h 2727"/>
              <a:gd name="T2" fmla="*/ 5586 w 5586"/>
              <a:gd name="T3" fmla="*/ 0 h 2727"/>
              <a:gd name="T4" fmla="*/ 5586 w 5586"/>
              <a:gd name="T5" fmla="*/ 2614 h 2727"/>
              <a:gd name="T6" fmla="*/ 276 w 5586"/>
              <a:gd name="T7" fmla="*/ 2614 h 2727"/>
              <a:gd name="T8" fmla="*/ 163 w 5586"/>
              <a:gd name="T9" fmla="*/ 2727 h 2727"/>
              <a:gd name="T10" fmla="*/ 163 w 5586"/>
              <a:gd name="T11" fmla="*/ 2614 h 2727"/>
              <a:gd name="T12" fmla="*/ 32 w 5586"/>
              <a:gd name="T13" fmla="*/ 2614 h 2727"/>
              <a:gd name="T14" fmla="*/ 15 w 5586"/>
              <a:gd name="T15" fmla="*/ 2610 h 2727"/>
              <a:gd name="T16" fmla="*/ 5 w 5586"/>
              <a:gd name="T17" fmla="*/ 2598 h 2727"/>
              <a:gd name="T18" fmla="*/ 0 w 5586"/>
              <a:gd name="T19" fmla="*/ 2581 h 2727"/>
              <a:gd name="T20" fmla="*/ 0 w 5586"/>
              <a:gd name="T21" fmla="*/ 33 h 2727"/>
              <a:gd name="T22" fmla="*/ 5 w 5586"/>
              <a:gd name="T23" fmla="*/ 17 h 2727"/>
              <a:gd name="T24" fmla="*/ 15 w 5586"/>
              <a:gd name="T25" fmla="*/ 5 h 2727"/>
              <a:gd name="T26" fmla="*/ 32 w 5586"/>
              <a:gd name="T27" fmla="*/ 0 h 2727"/>
              <a:gd name="connsiteX0" fmla="*/ 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9586 h 10000"/>
              <a:gd name="connsiteX3" fmla="*/ 417 w 10000"/>
              <a:gd name="connsiteY3" fmla="*/ 9586 h 10000"/>
              <a:gd name="connsiteX4" fmla="*/ 292 w 10000"/>
              <a:gd name="connsiteY4" fmla="*/ 10000 h 10000"/>
              <a:gd name="connsiteX5" fmla="*/ 292 w 10000"/>
              <a:gd name="connsiteY5" fmla="*/ 9586 h 10000"/>
              <a:gd name="connsiteX6" fmla="*/ 57 w 10000"/>
              <a:gd name="connsiteY6" fmla="*/ 9586 h 10000"/>
              <a:gd name="connsiteX7" fmla="*/ 27 w 10000"/>
              <a:gd name="connsiteY7" fmla="*/ 9571 h 10000"/>
              <a:gd name="connsiteX8" fmla="*/ 9 w 10000"/>
              <a:gd name="connsiteY8" fmla="*/ 9527 h 10000"/>
              <a:gd name="connsiteX9" fmla="*/ 0 w 10000"/>
              <a:gd name="connsiteY9" fmla="*/ 9465 h 10000"/>
              <a:gd name="connsiteX10" fmla="*/ 0 w 10000"/>
              <a:gd name="connsiteY10" fmla="*/ 121 h 10000"/>
              <a:gd name="connsiteX11" fmla="*/ 9 w 10000"/>
              <a:gd name="connsiteY11" fmla="*/ 62 h 10000"/>
              <a:gd name="connsiteX12" fmla="*/ 27 w 10000"/>
              <a:gd name="connsiteY12" fmla="*/ 18 h 10000"/>
              <a:gd name="connsiteX13" fmla="*/ 57 w 10000"/>
              <a:gd name="connsiteY1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 extrusionOk="0">
                <a:moveTo>
                  <a:pt x="57" y="0"/>
                </a:moveTo>
                <a:lnTo>
                  <a:pt x="10000" y="0"/>
                </a:lnTo>
                <a:lnTo>
                  <a:pt x="10000" y="9586"/>
                </a:lnTo>
                <a:lnTo>
                  <a:pt x="417" y="9586"/>
                </a:lnTo>
                <a:cubicBezTo>
                  <a:pt x="375" y="9724"/>
                  <a:pt x="334" y="9862"/>
                  <a:pt x="292" y="10000"/>
                </a:cubicBezTo>
                <a:lnTo>
                  <a:pt x="292" y="9586"/>
                </a:lnTo>
                <a:lnTo>
                  <a:pt x="57" y="9586"/>
                </a:lnTo>
                <a:lnTo>
                  <a:pt x="27" y="9571"/>
                </a:lnTo>
                <a:cubicBezTo>
                  <a:pt x="21" y="9556"/>
                  <a:pt x="15" y="9542"/>
                  <a:pt x="9" y="9527"/>
                </a:cubicBezTo>
                <a:cubicBezTo>
                  <a:pt x="6" y="9506"/>
                  <a:pt x="3" y="9486"/>
                  <a:pt x="0" y="9465"/>
                </a:cubicBezTo>
                <a:lnTo>
                  <a:pt x="0" y="121"/>
                </a:lnTo>
                <a:cubicBezTo>
                  <a:pt x="3" y="101"/>
                  <a:pt x="6" y="82"/>
                  <a:pt x="9" y="62"/>
                </a:cubicBezTo>
                <a:cubicBezTo>
                  <a:pt x="15" y="47"/>
                  <a:pt x="21" y="33"/>
                  <a:pt x="27" y="18"/>
                </a:cubicBezTo>
                <a:lnTo>
                  <a:pt x="57" y="0"/>
                </a:lnTo>
                <a:close/>
              </a:path>
            </a:pathLst>
          </a:custGeom>
          <a:solidFill>
            <a:srgbClr val="0074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DIN Next for AVM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auto">
          <a:xfrm>
            <a:off x="547688" y="202407"/>
            <a:ext cx="5491162" cy="3117434"/>
          </a:xfrm>
        </p:spPr>
        <p:txBody>
          <a:bodyPr lIns="0" bIns="432000">
            <a:normAutofit/>
          </a:bodyPr>
          <a:lstStyle>
            <a:lvl1pPr>
              <a:lnSpc>
                <a:spcPct val="90000"/>
              </a:lnSpc>
              <a:defRPr sz="4400">
                <a:latin typeface="DIN Next for AVM Heavy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 bwMode="auto">
          <a:xfrm>
            <a:off x="547688" y="3588613"/>
            <a:ext cx="6310312" cy="1167934"/>
          </a:xfrm>
        </p:spPr>
        <p:txBody>
          <a:bodyPr lIns="0"/>
          <a:lstStyle>
            <a:lvl1pPr marL="0" indent="0" algn="l">
              <a:buNone/>
              <a:defRPr b="0">
                <a:solidFill>
                  <a:schemeClr val="tx1"/>
                </a:solidFill>
                <a:latin typeface="DIN Next for AV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/>
          </p:nvPr>
        </p:nvSpPr>
        <p:spPr bwMode="auto">
          <a:xfrm>
            <a:off x="547382" y="4756547"/>
            <a:ext cx="6312999" cy="279797"/>
          </a:xfrm>
        </p:spPr>
        <p:txBody>
          <a:bodyPr lIns="0">
            <a:normAutofit/>
          </a:bodyPr>
          <a:lstStyle>
            <a:lvl1pPr>
              <a:defRPr sz="1800">
                <a:latin typeface="DIN Next for AVM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Content_Slide">
  <p:cSld name="Main_Content_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18343" y="273844"/>
            <a:ext cx="8133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100"/>
              <a:buFont typeface="Arial"/>
              <a:buNone/>
              <a:defRPr sz="2100" b="1">
                <a:solidFill>
                  <a:srgbClr val="41B6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18343" y="783772"/>
            <a:ext cx="8133000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1B64C"/>
              </a:buClr>
              <a:buSzPts val="1100"/>
              <a:buFont typeface="Noto Sans Symbols"/>
              <a:buChar char="▪"/>
              <a:defRPr sz="1500">
                <a:solidFill>
                  <a:srgbClr val="404040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-"/>
              <a:defRPr sz="1400">
                <a:solidFill>
                  <a:srgbClr val="404040"/>
                </a:solidFill>
              </a:defRPr>
            </a:lvl3pPr>
            <a:lvl4pPr marL="1828800" lvl="3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>
                <a:solidFill>
                  <a:srgbClr val="404040"/>
                </a:solidFill>
              </a:defRPr>
            </a:lvl4pPr>
            <a:lvl5pPr marL="2286000" lvl="4" indent="-2857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▪"/>
              <a:defRPr>
                <a:solidFill>
                  <a:srgbClr val="404040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885" y="0"/>
            <a:ext cx="3635113" cy="363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072" y="4790827"/>
            <a:ext cx="1345356" cy="27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8733" y="4878924"/>
            <a:ext cx="6318000" cy="5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67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42096" y="519152"/>
            <a:ext cx="8305799" cy="446034"/>
          </a:xfrm>
        </p:spPr>
        <p:txBody>
          <a:bodyPr/>
          <a:lstStyle>
            <a:lvl1pPr>
              <a:defRPr>
                <a:latin typeface="DIN Next for AVM Heavy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47688" y="1159894"/>
            <a:ext cx="8305800" cy="3394472"/>
          </a:xfrm>
        </p:spPr>
        <p:txBody>
          <a:bodyPr/>
          <a:lstStyle>
            <a:lvl1pPr marL="177800" indent="-177800">
              <a:buClr>
                <a:schemeClr val="tx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177800" indent="-177800"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 marL="361950" indent="-184150"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 marL="539750" indent="-177800"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 marL="715963" indent="-176213"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544623" y="235585"/>
            <a:ext cx="8307386" cy="306020"/>
          </a:xfrm>
        </p:spPr>
        <p:txBody>
          <a:bodyPr lIns="0" anchor="b">
            <a:norm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182562" indent="0">
              <a:buNone/>
              <a:defRPr/>
            </a:lvl3pPr>
            <a:lvl4pPr marL="355600" indent="0">
              <a:buNone/>
              <a:defRPr/>
            </a:lvl4pPr>
            <a:lvl5pPr marL="538163" indent="0">
              <a:buNone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 bwMode="auto">
          <a:xfrm>
            <a:off x="547688" y="4771915"/>
            <a:ext cx="5632450" cy="157163"/>
          </a:xfrm>
        </p:spPr>
        <p:txBody>
          <a:bodyPr lIns="0"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0"/>
          <p:cNvSpPr>
            <a:spLocks noGrp="1"/>
          </p:cNvSpPr>
          <p:nvPr>
            <p:ph sz="quarter" idx="11"/>
          </p:nvPr>
        </p:nvSpPr>
        <p:spPr bwMode="auto">
          <a:xfrm>
            <a:off x="547688" y="4599385"/>
            <a:ext cx="5632450" cy="157163"/>
          </a:xfrm>
        </p:spPr>
        <p:txBody>
          <a:bodyPr lIns="0"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542096" y="519152"/>
            <a:ext cx="8305799" cy="446034"/>
          </a:xfrm>
        </p:spPr>
        <p:txBody>
          <a:bodyPr/>
          <a:lstStyle>
            <a:lvl1pPr>
              <a:defRPr>
                <a:latin typeface="DIN Next for AVM Heavy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544623" y="235585"/>
            <a:ext cx="8307386" cy="306020"/>
          </a:xfrm>
        </p:spPr>
        <p:txBody>
          <a:bodyPr lIns="0" anchor="b">
            <a:norm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182562" indent="0">
              <a:buNone/>
              <a:defRPr/>
            </a:lvl3pPr>
            <a:lvl4pPr marL="355600" indent="0">
              <a:buNone/>
              <a:defRPr/>
            </a:lvl4pPr>
            <a:lvl5pPr marL="538163" indent="0">
              <a:buNone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47688" y="1200151"/>
            <a:ext cx="38989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 bwMode="auto">
          <a:xfrm>
            <a:off x="4697414" y="1200151"/>
            <a:ext cx="4152485" cy="3394472"/>
          </a:xfrm>
        </p:spPr>
        <p:txBody>
          <a:bodyPr lIns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 bwMode="auto">
          <a:xfrm>
            <a:off x="547688" y="4599385"/>
            <a:ext cx="5632450" cy="157163"/>
          </a:xfrm>
        </p:spPr>
        <p:txBody>
          <a:bodyPr lIns="0"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542096" y="519152"/>
            <a:ext cx="8305799" cy="446034"/>
          </a:xfrm>
        </p:spPr>
        <p:txBody>
          <a:bodyPr/>
          <a:lstStyle>
            <a:lvl1pPr>
              <a:defRPr>
                <a:latin typeface="DIN Next for AVM Heavy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544623" y="235585"/>
            <a:ext cx="8307386" cy="306020"/>
          </a:xfrm>
        </p:spPr>
        <p:txBody>
          <a:bodyPr lIns="0" anchor="b">
            <a:norm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182562" indent="0">
              <a:buNone/>
              <a:defRPr/>
            </a:lvl3pPr>
            <a:lvl4pPr marL="355600" indent="0">
              <a:buNone/>
              <a:defRPr/>
            </a:lvl4pPr>
            <a:lvl5pPr marL="538163" indent="0">
              <a:buNone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 (blank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1123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DIN Next for AVM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43600" y="518400"/>
            <a:ext cx="8305799" cy="44365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DIN Next for AVM Heavy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543600" y="234000"/>
            <a:ext cx="8307386" cy="306020"/>
          </a:xfrm>
        </p:spPr>
        <p:txBody>
          <a:bodyPr lIns="0" anchor="b">
            <a:normAutofit/>
          </a:bodyPr>
          <a:lstStyle>
            <a:lvl1pPr algn="l">
              <a:defRPr sz="1800" b="1">
                <a:solidFill>
                  <a:schemeClr val="tx1"/>
                </a:solidFill>
                <a:latin typeface="DIN Next for AVM"/>
              </a:defRPr>
            </a:lvl1pPr>
            <a:lvl2pPr marL="0" indent="0">
              <a:buNone/>
              <a:defRPr/>
            </a:lvl2pPr>
            <a:lvl3pPr marL="182562" indent="0">
              <a:buNone/>
              <a:defRPr/>
            </a:lvl3pPr>
            <a:lvl4pPr marL="355600" indent="0">
              <a:buNone/>
              <a:defRPr/>
            </a:lvl4pPr>
            <a:lvl5pPr marL="538163" indent="0">
              <a:buNone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 bwMode="auto">
          <a:xfrm>
            <a:off x="547688" y="4599385"/>
            <a:ext cx="5632450" cy="157163"/>
          </a:xfrm>
        </p:spPr>
        <p:txBody>
          <a:bodyPr lIns="0"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vider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 bwMode="auto">
          <a:xfrm>
            <a:off x="273064" y="217682"/>
            <a:ext cx="8867775" cy="4387454"/>
            <a:chOff x="296067" y="282575"/>
            <a:chExt cx="8867775" cy="5849938"/>
          </a:xfrm>
          <a:solidFill>
            <a:srgbClr val="0074BD"/>
          </a:solidFill>
        </p:grpSpPr>
        <p:sp>
          <p:nvSpPr>
            <p:cNvPr id="6" name="Freeform 10"/>
            <p:cNvSpPr/>
            <p:nvPr userDrawn="1"/>
          </p:nvSpPr>
          <p:spPr bwMode="auto">
            <a:xfrm>
              <a:off x="296067" y="1803400"/>
              <a:ext cx="8867775" cy="4329113"/>
            </a:xfrm>
            <a:custGeom>
              <a:avLst/>
              <a:gdLst>
                <a:gd name="T0" fmla="*/ 32 w 5586"/>
                <a:gd name="T1" fmla="*/ 0 h 2727"/>
                <a:gd name="T2" fmla="*/ 5586 w 5586"/>
                <a:gd name="T3" fmla="*/ 0 h 2727"/>
                <a:gd name="T4" fmla="*/ 5586 w 5586"/>
                <a:gd name="T5" fmla="*/ 2614 h 2727"/>
                <a:gd name="T6" fmla="*/ 276 w 5586"/>
                <a:gd name="T7" fmla="*/ 2614 h 2727"/>
                <a:gd name="T8" fmla="*/ 163 w 5586"/>
                <a:gd name="T9" fmla="*/ 2727 h 2727"/>
                <a:gd name="T10" fmla="*/ 163 w 5586"/>
                <a:gd name="T11" fmla="*/ 2614 h 2727"/>
                <a:gd name="T12" fmla="*/ 32 w 5586"/>
                <a:gd name="T13" fmla="*/ 2614 h 2727"/>
                <a:gd name="T14" fmla="*/ 15 w 5586"/>
                <a:gd name="T15" fmla="*/ 2610 h 2727"/>
                <a:gd name="T16" fmla="*/ 5 w 5586"/>
                <a:gd name="T17" fmla="*/ 2598 h 2727"/>
                <a:gd name="T18" fmla="*/ 0 w 5586"/>
                <a:gd name="T19" fmla="*/ 2581 h 2727"/>
                <a:gd name="T20" fmla="*/ 0 w 5586"/>
                <a:gd name="T21" fmla="*/ 33 h 2727"/>
                <a:gd name="T22" fmla="*/ 5 w 5586"/>
                <a:gd name="T23" fmla="*/ 17 h 2727"/>
                <a:gd name="T24" fmla="*/ 15 w 5586"/>
                <a:gd name="T25" fmla="*/ 5 h 2727"/>
                <a:gd name="T26" fmla="*/ 32 w 5586"/>
                <a:gd name="T27" fmla="*/ 0 h 2727"/>
                <a:gd name="connsiteX0" fmla="*/ 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9586 h 10000"/>
                <a:gd name="connsiteX3" fmla="*/ 414 w 10000"/>
                <a:gd name="connsiteY3" fmla="*/ 9565 h 10000"/>
                <a:gd name="connsiteX4" fmla="*/ 292 w 10000"/>
                <a:gd name="connsiteY4" fmla="*/ 10000 h 10000"/>
                <a:gd name="connsiteX5" fmla="*/ 292 w 10000"/>
                <a:gd name="connsiteY5" fmla="*/ 9586 h 10000"/>
                <a:gd name="connsiteX6" fmla="*/ 57 w 10000"/>
                <a:gd name="connsiteY6" fmla="*/ 9586 h 10000"/>
                <a:gd name="connsiteX7" fmla="*/ 27 w 10000"/>
                <a:gd name="connsiteY7" fmla="*/ 9571 h 10000"/>
                <a:gd name="connsiteX8" fmla="*/ 9 w 10000"/>
                <a:gd name="connsiteY8" fmla="*/ 9527 h 10000"/>
                <a:gd name="connsiteX9" fmla="*/ 0 w 10000"/>
                <a:gd name="connsiteY9" fmla="*/ 9465 h 10000"/>
                <a:gd name="connsiteX10" fmla="*/ 0 w 10000"/>
                <a:gd name="connsiteY10" fmla="*/ 121 h 10000"/>
                <a:gd name="connsiteX11" fmla="*/ 9 w 10000"/>
                <a:gd name="connsiteY11" fmla="*/ 62 h 10000"/>
                <a:gd name="connsiteX12" fmla="*/ 27 w 10000"/>
                <a:gd name="connsiteY12" fmla="*/ 18 h 10000"/>
                <a:gd name="connsiteX13" fmla="*/ 57 w 10000"/>
                <a:gd name="connsiteY13" fmla="*/ 0 h 10000"/>
                <a:gd name="connsiteX0" fmla="*/ 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9586 h 10000"/>
                <a:gd name="connsiteX3" fmla="*/ 429 w 10000"/>
                <a:gd name="connsiteY3" fmla="*/ 9565 h 10000"/>
                <a:gd name="connsiteX4" fmla="*/ 292 w 10000"/>
                <a:gd name="connsiteY4" fmla="*/ 10000 h 10000"/>
                <a:gd name="connsiteX5" fmla="*/ 292 w 10000"/>
                <a:gd name="connsiteY5" fmla="*/ 9586 h 10000"/>
                <a:gd name="connsiteX6" fmla="*/ 57 w 10000"/>
                <a:gd name="connsiteY6" fmla="*/ 9586 h 10000"/>
                <a:gd name="connsiteX7" fmla="*/ 27 w 10000"/>
                <a:gd name="connsiteY7" fmla="*/ 9571 h 10000"/>
                <a:gd name="connsiteX8" fmla="*/ 9 w 10000"/>
                <a:gd name="connsiteY8" fmla="*/ 9527 h 10000"/>
                <a:gd name="connsiteX9" fmla="*/ 0 w 10000"/>
                <a:gd name="connsiteY9" fmla="*/ 9465 h 10000"/>
                <a:gd name="connsiteX10" fmla="*/ 0 w 10000"/>
                <a:gd name="connsiteY10" fmla="*/ 121 h 10000"/>
                <a:gd name="connsiteX11" fmla="*/ 9 w 10000"/>
                <a:gd name="connsiteY11" fmla="*/ 62 h 10000"/>
                <a:gd name="connsiteX12" fmla="*/ 27 w 10000"/>
                <a:gd name="connsiteY12" fmla="*/ 18 h 10000"/>
                <a:gd name="connsiteX13" fmla="*/ 57 w 10000"/>
                <a:gd name="connsiteY1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 extrusionOk="0">
                  <a:moveTo>
                    <a:pt x="57" y="0"/>
                  </a:moveTo>
                  <a:lnTo>
                    <a:pt x="10000" y="0"/>
                  </a:lnTo>
                  <a:lnTo>
                    <a:pt x="10000" y="9586"/>
                  </a:lnTo>
                  <a:lnTo>
                    <a:pt x="429" y="9565"/>
                  </a:lnTo>
                  <a:cubicBezTo>
                    <a:pt x="388" y="9710"/>
                    <a:pt x="333" y="9855"/>
                    <a:pt x="292" y="10000"/>
                  </a:cubicBezTo>
                  <a:lnTo>
                    <a:pt x="292" y="9586"/>
                  </a:lnTo>
                  <a:lnTo>
                    <a:pt x="57" y="9586"/>
                  </a:lnTo>
                  <a:lnTo>
                    <a:pt x="27" y="9571"/>
                  </a:lnTo>
                  <a:cubicBezTo>
                    <a:pt x="21" y="9556"/>
                    <a:pt x="15" y="9542"/>
                    <a:pt x="9" y="9527"/>
                  </a:cubicBezTo>
                  <a:cubicBezTo>
                    <a:pt x="6" y="9506"/>
                    <a:pt x="3" y="9486"/>
                    <a:pt x="0" y="9465"/>
                  </a:cubicBezTo>
                  <a:lnTo>
                    <a:pt x="0" y="121"/>
                  </a:lnTo>
                  <a:cubicBezTo>
                    <a:pt x="3" y="101"/>
                    <a:pt x="6" y="82"/>
                    <a:pt x="9" y="62"/>
                  </a:cubicBezTo>
                  <a:cubicBezTo>
                    <a:pt x="15" y="47"/>
                    <a:pt x="21" y="33"/>
                    <a:pt x="27" y="18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>
                <a:latin typeface="DIN Next for AVM"/>
              </a:endParaRPr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296067" y="282575"/>
              <a:ext cx="8867775" cy="4329113"/>
            </a:xfrm>
            <a:custGeom>
              <a:avLst/>
              <a:gdLst>
                <a:gd name="T0" fmla="*/ 32 w 5586"/>
                <a:gd name="T1" fmla="*/ 0 h 2727"/>
                <a:gd name="T2" fmla="*/ 5586 w 5586"/>
                <a:gd name="T3" fmla="*/ 0 h 2727"/>
                <a:gd name="T4" fmla="*/ 5586 w 5586"/>
                <a:gd name="T5" fmla="*/ 2614 h 2727"/>
                <a:gd name="T6" fmla="*/ 276 w 5586"/>
                <a:gd name="T7" fmla="*/ 2614 h 2727"/>
                <a:gd name="T8" fmla="*/ 163 w 5586"/>
                <a:gd name="T9" fmla="*/ 2727 h 2727"/>
                <a:gd name="T10" fmla="*/ 163 w 5586"/>
                <a:gd name="T11" fmla="*/ 2614 h 2727"/>
                <a:gd name="T12" fmla="*/ 32 w 5586"/>
                <a:gd name="T13" fmla="*/ 2614 h 2727"/>
                <a:gd name="T14" fmla="*/ 15 w 5586"/>
                <a:gd name="T15" fmla="*/ 2610 h 2727"/>
                <a:gd name="T16" fmla="*/ 5 w 5586"/>
                <a:gd name="T17" fmla="*/ 2598 h 2727"/>
                <a:gd name="T18" fmla="*/ 0 w 5586"/>
                <a:gd name="T19" fmla="*/ 2581 h 2727"/>
                <a:gd name="T20" fmla="*/ 0 w 5586"/>
                <a:gd name="T21" fmla="*/ 33 h 2727"/>
                <a:gd name="T22" fmla="*/ 5 w 5586"/>
                <a:gd name="T23" fmla="*/ 17 h 2727"/>
                <a:gd name="T24" fmla="*/ 15 w 5586"/>
                <a:gd name="T25" fmla="*/ 5 h 2727"/>
                <a:gd name="T26" fmla="*/ 32 w 5586"/>
                <a:gd name="T27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86" h="2727" extrusionOk="0">
                  <a:moveTo>
                    <a:pt x="32" y="0"/>
                  </a:moveTo>
                  <a:lnTo>
                    <a:pt x="5586" y="0"/>
                  </a:lnTo>
                  <a:lnTo>
                    <a:pt x="5586" y="2614"/>
                  </a:lnTo>
                  <a:lnTo>
                    <a:pt x="276" y="2614"/>
                  </a:lnTo>
                  <a:lnTo>
                    <a:pt x="163" y="2727"/>
                  </a:lnTo>
                  <a:lnTo>
                    <a:pt x="163" y="2614"/>
                  </a:lnTo>
                  <a:lnTo>
                    <a:pt x="32" y="2614"/>
                  </a:lnTo>
                  <a:lnTo>
                    <a:pt x="15" y="2610"/>
                  </a:lnTo>
                  <a:lnTo>
                    <a:pt x="5" y="2598"/>
                  </a:lnTo>
                  <a:lnTo>
                    <a:pt x="0" y="2581"/>
                  </a:lnTo>
                  <a:lnTo>
                    <a:pt x="0" y="33"/>
                  </a:lnTo>
                  <a:lnTo>
                    <a:pt x="5" y="17"/>
                  </a:lnTo>
                  <a:lnTo>
                    <a:pt x="15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>
                <a:latin typeface="DIN Next for AVM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47688" y="209550"/>
            <a:ext cx="8305799" cy="4260182"/>
          </a:xfrm>
        </p:spPr>
        <p:txBody>
          <a:bodyPr anchor="ctr">
            <a:normAutofit/>
          </a:bodyPr>
          <a:lstStyle>
            <a:lvl1pPr>
              <a:defRPr sz="4400">
                <a:latin typeface="DIN Next for AVM Heavy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pezial-Layout dunkelbla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nhaltsplatzhalter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43600" y="518400"/>
            <a:ext cx="8305799" cy="44365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DIN Next for AVM Heavy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B0F9DACE-BE8B-46D6-9554-8A59EFA7EDE8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543600" y="234000"/>
            <a:ext cx="8307386" cy="306020"/>
          </a:xfrm>
        </p:spPr>
        <p:txBody>
          <a:bodyPr lIns="0" anchor="b">
            <a:normAutofit/>
          </a:bodyPr>
          <a:lstStyle>
            <a:lvl1pPr algn="l">
              <a:defRPr sz="1800" b="0">
                <a:solidFill>
                  <a:schemeClr val="bg1"/>
                </a:solidFill>
                <a:latin typeface="DIN Next for AVM"/>
              </a:defRPr>
            </a:lvl1pPr>
            <a:lvl2pPr marL="0" indent="0">
              <a:buNone/>
              <a:defRPr/>
            </a:lvl2pPr>
            <a:lvl3pPr marL="182562" indent="0">
              <a:buNone/>
              <a:defRPr/>
            </a:lvl3pPr>
            <a:lvl4pPr marL="355600" indent="0">
              <a:buNone/>
              <a:defRPr/>
            </a:lvl4pPr>
            <a:lvl5pPr marL="538163" indent="0">
              <a:buNone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 bwMode="auto">
          <a:xfrm>
            <a:off x="547688" y="4599385"/>
            <a:ext cx="5632450" cy="157163"/>
          </a:xfrm>
        </p:spPr>
        <p:txBody>
          <a:bodyPr lIns="0" anchor="ctr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pic>
        <p:nvPicPr>
          <p:cNvPr id="13" name="Bild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305413" y="4643325"/>
            <a:ext cx="551091" cy="3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266075" y="168913"/>
            <a:ext cx="8485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1B6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431965" y="4954047"/>
            <a:ext cx="34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9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66075" y="168913"/>
            <a:ext cx="8485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1B6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31965" y="4954047"/>
            <a:ext cx="34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69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 userDrawn="1"/>
        </p:nvSpPr>
        <p:spPr bwMode="auto">
          <a:xfrm>
            <a:off x="278817" y="209908"/>
            <a:ext cx="8867775" cy="851297"/>
          </a:xfrm>
          <a:custGeom>
            <a:avLst/>
            <a:gdLst>
              <a:gd name="T0" fmla="*/ 32 w 5586"/>
              <a:gd name="T1" fmla="*/ 0 h 715"/>
              <a:gd name="T2" fmla="*/ 5586 w 5586"/>
              <a:gd name="T3" fmla="*/ 0 h 715"/>
              <a:gd name="T4" fmla="*/ 5586 w 5586"/>
              <a:gd name="T5" fmla="*/ 601 h 715"/>
              <a:gd name="T6" fmla="*/ 276 w 5586"/>
              <a:gd name="T7" fmla="*/ 601 h 715"/>
              <a:gd name="T8" fmla="*/ 163 w 5586"/>
              <a:gd name="T9" fmla="*/ 715 h 715"/>
              <a:gd name="T10" fmla="*/ 163 w 5586"/>
              <a:gd name="T11" fmla="*/ 601 h 715"/>
              <a:gd name="T12" fmla="*/ 32 w 5586"/>
              <a:gd name="T13" fmla="*/ 601 h 715"/>
              <a:gd name="T14" fmla="*/ 15 w 5586"/>
              <a:gd name="T15" fmla="*/ 596 h 715"/>
              <a:gd name="T16" fmla="*/ 5 w 5586"/>
              <a:gd name="T17" fmla="*/ 585 h 715"/>
              <a:gd name="T18" fmla="*/ 0 w 5586"/>
              <a:gd name="T19" fmla="*/ 569 h 715"/>
              <a:gd name="T20" fmla="*/ 0 w 5586"/>
              <a:gd name="T21" fmla="*/ 32 h 715"/>
              <a:gd name="T22" fmla="*/ 5 w 5586"/>
              <a:gd name="T23" fmla="*/ 17 h 715"/>
              <a:gd name="T24" fmla="*/ 15 w 5586"/>
              <a:gd name="T25" fmla="*/ 5 h 715"/>
              <a:gd name="T26" fmla="*/ 32 w 5586"/>
              <a:gd name="T27" fmla="*/ 0 h 715"/>
              <a:gd name="connsiteX0" fmla="*/ 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406 h 10000"/>
              <a:gd name="connsiteX3" fmla="*/ 417 w 10000"/>
              <a:gd name="connsiteY3" fmla="*/ 8446 h 10000"/>
              <a:gd name="connsiteX4" fmla="*/ 292 w 10000"/>
              <a:gd name="connsiteY4" fmla="*/ 10000 h 10000"/>
              <a:gd name="connsiteX5" fmla="*/ 292 w 10000"/>
              <a:gd name="connsiteY5" fmla="*/ 8406 h 10000"/>
              <a:gd name="connsiteX6" fmla="*/ 57 w 10000"/>
              <a:gd name="connsiteY6" fmla="*/ 8406 h 10000"/>
              <a:gd name="connsiteX7" fmla="*/ 27 w 10000"/>
              <a:gd name="connsiteY7" fmla="*/ 8336 h 10000"/>
              <a:gd name="connsiteX8" fmla="*/ 9 w 10000"/>
              <a:gd name="connsiteY8" fmla="*/ 8182 h 10000"/>
              <a:gd name="connsiteX9" fmla="*/ 0 w 10000"/>
              <a:gd name="connsiteY9" fmla="*/ 7958 h 10000"/>
              <a:gd name="connsiteX10" fmla="*/ 0 w 10000"/>
              <a:gd name="connsiteY10" fmla="*/ 448 h 10000"/>
              <a:gd name="connsiteX11" fmla="*/ 9 w 10000"/>
              <a:gd name="connsiteY11" fmla="*/ 238 h 10000"/>
              <a:gd name="connsiteX12" fmla="*/ 27 w 10000"/>
              <a:gd name="connsiteY12" fmla="*/ 70 h 10000"/>
              <a:gd name="connsiteX13" fmla="*/ 57 w 10000"/>
              <a:gd name="connsiteY1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 extrusionOk="0">
                <a:moveTo>
                  <a:pt x="57" y="0"/>
                </a:moveTo>
                <a:lnTo>
                  <a:pt x="10000" y="0"/>
                </a:lnTo>
                <a:lnTo>
                  <a:pt x="10000" y="8406"/>
                </a:lnTo>
                <a:lnTo>
                  <a:pt x="417" y="8446"/>
                </a:lnTo>
                <a:cubicBezTo>
                  <a:pt x="375" y="8964"/>
                  <a:pt x="334" y="9482"/>
                  <a:pt x="292" y="10000"/>
                </a:cubicBezTo>
                <a:lnTo>
                  <a:pt x="292" y="8406"/>
                </a:lnTo>
                <a:lnTo>
                  <a:pt x="57" y="8406"/>
                </a:lnTo>
                <a:cubicBezTo>
                  <a:pt x="47" y="8383"/>
                  <a:pt x="37" y="8359"/>
                  <a:pt x="27" y="8336"/>
                </a:cubicBezTo>
                <a:cubicBezTo>
                  <a:pt x="21" y="8285"/>
                  <a:pt x="15" y="8233"/>
                  <a:pt x="9" y="8182"/>
                </a:cubicBezTo>
                <a:cubicBezTo>
                  <a:pt x="6" y="8107"/>
                  <a:pt x="3" y="8033"/>
                  <a:pt x="0" y="7958"/>
                </a:cubicBezTo>
                <a:lnTo>
                  <a:pt x="0" y="448"/>
                </a:lnTo>
                <a:lnTo>
                  <a:pt x="9" y="238"/>
                </a:lnTo>
                <a:lnTo>
                  <a:pt x="27" y="70"/>
                </a:lnTo>
                <a:cubicBezTo>
                  <a:pt x="37" y="47"/>
                  <a:pt x="47" y="23"/>
                  <a:pt x="57" y="0"/>
                </a:cubicBezTo>
                <a:close/>
              </a:path>
            </a:pathLst>
          </a:custGeom>
          <a:solidFill>
            <a:srgbClr val="0074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DIN Next for AVM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513182" y="260559"/>
            <a:ext cx="8305799" cy="717497"/>
          </a:xfrm>
          <a:prstGeom prst="rect">
            <a:avLst/>
          </a:prstGeom>
        </p:spPr>
        <p:txBody>
          <a:bodyPr vert="horz" lIns="0" tIns="45720" rIns="91440" bIns="72000" rtlCol="0" anchor="b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47688" y="1200151"/>
            <a:ext cx="8305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6" name="Bild 9" descr="AVM_Logo.eps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8302559" y="4643325"/>
            <a:ext cx="556800" cy="32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1187452" y="4862513"/>
            <a:ext cx="74929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  <a:latin typeface="DIN Next for AVM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2006600" y="4862513"/>
            <a:ext cx="5518149" cy="273844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DIN Next for AVM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 bwMode="auto">
          <a:xfrm>
            <a:off x="547689" y="4862513"/>
            <a:ext cx="627063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latin typeface="DIN Next for AVM"/>
              </a:rPr>
              <a:t>Page </a:t>
            </a:r>
            <a:fld id="{B0F9DACE-BE8B-46D6-9554-8A59EFA7EDE8}" type="slidenum">
              <a:rPr lang="de-DE">
                <a:latin typeface="DIN Next for AVM"/>
              </a:rPr>
              <a:t>‹nr.›</a:t>
            </a:fld>
            <a:endParaRPr lang="de-DE">
              <a:latin typeface="DIN Next for AV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lvl1pPr algn="l" defTabSz="457200">
        <a:spcBef>
          <a:spcPts val="0"/>
        </a:spcBef>
        <a:buNone/>
        <a:defRPr sz="3000" b="0">
          <a:solidFill>
            <a:schemeClr val="bg1"/>
          </a:solidFill>
          <a:latin typeface="DIN Next for AVM Heavy"/>
          <a:ea typeface="+mj-ea"/>
          <a:cs typeface="+mj-cs"/>
        </a:defRPr>
      </a:lvl1pPr>
    </p:titleStyle>
    <p:bodyStyle>
      <a:lvl1pPr marL="0" indent="0" algn="l" defTabSz="457200">
        <a:spcBef>
          <a:spcPts val="200"/>
        </a:spcBef>
        <a:spcAft>
          <a:spcPts val="700"/>
        </a:spcAft>
        <a:buClr>
          <a:schemeClr val="tx2"/>
        </a:buClr>
        <a:buFont typeface="Arial"/>
        <a:buNone/>
        <a:defRPr sz="2100" b="0" i="0">
          <a:solidFill>
            <a:schemeClr val="tx1"/>
          </a:solidFill>
          <a:latin typeface="DIN Next for AVM"/>
          <a:ea typeface="+mn-ea"/>
          <a:cs typeface="DIN Next for AVM"/>
        </a:defRPr>
      </a:lvl1pPr>
      <a:lvl2pPr marL="182563" indent="-182563" algn="l" defTabSz="457200">
        <a:spcBef>
          <a:spcPts val="200"/>
        </a:spcBef>
        <a:spcAft>
          <a:spcPts val="700"/>
        </a:spcAft>
        <a:buClr>
          <a:srgbClr val="0062AB"/>
        </a:buClr>
        <a:buSzPct val="90000"/>
        <a:buFont typeface="DIN Next for AVM"/>
        <a:buChar char="•"/>
        <a:defRPr sz="2100" b="0" i="0">
          <a:solidFill>
            <a:schemeClr val="tx1"/>
          </a:solidFill>
          <a:latin typeface="DIN Next for AVM"/>
          <a:ea typeface="+mn-ea"/>
          <a:cs typeface="DIN Next for AVM"/>
        </a:defRPr>
      </a:lvl2pPr>
      <a:lvl3pPr marL="355600" indent="-173038" algn="l" defTabSz="457200">
        <a:spcBef>
          <a:spcPts val="200"/>
        </a:spcBef>
        <a:spcAft>
          <a:spcPts val="700"/>
        </a:spcAft>
        <a:buClr>
          <a:srgbClr val="0062AB"/>
        </a:buClr>
        <a:buSzPct val="90000"/>
        <a:buFont typeface="DIN Next for AVM"/>
        <a:buChar char="•"/>
        <a:defRPr sz="2100" b="0" i="0">
          <a:solidFill>
            <a:schemeClr val="tx1"/>
          </a:solidFill>
          <a:latin typeface="DIN Next for AVM"/>
          <a:ea typeface="+mn-ea"/>
          <a:cs typeface="DIN Next for AVM"/>
        </a:defRPr>
      </a:lvl3pPr>
      <a:lvl4pPr marL="538163" indent="-182563" algn="l" defTabSz="457200">
        <a:spcBef>
          <a:spcPts val="200"/>
        </a:spcBef>
        <a:spcAft>
          <a:spcPts val="700"/>
        </a:spcAft>
        <a:buClr>
          <a:srgbClr val="0062AB"/>
        </a:buClr>
        <a:buSzPct val="90000"/>
        <a:buFont typeface="DIN Next for AVM"/>
        <a:buChar char="•"/>
        <a:defRPr sz="2100" b="0" i="0">
          <a:solidFill>
            <a:schemeClr val="tx1"/>
          </a:solidFill>
          <a:latin typeface="DIN Next for AVM"/>
          <a:ea typeface="+mn-ea"/>
          <a:cs typeface="DIN Next for AVM"/>
        </a:defRPr>
      </a:lvl4pPr>
      <a:lvl5pPr marL="722313" indent="-184150" algn="l" defTabSz="457200">
        <a:spcBef>
          <a:spcPts val="200"/>
        </a:spcBef>
        <a:spcAft>
          <a:spcPts val="700"/>
        </a:spcAft>
        <a:buClr>
          <a:srgbClr val="0062AB"/>
        </a:buClr>
        <a:buSzPct val="90000"/>
        <a:buFont typeface="DIN Next for AVM"/>
        <a:buChar char="•"/>
        <a:defRPr sz="2100" b="0" i="0">
          <a:solidFill>
            <a:schemeClr val="tx1"/>
          </a:solidFill>
          <a:latin typeface="DIN Next for AVM"/>
          <a:ea typeface="+mn-ea"/>
          <a:cs typeface="DIN Next for AVM"/>
        </a:defRPr>
      </a:lvl5pPr>
      <a:lvl6pPr marL="2514600" indent="-228600" algn="l" defTabSz="457200">
        <a:spcBef>
          <a:spcPts val="0"/>
        </a:spcBef>
        <a:buFont typeface="DIN Next for AVM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DIN Next for AVM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DIN Next for AVM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DIN Next for AVM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home.google.com/matter/primer" TargetMode="External"/><Relationship Id="rId2" Type="http://schemas.openxmlformats.org/officeDocument/2006/relationships/hyperlink" Target="https://csa-iot.org/wp-content/uploads/2022/11/22-27349-001_Matter-1.0-Core-Specifica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oadband-forum.org/testing-and-certification-programs/usp-tr-369-training-sess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r="49474"/>
          <a:stretch/>
        </p:blipFill>
        <p:spPr bwMode="auto">
          <a:xfrm>
            <a:off x="563790" y="921314"/>
            <a:ext cx="3145019" cy="1639966"/>
          </a:xfrm>
          <a:prstGeom prst="rect">
            <a:avLst/>
          </a:prstGeom>
        </p:spPr>
      </p:pic>
      <p:pic>
        <p:nvPicPr>
          <p:cNvPr id="3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96136" y="3291830"/>
            <a:ext cx="3077298" cy="1527109"/>
          </a:xfrm>
          <a:prstGeom prst="rect">
            <a:avLst/>
          </a:prstGeom>
        </p:spPr>
      </p:pic>
      <p:sp>
        <p:nvSpPr>
          <p:cNvPr id="4" name="Rechteck 11"/>
          <p:cNvSpPr/>
          <p:nvPr/>
        </p:nvSpPr>
        <p:spPr bwMode="auto">
          <a:xfrm>
            <a:off x="179512" y="2787774"/>
            <a:ext cx="5794931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700"/>
              </a:spcAft>
              <a:defRPr/>
            </a:pPr>
            <a:r>
              <a:rPr lang="nl-NL" sz="3600" dirty="0">
                <a:solidFill>
                  <a:schemeClr val="bg1"/>
                </a:solidFill>
                <a:latin typeface="DIN Next for AVM Heavy"/>
              </a:rPr>
              <a:t>BBF </a:t>
            </a:r>
            <a:r>
              <a:rPr lang="nl-NL" sz="3600" dirty="0" err="1">
                <a:solidFill>
                  <a:schemeClr val="bg1"/>
                </a:solidFill>
                <a:latin typeface="DIN Next for AVM Heavy"/>
              </a:rPr>
              <a:t>IoT</a:t>
            </a:r>
            <a:r>
              <a:rPr lang="nl-NL" sz="3600" dirty="0">
                <a:solidFill>
                  <a:schemeClr val="bg1"/>
                </a:solidFill>
                <a:latin typeface="DIN Next for AVM Heavy"/>
              </a:rPr>
              <a:t> Operator </a:t>
            </a:r>
            <a:r>
              <a:rPr lang="nl-NL" sz="3600" dirty="0" err="1" smtClean="0">
                <a:solidFill>
                  <a:schemeClr val="bg1"/>
                </a:solidFill>
                <a:latin typeface="DIN Next for AVM Heavy"/>
              </a:rPr>
              <a:t>Activities</a:t>
            </a:r>
            <a:endParaRPr lang="nl-NL" sz="3600" dirty="0" smtClean="0">
              <a:solidFill>
                <a:schemeClr val="bg1"/>
              </a:solidFill>
              <a:latin typeface="DIN Next for AVM Heavy"/>
            </a:endParaRPr>
          </a:p>
          <a:p>
            <a:pPr>
              <a:spcBef>
                <a:spcPts val="200"/>
              </a:spcBef>
              <a:spcAft>
                <a:spcPts val="700"/>
              </a:spcAft>
              <a:defRPr/>
            </a:pPr>
            <a:endParaRPr lang="de-DE" sz="12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700"/>
              </a:spcAf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RIPE </a:t>
            </a:r>
            <a:r>
              <a:rPr lang="de-DE" sz="2000" dirty="0">
                <a:solidFill>
                  <a:schemeClr val="bg1"/>
                </a:solidFill>
              </a:rPr>
              <a:t>88 </a:t>
            </a:r>
            <a:r>
              <a:rPr lang="de-DE" sz="2000" dirty="0" smtClean="0">
                <a:solidFill>
                  <a:schemeClr val="bg1"/>
                </a:solidFill>
              </a:rPr>
              <a:t>Kraków</a:t>
            </a:r>
            <a:r>
              <a:rPr lang="de-DE" sz="2000" dirty="0">
                <a:solidFill>
                  <a:schemeClr val="bg1"/>
                </a:solidFill>
              </a:rPr>
              <a:t/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AVM: </a:t>
            </a:r>
            <a:r>
              <a:rPr lang="de-DE" sz="2000" dirty="0" smtClean="0">
                <a:solidFill>
                  <a:schemeClr val="bg1"/>
                </a:solidFill>
              </a:rPr>
              <a:t>AS203965</a:t>
            </a:r>
            <a:endParaRPr lang="nl-NL" sz="20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700"/>
              </a:spcAf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Eric </a:t>
            </a:r>
            <a:r>
              <a:rPr lang="de-DE" sz="2000" dirty="0">
                <a:solidFill>
                  <a:schemeClr val="bg1"/>
                </a:solidFill>
              </a:rPr>
              <a:t>van </a:t>
            </a:r>
            <a:r>
              <a:rPr lang="de-DE" sz="2000" dirty="0" err="1" smtClean="0">
                <a:solidFill>
                  <a:schemeClr val="bg1"/>
                </a:solidFill>
              </a:rPr>
              <a:t>Uden</a:t>
            </a:r>
            <a:endParaRPr lang="de-DE" sz="2000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700"/>
              </a:spcAft>
              <a:defRPr/>
            </a:pPr>
            <a:endParaRPr lang="de-DE" sz="20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  <a:spcAft>
                <a:spcPts val="700"/>
              </a:spcAft>
              <a:defRPr/>
            </a:pPr>
            <a:endParaRPr lang="de-DE" sz="3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3600" dirty="0" smtClean="0">
                <a:solidFill>
                  <a:schemeClr val="bg1"/>
                </a:solidFill>
                <a:latin typeface="DIN Next for AVM Heavy"/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Eric van </a:t>
            </a:r>
            <a:r>
              <a:rPr lang="de-DE" sz="1400" dirty="0" err="1">
                <a:solidFill>
                  <a:schemeClr val="bg1"/>
                </a:solidFill>
              </a:rPr>
              <a:t>Uden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779912" y="964881"/>
            <a:ext cx="3845529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sz="4000" dirty="0" err="1">
                <a:solidFill>
                  <a:schemeClr val="bg1"/>
                </a:solidFill>
                <a:latin typeface="DIN Next for AVM"/>
              </a:rPr>
              <a:t>Your</a:t>
            </a:r>
            <a:r>
              <a:rPr lang="de-DE" sz="4000" dirty="0">
                <a:solidFill>
                  <a:schemeClr val="bg1"/>
                </a:solidFill>
                <a:latin typeface="DIN Next for AVM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DIN Next for AVM"/>
              </a:rPr>
              <a:t>freedom</a:t>
            </a:r>
            <a:r>
              <a:rPr lang="de-DE" sz="4000" dirty="0">
                <a:solidFill>
                  <a:schemeClr val="bg1"/>
                </a:solidFill>
                <a:latin typeface="DIN Next for AVM"/>
              </a:rPr>
              <a:t>.</a:t>
            </a:r>
            <a:br>
              <a:rPr lang="de-DE" sz="4000" dirty="0">
                <a:solidFill>
                  <a:schemeClr val="bg1"/>
                </a:solidFill>
                <a:latin typeface="DIN Next for AVM"/>
              </a:rPr>
            </a:br>
            <a:r>
              <a:rPr lang="de-DE" sz="4000" dirty="0" err="1">
                <a:solidFill>
                  <a:schemeClr val="bg1"/>
                </a:solidFill>
                <a:latin typeface="DIN Next for AVM"/>
              </a:rPr>
              <a:t>Your</a:t>
            </a:r>
            <a:r>
              <a:rPr lang="de-DE" sz="4000" dirty="0">
                <a:solidFill>
                  <a:schemeClr val="bg1"/>
                </a:solidFill>
                <a:latin typeface="DIN Next for AVM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DIN Next for AVM"/>
              </a:rPr>
              <a:t>home</a:t>
            </a:r>
            <a:r>
              <a:rPr lang="de-DE" sz="4000" dirty="0">
                <a:solidFill>
                  <a:schemeClr val="bg1"/>
                </a:solidFill>
                <a:latin typeface="DIN Next for AVM"/>
              </a:rPr>
              <a:t>.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lang="de-DE" sz="400" dirty="0">
                <a:solidFill>
                  <a:schemeClr val="bg1"/>
                </a:solidFill>
                <a:latin typeface="DIN Next for AVM Heavy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DIN Next for AVM Heavy"/>
              </a:rPr>
              <a:t>Your</a:t>
            </a:r>
            <a:r>
              <a:rPr lang="de-DE" sz="4000" dirty="0">
                <a:solidFill>
                  <a:schemeClr val="bg1"/>
                </a:solidFill>
                <a:latin typeface="DIN Next for AVM Heavy"/>
              </a:rPr>
              <a:t> FRITZ!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53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Benefits of Matter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Unity: Matter devices work together, regardless of manufacturer</a:t>
            </a:r>
            <a:endParaRPr lang="nl-NL" dirty="0"/>
          </a:p>
          <a:p>
            <a:pPr lvl="0"/>
            <a:r>
              <a:rPr lang="en-US" dirty="0"/>
              <a:t>Security: Matter is based on secure standards, such as WPA3 and TLS 1.3</a:t>
            </a:r>
            <a:endParaRPr lang="nl-NL" dirty="0"/>
          </a:p>
          <a:p>
            <a:pPr lvl="0"/>
            <a:r>
              <a:rPr lang="en-US" dirty="0"/>
              <a:t>Energy efficiency: Matter is </a:t>
            </a:r>
            <a:r>
              <a:rPr lang="en-US" dirty="0" smtClean="0"/>
              <a:t>energy-efficient</a:t>
            </a:r>
            <a:endParaRPr lang="en-US" dirty="0"/>
          </a:p>
          <a:p>
            <a:pPr lvl="0"/>
            <a:r>
              <a:rPr lang="en-US" dirty="0"/>
              <a:t>Matter is designed to be interoperable with existing smart home devices.</a:t>
            </a:r>
            <a:endParaRPr lang="nl-NL" dirty="0"/>
          </a:p>
          <a:p>
            <a:pPr lvl="0"/>
            <a:r>
              <a:rPr lang="en-US" dirty="0"/>
              <a:t>Matter is expected to be widely adopted by smart home manufacturers in the coming years.</a:t>
            </a:r>
            <a:endParaRPr lang="nl-NL" dirty="0"/>
          </a:p>
          <a:p>
            <a:pPr lvl="0"/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7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Technical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Source: </a:t>
            </a:r>
            <a:r>
              <a:rPr lang="nl-NL" dirty="0" smtClean="0"/>
              <a:t>CSA Matter </a:t>
            </a:r>
            <a:r>
              <a:rPr lang="nl-NL" dirty="0" err="1" smtClean="0"/>
              <a:t>Components</a:t>
            </a:r>
            <a:r>
              <a:rPr lang="nl-NL" dirty="0" smtClean="0"/>
              <a:t> Technical </a:t>
            </a:r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3918"/>
            <a:ext cx="6944692" cy="37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Matter </a:t>
            </a:r>
            <a:r>
              <a:rPr lang="nl-NL" dirty="0" err="1" smtClean="0"/>
              <a:t>and</a:t>
            </a:r>
            <a:r>
              <a:rPr lang="nl-NL" dirty="0" smtClean="0"/>
              <a:t> USP (TR-369)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7688" y="1159894"/>
            <a:ext cx="8305800" cy="2507329"/>
          </a:xfrm>
        </p:spPr>
        <p:txBody>
          <a:bodyPr>
            <a:normAutofit fontScale="25000" lnSpcReduction="20000"/>
          </a:bodyPr>
          <a:lstStyle/>
          <a:p>
            <a:r>
              <a:rPr lang="en-US" sz="8400" dirty="0"/>
              <a:t>A standard for the configuration of Matter devices</a:t>
            </a:r>
            <a:endParaRPr lang="nl-NL" sz="8400" dirty="0"/>
          </a:p>
          <a:p>
            <a:r>
              <a:rPr lang="en-US" sz="8400" dirty="0"/>
              <a:t>Defines a set of APIs that developers can use to configure Matter devices</a:t>
            </a:r>
            <a:endParaRPr lang="nl-NL" sz="8400" dirty="0"/>
          </a:p>
          <a:p>
            <a:r>
              <a:rPr lang="en-US" sz="8400" dirty="0" smtClean="0"/>
              <a:t>Working progress between BBF and CSA</a:t>
            </a:r>
          </a:p>
          <a:p>
            <a:pPr lvl="3"/>
            <a:r>
              <a:rPr lang="en-US" sz="8400" dirty="0"/>
              <a:t>Modelling Matter lightening endpoints and capabilities into the SP data model </a:t>
            </a:r>
          </a:p>
          <a:p>
            <a:pPr lvl="3"/>
            <a:r>
              <a:rPr lang="en-US" sz="8400" dirty="0"/>
              <a:t>Matter controller object (that is normally in the home) versus a </a:t>
            </a:r>
            <a:r>
              <a:rPr lang="en-US" sz="8400" dirty="0" err="1"/>
              <a:t>proxied</a:t>
            </a:r>
            <a:r>
              <a:rPr lang="en-US" sz="8400" dirty="0"/>
              <a:t> controller </a:t>
            </a:r>
            <a:r>
              <a:rPr lang="en-US" sz="8400" dirty="0" smtClean="0"/>
              <a:t>approach</a:t>
            </a:r>
            <a:endParaRPr lang="en-US" sz="8400" dirty="0"/>
          </a:p>
          <a:p>
            <a:pPr lvl="3"/>
            <a:r>
              <a:rPr lang="en-US" sz="8400" dirty="0"/>
              <a:t>Recognizing a matter device just like USP recognizes other managed smart home </a:t>
            </a:r>
            <a:r>
              <a:rPr lang="en-US" sz="8400" dirty="0" smtClean="0"/>
              <a:t>devices</a:t>
            </a:r>
            <a:endParaRPr lang="en-US" sz="8400" dirty="0"/>
          </a:p>
          <a:p>
            <a:pPr marL="0" indent="0">
              <a:buNone/>
            </a:pPr>
            <a:r>
              <a:rPr lang="en-US" sz="8400" dirty="0" smtClean="0"/>
              <a:t/>
            </a:r>
            <a:br>
              <a:rPr lang="en-US" sz="8400" dirty="0" smtClean="0"/>
            </a:br>
            <a:r>
              <a:rPr lang="en-US" sz="8400" dirty="0" smtClean="0"/>
              <a:t/>
            </a:r>
            <a:br>
              <a:rPr lang="en-US" sz="8400" dirty="0" smtClean="0"/>
            </a:br>
            <a:endParaRPr lang="nl-NL" sz="84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472254"/>
            <a:ext cx="1714500" cy="5524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371950"/>
            <a:ext cx="1447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83" descr="Matter Icon Logo PNG Vector (SVG)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1414655"/>
            <a:ext cx="2143125" cy="20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26" name="Google Shape;726;p83"/>
          <p:cNvSpPr txBox="1">
            <a:spLocks noGrp="1"/>
          </p:cNvSpPr>
          <p:nvPr>
            <p:ph type="title"/>
          </p:nvPr>
        </p:nvSpPr>
        <p:spPr>
          <a:xfrm>
            <a:off x="467544" y="468543"/>
            <a:ext cx="8133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100"/>
              <a:buFont typeface="Arial"/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</a:rPr>
              <a:t>Incorporating Matter - Initial Plans</a:t>
            </a:r>
            <a:endParaRPr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7" name="Google Shape;727;p83"/>
          <p:cNvSpPr txBox="1">
            <a:spLocks noGrp="1"/>
          </p:cNvSpPr>
          <p:nvPr>
            <p:ph type="body" idx="1"/>
          </p:nvPr>
        </p:nvSpPr>
        <p:spPr>
          <a:xfrm>
            <a:off x="618343" y="1089102"/>
            <a:ext cx="8133000" cy="35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/>
              <a:buChar char="•"/>
            </a:pPr>
            <a:r>
              <a:rPr lang="en" dirty="0">
                <a:latin typeface="+mn-lt"/>
              </a:rPr>
              <a:t>Ability to install and onboard Matter functionality in the home</a:t>
            </a:r>
            <a:endParaRPr dirty="0">
              <a:latin typeface="+mn-lt"/>
            </a:endParaRPr>
          </a:p>
          <a:p>
            <a:pPr marL="774700" lvl="1" indent="-2603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/>
              <a:buChar char="•"/>
            </a:pPr>
            <a:r>
              <a:rPr lang="en" sz="2100" dirty="0">
                <a:latin typeface="+mn-lt"/>
              </a:rPr>
              <a:t>Matter as an ASG service</a:t>
            </a:r>
            <a:endParaRPr sz="2100" dirty="0">
              <a:latin typeface="+mn-lt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/>
              <a:buChar char="•"/>
            </a:pPr>
            <a:r>
              <a:rPr lang="en" dirty="0">
                <a:latin typeface="+mn-lt"/>
              </a:rPr>
              <a:t>Ability to map, monitor, and control Matter fabrics and nodes</a:t>
            </a:r>
            <a:endParaRPr dirty="0">
              <a:latin typeface="+mn-lt"/>
            </a:endParaRPr>
          </a:p>
          <a:p>
            <a:pPr marL="774700" lvl="1" indent="-2603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/>
              <a:buChar char="•"/>
            </a:pPr>
            <a:r>
              <a:rPr lang="en" sz="2100" dirty="0">
                <a:latin typeface="+mn-lt"/>
              </a:rPr>
              <a:t>Current thinking: making Matter interface its own space in the data model</a:t>
            </a:r>
            <a:endParaRPr sz="2100" dirty="0">
              <a:latin typeface="+mn-lt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/>
              <a:buChar char="•"/>
            </a:pPr>
            <a:r>
              <a:rPr lang="en" dirty="0">
                <a:latin typeface="+mn-lt"/>
              </a:rPr>
              <a:t>Adding additional network interface objects where needed, i.e. Thread</a:t>
            </a:r>
            <a:endParaRPr dirty="0">
              <a:latin typeface="+mn-lt"/>
            </a:endParaRPr>
          </a:p>
          <a:p>
            <a:pPr marL="254000" lvl="0" indent="-254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/>
              <a:buChar char="•"/>
            </a:pPr>
            <a:r>
              <a:rPr lang="en" dirty="0">
                <a:latin typeface="+mn-lt"/>
              </a:rPr>
              <a:t>Continuing </a:t>
            </a:r>
            <a:r>
              <a:rPr lang="en" dirty="0" smtClean="0">
                <a:latin typeface="+mn-lt"/>
              </a:rPr>
              <a:t>IoT Capabilities </a:t>
            </a:r>
            <a:r>
              <a:rPr lang="en" dirty="0">
                <a:latin typeface="+mn-lt"/>
              </a:rPr>
              <a:t>data model for other use cases/extensibility</a:t>
            </a:r>
            <a:endParaRPr dirty="0">
              <a:latin typeface="+mn-lt"/>
            </a:endParaRPr>
          </a:p>
          <a:p>
            <a:pPr marL="2540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  <a:p>
            <a:pPr marL="254000" lvl="0" indent="-1651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4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133000" cy="38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</a:rPr>
              <a:t>Since then…</a:t>
            </a:r>
            <a:endParaRPr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3" name="Google Shape;733;p84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133000" cy="352839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Primary work around adding Matter interface and related dependencies to the TR-181 data model</a:t>
            </a:r>
            <a:endParaRPr sz="1800" dirty="0">
              <a:latin typeface="+mn-l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Adding Thread interface and a few other wireless technologies not currently modeled</a:t>
            </a:r>
            <a:endParaRPr sz="1800" dirty="0">
              <a:latin typeface="+mn-l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“Modeling Matter as Matter is Modeled”: working to make sure that the data model can be readily understood and correlates with the Matter Data Model, possibly with programmatic updates in the future</a:t>
            </a:r>
            <a:endParaRPr sz="1800" dirty="0">
              <a:latin typeface="+mn-l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Additional work on non-Matter use cases and allowing the configuration of data paths between IoT devices and services, and onboarding</a:t>
            </a:r>
            <a:endParaRPr sz="1800" dirty="0">
              <a:latin typeface="+mn-l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800" dirty="0">
                <a:latin typeface="+mn-lt"/>
              </a:rPr>
              <a:t>Working closely with prpl Foundation</a:t>
            </a:r>
            <a:endParaRPr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91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5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133000" cy="38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</a:rPr>
              <a:t>What about Matter and the Northbound Interface?</a:t>
            </a:r>
            <a:endParaRPr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9" name="Google Shape;739;p85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133000" cy="3252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No big consensus at CSA about how to interface with Matter networks</a:t>
            </a:r>
            <a:endParaRPr dirty="0">
              <a:latin typeface="+mn-l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Fragmentation of control applications</a:t>
            </a:r>
            <a:endParaRPr dirty="0">
              <a:latin typeface="+mn-l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USP is well suited to solving this problem, as an open standard cloud interface for Matter</a:t>
            </a:r>
            <a:endParaRPr dirty="0">
              <a:latin typeface="+mn-l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Working with joint members of CSA/BBF, mainly through Home Router working group (many operators)</a:t>
            </a:r>
            <a:endParaRPr dirty="0">
              <a:latin typeface="+mn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22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6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133000" cy="38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</a:rPr>
              <a:t>Upcoming opportunities</a:t>
            </a:r>
            <a:endParaRPr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5" name="Google Shape;745;p86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133000" cy="3252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826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 smtClean="0">
                <a:latin typeface="+mn-lt"/>
              </a:rPr>
              <a:t>Come to the Summer BBF meeting in Incheon, South Korea!</a:t>
            </a:r>
            <a:endParaRPr dirty="0" smtClean="0">
              <a:latin typeface="+mn-l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 smtClean="0">
                <a:latin typeface="+mn-lt"/>
              </a:rPr>
              <a:t>Guest passes available</a:t>
            </a:r>
            <a:endParaRPr dirty="0" smtClean="0">
              <a:latin typeface="+mn-l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 smtClean="0">
                <a:latin typeface="+mn-lt"/>
              </a:rPr>
              <a:t>Submissions still open for Smart </a:t>
            </a:r>
            <a:r>
              <a:rPr lang="en" dirty="0">
                <a:latin typeface="+mn-lt"/>
              </a:rPr>
              <a:t>H</a:t>
            </a:r>
            <a:r>
              <a:rPr lang="en" dirty="0" smtClean="0">
                <a:latin typeface="+mn-lt"/>
              </a:rPr>
              <a:t>ome Town Hall Innovation Series session Monday</a:t>
            </a:r>
            <a:endParaRPr dirty="0" smtClean="0">
              <a:latin typeface="+mn-l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8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More info: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csa-iot.org/wp-content/uploads/2022/11/22-27349-001_Matter-1.0-Core-Specification.pdf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developers.home.google.com/matter/primer</a:t>
            </a:r>
            <a:endParaRPr lang="nl-NL" dirty="0" smtClean="0"/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www.broadband-forum.org/testing-and-certification-programs/usp-tr-369-training-sessions</a:t>
            </a:r>
            <a:endParaRPr lang="nl-NL" dirty="0" smtClean="0"/>
          </a:p>
          <a:p>
            <a:r>
              <a:rPr lang="nl-NL" dirty="0"/>
              <a:t>https://device-data-model.broadband-forum.org/</a:t>
            </a:r>
            <a:endParaRPr lang="nl-NL" dirty="0" smtClean="0"/>
          </a:p>
          <a:p>
            <a:r>
              <a:rPr lang="nl-NL" dirty="0"/>
              <a:t>https://avm.de/service/schnittstellen/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AVM GmbH </a:t>
            </a:r>
            <a:r>
              <a:rPr lang="nl-NL" dirty="0" err="1" smtClean="0"/>
              <a:t>for</a:t>
            </a:r>
            <a:r>
              <a:rPr lang="nl-NL" dirty="0" smtClean="0"/>
              <a:t> ICT</a:t>
            </a:r>
          </a:p>
          <a:p>
            <a:pPr marL="0" indent="0">
              <a:buNone/>
            </a:pPr>
            <a:r>
              <a:rPr lang="nl-NL" dirty="0" smtClean="0"/>
              <a:t>E.vanuden@avm.de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45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7468" y="1316363"/>
            <a:ext cx="5021173" cy="15013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0497" y="2717120"/>
            <a:ext cx="2291508" cy="22915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FRITZ!Box</a:t>
            </a:r>
            <a:r>
              <a:rPr lang="en-US" dirty="0"/>
              <a:t> for every connection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98686" y="2717120"/>
            <a:ext cx="2291508" cy="22915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78271" y="2717120"/>
            <a:ext cx="2286000" cy="2286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57891" y="2711612"/>
            <a:ext cx="2291508" cy="2291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-1548680" y="411510"/>
            <a:ext cx="632526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nl-NL" sz="2800" dirty="0" err="1">
                <a:solidFill>
                  <a:schemeClr val="bg1"/>
                </a:solidFill>
                <a:latin typeface="+mj-lt"/>
              </a:rPr>
              <a:t>Why</a:t>
            </a:r>
            <a:r>
              <a:rPr lang="nl-N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+mj-lt"/>
              </a:rPr>
              <a:t>I´m</a:t>
            </a:r>
            <a:r>
              <a:rPr lang="nl-NL" sz="2800" dirty="0">
                <a:solidFill>
                  <a:schemeClr val="bg1"/>
                </a:solidFill>
                <a:latin typeface="+mj-lt"/>
              </a:rPr>
              <a:t> here?</a:t>
            </a:r>
            <a:endParaRPr sz="27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1275606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2100" dirty="0"/>
              <a:t>Manager International Portfolio Development @ AVM GmbH </a:t>
            </a:r>
            <a:r>
              <a:rPr lang="nl-NL" sz="2100" dirty="0" err="1"/>
              <a:t>for</a:t>
            </a:r>
            <a:r>
              <a:rPr lang="nl-NL" sz="2100" dirty="0"/>
              <a:t> ICT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2100" dirty="0"/>
              <a:t>Member of EAB @ BBF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2100" dirty="0"/>
              <a:t>AVM </a:t>
            </a:r>
            <a:r>
              <a:rPr lang="nl-NL" sz="2100" dirty="0" err="1"/>
              <a:t>Build</a:t>
            </a:r>
            <a:r>
              <a:rPr lang="nl-NL" sz="2100" dirty="0"/>
              <a:t> </a:t>
            </a:r>
            <a:r>
              <a:rPr lang="nl-NL" sz="2100" dirty="0" err="1"/>
              <a:t>Integrated</a:t>
            </a:r>
            <a:r>
              <a:rPr lang="nl-NL" sz="2100" dirty="0"/>
              <a:t> </a:t>
            </a:r>
            <a:r>
              <a:rPr lang="nl-NL" sz="2100" dirty="0" err="1" smtClean="0"/>
              <a:t>devices</a:t>
            </a:r>
            <a:r>
              <a:rPr lang="nl-NL" sz="2100" dirty="0" smtClean="0"/>
              <a:t>, </a:t>
            </a:r>
            <a:r>
              <a:rPr lang="nl-NL" sz="2100" dirty="0" err="1"/>
              <a:t>including</a:t>
            </a:r>
            <a:r>
              <a:rPr lang="nl-NL" sz="2100" dirty="0"/>
              <a:t> </a:t>
            </a:r>
            <a:r>
              <a:rPr lang="nl-NL" sz="2100" dirty="0" err="1"/>
              <a:t>IoT</a:t>
            </a:r>
            <a:endParaRPr lang="nl-NL" sz="21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2100" dirty="0" err="1"/>
              <a:t>Launch</a:t>
            </a:r>
            <a:r>
              <a:rPr lang="nl-NL" sz="2100" dirty="0"/>
              <a:t> Matter at short </a:t>
            </a:r>
            <a:r>
              <a:rPr lang="nl-NL" sz="2100" dirty="0" err="1"/>
              <a:t>notice</a:t>
            </a:r>
            <a:r>
              <a:rPr lang="nl-NL" sz="2100" dirty="0"/>
              <a:t>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sz="2100" dirty="0"/>
              <a:t>TR-69 </a:t>
            </a:r>
            <a:r>
              <a:rPr lang="nl-NL" sz="2100" dirty="0" err="1"/>
              <a:t>and</a:t>
            </a:r>
            <a:r>
              <a:rPr lang="nl-NL" sz="2100" dirty="0"/>
              <a:t> TR-369 (TR-181)</a:t>
            </a:r>
          </a:p>
        </p:txBody>
      </p:sp>
    </p:spTree>
    <p:extLst>
      <p:ext uri="{BB962C8B-B14F-4D97-AF65-F5344CB8AC3E}">
        <p14:creationId xmlns:p14="http://schemas.microsoft.com/office/powerpoint/2010/main" val="79035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454" y="2206676"/>
            <a:ext cx="1878298" cy="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-900608" y="379857"/>
            <a:ext cx="8485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How we work best with other groups</a:t>
            </a:r>
            <a:endParaRPr sz="27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9" name="Google Shape;609;p78"/>
          <p:cNvSpPr/>
          <p:nvPr/>
        </p:nvSpPr>
        <p:spPr>
          <a:xfrm>
            <a:off x="3940317" y="2206680"/>
            <a:ext cx="1524000" cy="996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companies of both organizations</a:t>
            </a:r>
            <a:endParaRPr sz="1100"/>
          </a:p>
        </p:txBody>
      </p:sp>
      <p:pic>
        <p:nvPicPr>
          <p:cNvPr id="610" name="Google Shape;610;p78" descr="Broadband Forum | Radis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076" y="2425691"/>
            <a:ext cx="2757488" cy="56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8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2675" y="2826438"/>
            <a:ext cx="1634194" cy="334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2" name="Google Shape;612;p78"/>
          <p:cNvCxnSpPr>
            <a:stCxn id="610" idx="0"/>
            <a:endCxn id="609" idx="0"/>
          </p:cNvCxnSpPr>
          <p:nvPr/>
        </p:nvCxnSpPr>
        <p:spPr>
          <a:xfrm rot="-5400000">
            <a:off x="3064120" y="787390"/>
            <a:ext cx="219000" cy="3057600"/>
          </a:xfrm>
          <a:prstGeom prst="curvedConnector3">
            <a:avLst>
              <a:gd name="adj1" fmla="val 178353"/>
            </a:avLst>
          </a:prstGeom>
          <a:noFill/>
          <a:ln w="28575" cap="flat" cmpd="sng">
            <a:solidFill>
              <a:srgbClr val="77A7FD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613" name="Google Shape;613;p78"/>
          <p:cNvCxnSpPr>
            <a:stCxn id="609" idx="0"/>
          </p:cNvCxnSpPr>
          <p:nvPr/>
        </p:nvCxnSpPr>
        <p:spPr>
          <a:xfrm rot="-5400000" flipH="1">
            <a:off x="5998617" y="910380"/>
            <a:ext cx="157800" cy="2750400"/>
          </a:xfrm>
          <a:prstGeom prst="curvedConnector3">
            <a:avLst>
              <a:gd name="adj1" fmla="val -108702"/>
            </a:avLst>
          </a:prstGeom>
          <a:noFill/>
          <a:ln w="28575" cap="flat" cmpd="sng">
            <a:solidFill>
              <a:srgbClr val="77A7F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78"/>
          <p:cNvCxnSpPr>
            <a:stCxn id="609" idx="2"/>
          </p:cNvCxnSpPr>
          <p:nvPr/>
        </p:nvCxnSpPr>
        <p:spPr>
          <a:xfrm rot="-5400000">
            <a:off x="5929917" y="1679880"/>
            <a:ext cx="295200" cy="2750400"/>
          </a:xfrm>
          <a:prstGeom prst="curvedConnector3">
            <a:avLst>
              <a:gd name="adj1" fmla="val -5808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5" name="Google Shape;615;p78"/>
          <p:cNvCxnSpPr>
            <a:stCxn id="610" idx="2"/>
            <a:endCxn id="609" idx="2"/>
          </p:cNvCxnSpPr>
          <p:nvPr/>
        </p:nvCxnSpPr>
        <p:spPr>
          <a:xfrm rot="-5400000" flipH="1">
            <a:off x="3069070" y="1569368"/>
            <a:ext cx="209100" cy="3057600"/>
          </a:xfrm>
          <a:prstGeom prst="curvedConnector3">
            <a:avLst>
              <a:gd name="adj1" fmla="val 182049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6" name="Google Shape;616;p78"/>
          <p:cNvSpPr txBox="1"/>
          <p:nvPr/>
        </p:nvSpPr>
        <p:spPr>
          <a:xfrm>
            <a:off x="3895290" y="1129332"/>
            <a:ext cx="16143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and feedback to standards and Open Broadband projects</a:t>
            </a:r>
            <a:endParaRPr sz="1100"/>
          </a:p>
        </p:txBody>
      </p:sp>
      <p:sp>
        <p:nvSpPr>
          <p:cNvPr id="617" name="Google Shape;617;p78"/>
          <p:cNvSpPr txBox="1"/>
          <p:nvPr/>
        </p:nvSpPr>
        <p:spPr>
          <a:xfrm>
            <a:off x="3895290" y="3413348"/>
            <a:ext cx="1614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 and consumption of new specs/versions</a:t>
            </a:r>
            <a:endParaRPr sz="1100"/>
          </a:p>
        </p:txBody>
      </p:sp>
      <p:sp>
        <p:nvSpPr>
          <p:cNvPr id="618" name="Google Shape;618;p78"/>
          <p:cNvSpPr txBox="1"/>
          <p:nvPr/>
        </p:nvSpPr>
        <p:spPr>
          <a:xfrm>
            <a:off x="3635896" y="4445395"/>
            <a:ext cx="4312788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400"/>
              <a:buFont typeface="Calibri"/>
              <a:buNone/>
            </a:pPr>
            <a:r>
              <a:rPr lang="en" sz="24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And vice-versa…</a:t>
            </a:r>
            <a:endParaRPr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7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3" name="Google Shape;623;p79"/>
          <p:cNvCxnSpPr/>
          <p:nvPr/>
        </p:nvCxnSpPr>
        <p:spPr>
          <a:xfrm rot="10800000" flipH="1">
            <a:off x="5202489" y="1663860"/>
            <a:ext cx="332400" cy="586800"/>
          </a:xfrm>
          <a:prstGeom prst="straightConnector1">
            <a:avLst/>
          </a:prstGeom>
          <a:noFill/>
          <a:ln w="9525" cap="flat" cmpd="sng">
            <a:solidFill>
              <a:srgbClr val="00C64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4" name="Google Shape;624;p79"/>
          <p:cNvCxnSpPr/>
          <p:nvPr/>
        </p:nvCxnSpPr>
        <p:spPr>
          <a:xfrm>
            <a:off x="5534783" y="1663842"/>
            <a:ext cx="926100" cy="0"/>
          </a:xfrm>
          <a:prstGeom prst="straightConnector1">
            <a:avLst/>
          </a:prstGeom>
          <a:noFill/>
          <a:ln w="9525" cap="flat" cmpd="sng">
            <a:solidFill>
              <a:srgbClr val="00C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5" name="Google Shape;625;p79"/>
          <p:cNvSpPr txBox="1"/>
          <p:nvPr/>
        </p:nvSpPr>
        <p:spPr>
          <a:xfrm>
            <a:off x="5534783" y="1202381"/>
            <a:ext cx="1633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TR-369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 Services Platform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9"/>
          <p:cNvSpPr txBox="1"/>
          <p:nvPr/>
        </p:nvSpPr>
        <p:spPr>
          <a:xfrm>
            <a:off x="3722463" y="3327813"/>
            <a:ext cx="16251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https://usp.technology/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79"/>
          <p:cNvGrpSpPr/>
          <p:nvPr/>
        </p:nvGrpSpPr>
        <p:grpSpPr>
          <a:xfrm flipH="1">
            <a:off x="2518523" y="1672626"/>
            <a:ext cx="1258394" cy="586818"/>
            <a:chOff x="7005687" y="1660689"/>
            <a:chExt cx="1677859" cy="782424"/>
          </a:xfrm>
        </p:grpSpPr>
        <p:cxnSp>
          <p:nvCxnSpPr>
            <p:cNvPr id="628" name="Google Shape;628;p79"/>
            <p:cNvCxnSpPr/>
            <p:nvPr/>
          </p:nvCxnSpPr>
          <p:spPr>
            <a:xfrm rot="10800000" flipH="1">
              <a:off x="7005687" y="1660713"/>
              <a:ext cx="443100" cy="782400"/>
            </a:xfrm>
            <a:prstGeom prst="straightConnector1">
              <a:avLst/>
            </a:prstGeom>
            <a:noFill/>
            <a:ln w="9525" cap="flat" cmpd="sng">
              <a:solidFill>
                <a:srgbClr val="8679F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9" name="Google Shape;629;p79"/>
            <p:cNvCxnSpPr/>
            <p:nvPr/>
          </p:nvCxnSpPr>
          <p:spPr>
            <a:xfrm>
              <a:off x="7448746" y="1660689"/>
              <a:ext cx="1234800" cy="0"/>
            </a:xfrm>
            <a:prstGeom prst="straightConnector1">
              <a:avLst/>
            </a:prstGeom>
            <a:noFill/>
            <a:ln w="9525" cap="flat" cmpd="sng">
              <a:solidFill>
                <a:srgbClr val="8679F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0" name="Google Shape;630;p79"/>
          <p:cNvSpPr txBox="1"/>
          <p:nvPr/>
        </p:nvSpPr>
        <p:spPr>
          <a:xfrm>
            <a:off x="2016730" y="1213759"/>
            <a:ext cx="1428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TR-181 Issue 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Device:2 Data Model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631;p79"/>
          <p:cNvGrpSpPr/>
          <p:nvPr/>
        </p:nvGrpSpPr>
        <p:grpSpPr>
          <a:xfrm rot="10800000">
            <a:off x="2492083" y="2678173"/>
            <a:ext cx="1258394" cy="586818"/>
            <a:chOff x="7005687" y="1660689"/>
            <a:chExt cx="1677859" cy="782424"/>
          </a:xfrm>
        </p:grpSpPr>
        <p:cxnSp>
          <p:nvCxnSpPr>
            <p:cNvPr id="632" name="Google Shape;632;p79"/>
            <p:cNvCxnSpPr/>
            <p:nvPr/>
          </p:nvCxnSpPr>
          <p:spPr>
            <a:xfrm rot="10800000" flipH="1">
              <a:off x="7005687" y="1660713"/>
              <a:ext cx="443100" cy="782400"/>
            </a:xfrm>
            <a:prstGeom prst="straightConnector1">
              <a:avLst/>
            </a:prstGeom>
            <a:noFill/>
            <a:ln w="9525" cap="flat" cmpd="sng">
              <a:solidFill>
                <a:srgbClr val="104F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3" name="Google Shape;633;p79"/>
            <p:cNvCxnSpPr/>
            <p:nvPr/>
          </p:nvCxnSpPr>
          <p:spPr>
            <a:xfrm>
              <a:off x="7448746" y="1660689"/>
              <a:ext cx="1234800" cy="0"/>
            </a:xfrm>
            <a:prstGeom prst="straightConnector1">
              <a:avLst/>
            </a:prstGeom>
            <a:noFill/>
            <a:ln w="9525" cap="flat" cmpd="sng">
              <a:solidFill>
                <a:srgbClr val="104F5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4" name="Google Shape;634;p79"/>
          <p:cNvSpPr txBox="1"/>
          <p:nvPr/>
        </p:nvSpPr>
        <p:spPr>
          <a:xfrm>
            <a:off x="1849208" y="3331444"/>
            <a:ext cx="1645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BBF.369 Certification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Self-certification program (TP-469)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79"/>
          <p:cNvSpPr txBox="1">
            <a:spLocks noGrp="1"/>
          </p:cNvSpPr>
          <p:nvPr>
            <p:ph type="title"/>
          </p:nvPr>
        </p:nvSpPr>
        <p:spPr>
          <a:xfrm>
            <a:off x="450063" y="446775"/>
            <a:ext cx="914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700" b="1" dirty="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What makes up the User Services Platform?</a:t>
            </a:r>
            <a:endParaRPr sz="2700" b="1" dirty="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79"/>
          <p:cNvGrpSpPr/>
          <p:nvPr/>
        </p:nvGrpSpPr>
        <p:grpSpPr>
          <a:xfrm rot="10800000" flipH="1">
            <a:off x="5202489" y="2645352"/>
            <a:ext cx="1258394" cy="586818"/>
            <a:chOff x="7005687" y="1660689"/>
            <a:chExt cx="1677859" cy="782424"/>
          </a:xfrm>
        </p:grpSpPr>
        <p:cxnSp>
          <p:nvCxnSpPr>
            <p:cNvPr id="637" name="Google Shape;637;p79"/>
            <p:cNvCxnSpPr/>
            <p:nvPr/>
          </p:nvCxnSpPr>
          <p:spPr>
            <a:xfrm rot="10800000" flipH="1">
              <a:off x="7005687" y="1660713"/>
              <a:ext cx="443100" cy="782400"/>
            </a:xfrm>
            <a:prstGeom prst="straightConnector1">
              <a:avLst/>
            </a:prstGeom>
            <a:noFill/>
            <a:ln w="9525" cap="flat" cmpd="sng">
              <a:solidFill>
                <a:srgbClr val="104F5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8" name="Google Shape;638;p79"/>
            <p:cNvCxnSpPr/>
            <p:nvPr/>
          </p:nvCxnSpPr>
          <p:spPr>
            <a:xfrm>
              <a:off x="7448746" y="1660689"/>
              <a:ext cx="1234800" cy="0"/>
            </a:xfrm>
            <a:prstGeom prst="straightConnector1">
              <a:avLst/>
            </a:prstGeom>
            <a:noFill/>
            <a:ln w="9525" cap="flat" cmpd="sng">
              <a:solidFill>
                <a:srgbClr val="104F5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639" name="Google Shape;63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825" y="343699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52" y="1230380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7276" y="1227138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9"/>
          <p:cNvSpPr txBox="1"/>
          <p:nvPr/>
        </p:nvSpPr>
        <p:spPr>
          <a:xfrm>
            <a:off x="5534783" y="3332093"/>
            <a:ext cx="1905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OB-USP-Agent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Open-source reference implementation (if desired)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36461" y="343699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3536" y="2154606"/>
            <a:ext cx="1350504" cy="586801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9"/>
          <p:cNvSpPr txBox="1"/>
          <p:nvPr/>
        </p:nvSpPr>
        <p:spPr>
          <a:xfrm>
            <a:off x="3991999" y="1573280"/>
            <a:ext cx="1154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9"/>
          <p:cNvSpPr txBox="1"/>
          <p:nvPr/>
        </p:nvSpPr>
        <p:spPr>
          <a:xfrm>
            <a:off x="2411383" y="2936018"/>
            <a:ext cx="1154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79"/>
          <p:cNvSpPr txBox="1"/>
          <p:nvPr/>
        </p:nvSpPr>
        <p:spPr>
          <a:xfrm>
            <a:off x="5534783" y="2951120"/>
            <a:ext cx="1154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Open-source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79"/>
          <p:cNvSpPr txBox="1"/>
          <p:nvPr/>
        </p:nvSpPr>
        <p:spPr>
          <a:xfrm>
            <a:off x="3458013" y="4509260"/>
            <a:ext cx="3128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Wi-Fi Data Elements Certification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QuickTrack certification method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https://www.wi-fi.org/discover-wi-fi/Wi-Fi-Data-Elements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9" name="Google Shape;649;p79"/>
          <p:cNvSpPr txBox="1"/>
          <p:nvPr/>
        </p:nvSpPr>
        <p:spPr>
          <a:xfrm>
            <a:off x="0" y="4171950"/>
            <a:ext cx="914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ts val="2400"/>
              <a:buFont typeface="Calibri"/>
              <a:buNone/>
            </a:pPr>
            <a:r>
              <a:rPr lang="en" sz="18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Complemented by:</a:t>
            </a:r>
            <a:endParaRPr sz="11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113" y="4597580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9"/>
          <p:cNvSpPr txBox="1"/>
          <p:nvPr/>
        </p:nvSpPr>
        <p:spPr>
          <a:xfrm>
            <a:off x="2076788" y="1672631"/>
            <a:ext cx="1489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KPIs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Management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Modules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9"/>
          <p:cNvSpPr txBox="1"/>
          <p:nvPr/>
        </p:nvSpPr>
        <p:spPr>
          <a:xfrm>
            <a:off x="5553263" y="1720913"/>
            <a:ext cx="1849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Multi-controller design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Efficient messaging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Flexible deployment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exchange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 telemetry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●"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Northbound REST interface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17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88737"/>
            <a:ext cx="8485500" cy="389400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USP enables all uses to coexist within single ecosystem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Google Shape;658;p80"/>
          <p:cNvSpPr/>
          <p:nvPr/>
        </p:nvSpPr>
        <p:spPr>
          <a:xfrm>
            <a:off x="1292251" y="3185925"/>
            <a:ext cx="1371600" cy="685800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Internet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59;p80"/>
          <p:cNvSpPr/>
          <p:nvPr/>
        </p:nvSpPr>
        <p:spPr>
          <a:xfrm>
            <a:off x="1769157" y="2730363"/>
            <a:ext cx="1371600" cy="685800"/>
          </a:xfrm>
          <a:prstGeom prst="clou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Broadband Network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6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8371" y="1833569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77" y="4191444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62;p80"/>
          <p:cNvSpPr txBox="1"/>
          <p:nvPr/>
        </p:nvSpPr>
        <p:spPr>
          <a:xfrm>
            <a:off x="2647999" y="1866184"/>
            <a:ext cx="155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Controller as ACS, or co-existence with TR-069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63;p80"/>
          <p:cNvSpPr txBox="1"/>
          <p:nvPr/>
        </p:nvSpPr>
        <p:spPr>
          <a:xfrm>
            <a:off x="971195" y="4250525"/>
            <a:ext cx="1552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Third party MSP, vendor, or application provider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664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0205" y="411171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65;p80"/>
          <p:cNvSpPr txBox="1"/>
          <p:nvPr/>
        </p:nvSpPr>
        <p:spPr>
          <a:xfrm>
            <a:off x="3234007" y="4163175"/>
            <a:ext cx="1482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Mobile end-user with app on computing device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666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3464" y="2009764"/>
            <a:ext cx="229797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67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5440" y="248895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8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956" y="195249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6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8353" y="966263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70;p80"/>
          <p:cNvSpPr txBox="1"/>
          <p:nvPr/>
        </p:nvSpPr>
        <p:spPr>
          <a:xfrm>
            <a:off x="5512064" y="960168"/>
            <a:ext cx="1419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Local end-user with app on computing device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7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005" y="2380689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72;p80"/>
          <p:cNvSpPr txBox="1"/>
          <p:nvPr/>
        </p:nvSpPr>
        <p:spPr>
          <a:xfrm>
            <a:off x="1081024" y="2476489"/>
            <a:ext cx="96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Data collector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73;p80"/>
          <p:cNvSpPr txBox="1"/>
          <p:nvPr/>
        </p:nvSpPr>
        <p:spPr>
          <a:xfrm>
            <a:off x="6575248" y="2134416"/>
            <a:ext cx="1443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Device and application capabilities managed and controlled with standard TR-181 data model, directly or by proxy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674;p80"/>
          <p:cNvCxnSpPr>
            <a:stCxn id="10" idx="0"/>
            <a:endCxn id="4" idx="0"/>
          </p:cNvCxnSpPr>
          <p:nvPr/>
        </p:nvCxnSpPr>
        <p:spPr>
          <a:xfrm rot="10800000">
            <a:off x="2662845" y="3528810"/>
            <a:ext cx="413100" cy="58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675;p80"/>
          <p:cNvCxnSpPr>
            <a:stCxn id="4" idx="2"/>
          </p:cNvCxnSpPr>
          <p:nvPr/>
        </p:nvCxnSpPr>
        <p:spPr>
          <a:xfrm flipH="1">
            <a:off x="788606" y="3528825"/>
            <a:ext cx="507900" cy="674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676;p80"/>
          <p:cNvCxnSpPr>
            <a:stCxn id="17" idx="2"/>
            <a:endCxn id="5" idx="2"/>
          </p:cNvCxnSpPr>
          <p:nvPr/>
        </p:nvCxnSpPr>
        <p:spPr>
          <a:xfrm>
            <a:off x="836745" y="2792169"/>
            <a:ext cx="936600" cy="28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677;p80"/>
          <p:cNvCxnSpPr>
            <a:stCxn id="6" idx="2"/>
            <a:endCxn id="5" idx="3"/>
          </p:cNvCxnSpPr>
          <p:nvPr/>
        </p:nvCxnSpPr>
        <p:spPr>
          <a:xfrm>
            <a:off x="2454111" y="2245049"/>
            <a:ext cx="900" cy="52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678;p80"/>
          <p:cNvCxnSpPr>
            <a:stCxn id="5" idx="0"/>
            <a:endCxn id="25" idx="2"/>
          </p:cNvCxnSpPr>
          <p:nvPr/>
        </p:nvCxnSpPr>
        <p:spPr>
          <a:xfrm rot="10800000" flipH="1">
            <a:off x="3139614" y="2317263"/>
            <a:ext cx="1955700" cy="75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" name="Google Shape;679;p80"/>
          <p:cNvSpPr/>
          <p:nvPr/>
        </p:nvSpPr>
        <p:spPr>
          <a:xfrm>
            <a:off x="5090984" y="1712629"/>
            <a:ext cx="1443312" cy="1209276"/>
          </a:xfrm>
          <a:prstGeom prst="cloud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680;p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7701" y="1848513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81;p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8007" y="2272527"/>
            <a:ext cx="274320" cy="27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682;p80"/>
          <p:cNvCxnSpPr>
            <a:stCxn id="15" idx="2"/>
            <a:endCxn id="25" idx="3"/>
          </p:cNvCxnSpPr>
          <p:nvPr/>
        </p:nvCxnSpPr>
        <p:spPr>
          <a:xfrm>
            <a:off x="5384093" y="1377743"/>
            <a:ext cx="428400" cy="404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" name="Google Shape;683;p80"/>
          <p:cNvSpPr txBox="1"/>
          <p:nvPr/>
        </p:nvSpPr>
        <p:spPr>
          <a:xfrm>
            <a:off x="2870205" y="3717876"/>
            <a:ext cx="1011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684;p80"/>
          <p:cNvSpPr txBox="1"/>
          <p:nvPr/>
        </p:nvSpPr>
        <p:spPr>
          <a:xfrm>
            <a:off x="431732" y="2931954"/>
            <a:ext cx="1076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JSON bulk data over HTTP, MQTT, or over USP Notify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685;p80"/>
          <p:cNvSpPr txBox="1"/>
          <p:nvPr/>
        </p:nvSpPr>
        <p:spPr>
          <a:xfrm>
            <a:off x="967756" y="3922804"/>
            <a:ext cx="1134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686;p80"/>
          <p:cNvSpPr txBox="1"/>
          <p:nvPr/>
        </p:nvSpPr>
        <p:spPr>
          <a:xfrm>
            <a:off x="2464666" y="2317254"/>
            <a:ext cx="1008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687;p80"/>
          <p:cNvSpPr txBox="1"/>
          <p:nvPr/>
        </p:nvSpPr>
        <p:spPr>
          <a:xfrm>
            <a:off x="3598513" y="2971212"/>
            <a:ext cx="1107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688;p80"/>
          <p:cNvSpPr txBox="1"/>
          <p:nvPr/>
        </p:nvSpPr>
        <p:spPr>
          <a:xfrm>
            <a:off x="5577820" y="1378648"/>
            <a:ext cx="1252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messages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689;p80"/>
          <p:cNvGrpSpPr/>
          <p:nvPr/>
        </p:nvGrpSpPr>
        <p:grpSpPr>
          <a:xfrm>
            <a:off x="6954183" y="1269644"/>
            <a:ext cx="574779" cy="390447"/>
            <a:chOff x="2106952" y="2540446"/>
            <a:chExt cx="856218" cy="520597"/>
          </a:xfrm>
        </p:grpSpPr>
        <p:grpSp>
          <p:nvGrpSpPr>
            <p:cNvPr id="36" name="Google Shape;690;p80"/>
            <p:cNvGrpSpPr/>
            <p:nvPr/>
          </p:nvGrpSpPr>
          <p:grpSpPr>
            <a:xfrm>
              <a:off x="2106952" y="2540446"/>
              <a:ext cx="856218" cy="150023"/>
              <a:chOff x="7130435" y="4315392"/>
              <a:chExt cx="337200" cy="152400"/>
            </a:xfrm>
          </p:grpSpPr>
          <p:sp>
            <p:nvSpPr>
              <p:cNvPr id="43" name="Google Shape;691;p80"/>
              <p:cNvSpPr/>
              <p:nvPr/>
            </p:nvSpPr>
            <p:spPr>
              <a:xfrm rot="-5400000" flipH="1">
                <a:off x="7222835" y="4222992"/>
                <a:ext cx="152400" cy="3372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2050">
                    <a:srgbClr val="FFFFFF"/>
                  </a:gs>
                  <a:gs pos="21000">
                    <a:srgbClr val="7BC043"/>
                  </a:gs>
                  <a:gs pos="30000">
                    <a:srgbClr val="FFFFFF"/>
                  </a:gs>
                  <a:gs pos="83000">
                    <a:srgbClr val="000000"/>
                  </a:gs>
                  <a:gs pos="92000">
                    <a:srgbClr val="00703C"/>
                  </a:gs>
                  <a:gs pos="100000">
                    <a:srgbClr val="000000"/>
                  </a:gs>
                </a:gsLst>
                <a:lin ang="1800004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Google Shape;692;p80"/>
              <p:cNvSpPr/>
              <p:nvPr/>
            </p:nvSpPr>
            <p:spPr>
              <a:xfrm rot="-5400000" flipH="1">
                <a:off x="7198351" y="4307852"/>
                <a:ext cx="45600" cy="116700"/>
              </a:xfrm>
              <a:prstGeom prst="rect">
                <a:avLst/>
              </a:prstGeom>
              <a:solidFill>
                <a:srgbClr val="00703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37" name="Google Shape;693;p80"/>
            <p:cNvGrpSpPr/>
            <p:nvPr/>
          </p:nvGrpSpPr>
          <p:grpSpPr>
            <a:xfrm>
              <a:off x="2106952" y="2725733"/>
              <a:ext cx="856218" cy="150023"/>
              <a:chOff x="7130435" y="4315392"/>
              <a:chExt cx="337200" cy="152400"/>
            </a:xfrm>
          </p:grpSpPr>
          <p:sp>
            <p:nvSpPr>
              <p:cNvPr id="41" name="Google Shape;694;p80"/>
              <p:cNvSpPr/>
              <p:nvPr/>
            </p:nvSpPr>
            <p:spPr>
              <a:xfrm rot="-5400000" flipH="1">
                <a:off x="7222835" y="4222992"/>
                <a:ext cx="152400" cy="3372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2050">
                    <a:srgbClr val="FFFFFF"/>
                  </a:gs>
                  <a:gs pos="21000">
                    <a:srgbClr val="7BC043"/>
                  </a:gs>
                  <a:gs pos="30000">
                    <a:srgbClr val="FFFFFF"/>
                  </a:gs>
                  <a:gs pos="83000">
                    <a:srgbClr val="000000"/>
                  </a:gs>
                  <a:gs pos="92000">
                    <a:srgbClr val="00703C"/>
                  </a:gs>
                  <a:gs pos="100000">
                    <a:srgbClr val="000000"/>
                  </a:gs>
                </a:gsLst>
                <a:lin ang="1800004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2" name="Google Shape;695;p80"/>
              <p:cNvSpPr/>
              <p:nvPr/>
            </p:nvSpPr>
            <p:spPr>
              <a:xfrm rot="-5400000" flipH="1">
                <a:off x="7198351" y="4307852"/>
                <a:ext cx="45600" cy="116700"/>
              </a:xfrm>
              <a:prstGeom prst="rect">
                <a:avLst/>
              </a:prstGeom>
              <a:solidFill>
                <a:srgbClr val="00703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38" name="Google Shape;696;p80"/>
            <p:cNvGrpSpPr/>
            <p:nvPr/>
          </p:nvGrpSpPr>
          <p:grpSpPr>
            <a:xfrm>
              <a:off x="2106952" y="2911020"/>
              <a:ext cx="856218" cy="150023"/>
              <a:chOff x="7130435" y="4315392"/>
              <a:chExt cx="337200" cy="152400"/>
            </a:xfrm>
          </p:grpSpPr>
          <p:sp>
            <p:nvSpPr>
              <p:cNvPr id="39" name="Google Shape;697;p80"/>
              <p:cNvSpPr/>
              <p:nvPr/>
            </p:nvSpPr>
            <p:spPr>
              <a:xfrm rot="-5400000" flipH="1">
                <a:off x="7222835" y="4222992"/>
                <a:ext cx="152400" cy="33720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2050">
                    <a:srgbClr val="FFFFFF"/>
                  </a:gs>
                  <a:gs pos="21000">
                    <a:srgbClr val="7BC043"/>
                  </a:gs>
                  <a:gs pos="30000">
                    <a:srgbClr val="FFFFFF"/>
                  </a:gs>
                  <a:gs pos="83000">
                    <a:srgbClr val="000000"/>
                  </a:gs>
                  <a:gs pos="92000">
                    <a:srgbClr val="00703C"/>
                  </a:gs>
                  <a:gs pos="100000">
                    <a:srgbClr val="000000"/>
                  </a:gs>
                </a:gsLst>
                <a:lin ang="1800004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0" name="Google Shape;698;p80"/>
              <p:cNvSpPr/>
              <p:nvPr/>
            </p:nvSpPr>
            <p:spPr>
              <a:xfrm rot="-5400000" flipH="1">
                <a:off x="7198351" y="4307852"/>
                <a:ext cx="45600" cy="116700"/>
              </a:xfrm>
              <a:prstGeom prst="rect">
                <a:avLst/>
              </a:prstGeom>
              <a:solidFill>
                <a:srgbClr val="00703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endParaRPr sz="15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45" name="Google Shape;699;p80"/>
          <p:cNvCxnSpPr/>
          <p:nvPr/>
        </p:nvCxnSpPr>
        <p:spPr>
          <a:xfrm rot="10800000" flipH="1">
            <a:off x="6351389" y="1501890"/>
            <a:ext cx="579900" cy="279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6" name="Google Shape;700;p80"/>
          <p:cNvSpPr txBox="1"/>
          <p:nvPr/>
        </p:nvSpPr>
        <p:spPr>
          <a:xfrm>
            <a:off x="7553587" y="1342272"/>
            <a:ext cx="1049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Non-USP Device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701;p80"/>
          <p:cNvSpPr/>
          <p:nvPr/>
        </p:nvSpPr>
        <p:spPr>
          <a:xfrm>
            <a:off x="5004048" y="3579862"/>
            <a:ext cx="29409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68575" bIns="68575" anchor="t" anchorCtr="0">
            <a:noAutofit/>
          </a:bodyPr>
          <a:lstStyle/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Network setup and config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Network, security and privacy control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Software container management</a:t>
            </a:r>
            <a:endParaRPr sz="1100"/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Wi-Fi management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Firmware and software upgrades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Diagnostic commands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Bulk data telemetry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Custom commands &amp; events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IoT sensors and controls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702;p80"/>
          <p:cNvSpPr txBox="1"/>
          <p:nvPr/>
        </p:nvSpPr>
        <p:spPr>
          <a:xfrm>
            <a:off x="7504486" y="4015173"/>
            <a:ext cx="15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TR-181/Device:2 Data Model Capabilities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703;p80"/>
          <p:cNvSpPr txBox="1"/>
          <p:nvPr/>
        </p:nvSpPr>
        <p:spPr>
          <a:xfrm>
            <a:off x="-17269" y="853776"/>
            <a:ext cx="2795400" cy="152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 ExtraBold"/>
              <a:buNone/>
            </a:pPr>
            <a:r>
              <a:rPr lang="en" sz="800" b="1" i="0" u="none" strike="noStrike" cap="none" dirty="0">
                <a:solidFill>
                  <a:srgbClr val="44546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USP Controllers and USP Agents have: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Arial"/>
              <a:buChar char="•"/>
            </a:pPr>
            <a:r>
              <a:rPr lang="en" sz="800" b="1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Persistent connections </a:t>
            </a: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to reduce handshakes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Arial"/>
              <a:buChar char="•"/>
            </a:pP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Clear </a:t>
            </a:r>
            <a:r>
              <a:rPr lang="en" sz="800" b="1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trust relationship </a:t>
            </a: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establishment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Arial"/>
              <a:buChar char="•"/>
            </a:pP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Optional </a:t>
            </a:r>
            <a:r>
              <a:rPr lang="en" sz="800" b="1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end-to-end application layer TLS </a:t>
            </a: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session context</a:t>
            </a:r>
            <a:endParaRPr sz="800" b="1" i="0" u="none" strike="noStrike" cap="none" dirty="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Arial"/>
              <a:buChar char="•"/>
            </a:pPr>
            <a:r>
              <a:rPr lang="en" sz="800" b="1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Rule-based access control </a:t>
            </a: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to service elements for privacy and security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120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Arial"/>
              <a:buChar char="•"/>
            </a:pPr>
            <a:r>
              <a:rPr lang="en" sz="8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Flexible transport that can be </a:t>
            </a:r>
            <a:r>
              <a:rPr lang="en" sz="800" b="0" i="0" u="none" strike="noStrike" cap="none" dirty="0" smtClean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800" b="0" i="0" u="none" strike="noStrike" cap="none" dirty="0" smtClean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800" b="1" i="0" u="none" strike="noStrike" cap="none" dirty="0" smtClean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cloud </a:t>
            </a:r>
            <a:r>
              <a:rPr lang="en" sz="800" b="1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independent </a:t>
            </a:r>
            <a:r>
              <a:rPr lang="en" sz="900" b="0" i="0" u="none" strike="noStrike" cap="none" dirty="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or not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704;p80"/>
          <p:cNvSpPr txBox="1"/>
          <p:nvPr/>
        </p:nvSpPr>
        <p:spPr>
          <a:xfrm>
            <a:off x="5279401" y="2949034"/>
            <a:ext cx="1107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USP Agents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705;p80"/>
          <p:cNvSpPr txBox="1"/>
          <p:nvPr/>
        </p:nvSpPr>
        <p:spPr>
          <a:xfrm>
            <a:off x="6552524" y="1707017"/>
            <a:ext cx="1049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900"/>
              <a:buFont typeface="Open Sans"/>
              <a:buNone/>
            </a:pPr>
            <a:r>
              <a:rPr lang="en" sz="9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Modeled proxy device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5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1"/>
          <p:cNvSpPr txBox="1">
            <a:spLocks noGrp="1"/>
          </p:cNvSpPr>
          <p:nvPr>
            <p:ph type="title"/>
          </p:nvPr>
        </p:nvSpPr>
        <p:spPr>
          <a:xfrm>
            <a:off x="467544" y="555526"/>
            <a:ext cx="60996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64C"/>
              </a:buClr>
              <a:buSzPct val="100000"/>
              <a:buFont typeface="Arial"/>
              <a:buNone/>
            </a:pPr>
            <a:r>
              <a:rPr lang="en" sz="2700" dirty="0">
                <a:solidFill>
                  <a:schemeClr val="bg1"/>
                </a:solidFill>
                <a:latin typeface="+mj-lt"/>
              </a:rPr>
              <a:t>Smart Home Project Stream</a:t>
            </a:r>
            <a:endParaRPr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2" name="Google Shape;712;p81"/>
          <p:cNvSpPr txBox="1">
            <a:spLocks noGrp="1"/>
          </p:cNvSpPr>
          <p:nvPr>
            <p:ph type="body" idx="1"/>
          </p:nvPr>
        </p:nvSpPr>
        <p:spPr>
          <a:xfrm>
            <a:off x="539552" y="987574"/>
            <a:ext cx="73350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16609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Needs for an operator grade S</a:t>
            </a:r>
            <a:r>
              <a:rPr lang="en" dirty="0" smtClean="0">
                <a:latin typeface="+mn-lt"/>
              </a:rPr>
              <a:t>mart </a:t>
            </a:r>
            <a:r>
              <a:rPr lang="en" dirty="0">
                <a:latin typeface="+mn-lt"/>
              </a:rPr>
              <a:t>H</a:t>
            </a:r>
            <a:r>
              <a:rPr lang="en" dirty="0" smtClean="0">
                <a:latin typeface="+mn-lt"/>
              </a:rPr>
              <a:t>ome</a:t>
            </a:r>
            <a:endParaRPr dirty="0">
              <a:latin typeface="+mn-lt"/>
            </a:endParaRPr>
          </a:p>
          <a:p>
            <a:pPr marL="316609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Smart </a:t>
            </a:r>
            <a:r>
              <a:rPr lang="en" dirty="0" smtClean="0">
                <a:latin typeface="+mn-lt"/>
              </a:rPr>
              <a:t>Home </a:t>
            </a:r>
            <a:r>
              <a:rPr lang="en" dirty="0">
                <a:latin typeface="+mn-lt"/>
              </a:rPr>
              <a:t>in the context of TR-181 and USP (TR-369)</a:t>
            </a:r>
            <a:endParaRPr dirty="0">
              <a:latin typeface="+mn-lt"/>
            </a:endParaRPr>
          </a:p>
          <a:p>
            <a:pPr marL="316609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Device requirements</a:t>
            </a:r>
            <a:endParaRPr dirty="0">
              <a:latin typeface="+mn-lt"/>
            </a:endParaRPr>
          </a:p>
          <a:p>
            <a:pPr marL="316609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Security requirements and Theory of Operations</a:t>
            </a:r>
            <a:endParaRPr dirty="0">
              <a:latin typeface="+mn-lt"/>
            </a:endParaRPr>
          </a:p>
          <a:p>
            <a:pPr marL="316609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Test plan</a:t>
            </a:r>
            <a:endParaRPr dirty="0">
              <a:latin typeface="+mn-lt"/>
            </a:endParaRPr>
          </a:p>
          <a:p>
            <a:pPr marL="54610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55245"/>
              <a:buFont typeface="Arial" panose="020B0604020202020204" pitchFamily="34" charset="0"/>
              <a:buChar char="•"/>
            </a:pPr>
            <a:endParaRPr dirty="0">
              <a:latin typeface="+mn-lt"/>
            </a:endParaRPr>
          </a:p>
          <a:p>
            <a:pPr marL="430909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4215"/>
              <a:buFont typeface="Arial" panose="020B0604020202020204" pitchFamily="34" charset="0"/>
              <a:buChar char="•"/>
            </a:pPr>
            <a:r>
              <a:rPr lang="en" dirty="0">
                <a:latin typeface="+mn-lt"/>
              </a:rPr>
              <a:t>Additional related </a:t>
            </a:r>
            <a:r>
              <a:rPr lang="en" dirty="0" smtClean="0">
                <a:latin typeface="+mn-lt"/>
              </a:rPr>
              <a:t>work</a:t>
            </a:r>
            <a:endParaRPr dirty="0" smtClean="0">
              <a:latin typeface="+mn-lt"/>
            </a:endParaRPr>
          </a:p>
          <a:p>
            <a:pPr marL="828102" lvl="1" indent="-342900" rtl="0">
              <a:buClr>
                <a:schemeClr val="tx2"/>
              </a:buClr>
              <a:buSzPct val="82096"/>
              <a:buFont typeface="Arial" panose="020B0604020202020204" pitchFamily="34" charset="0"/>
              <a:buChar char="•"/>
            </a:pPr>
            <a:r>
              <a:rPr lang="en" sz="2100" dirty="0" smtClean="0">
                <a:solidFill>
                  <a:schemeClr val="tx1"/>
                </a:solidFill>
                <a:latin typeface="+mn-lt"/>
              </a:rPr>
              <a:t>Network topology mapping</a:t>
            </a:r>
            <a:endParaRPr sz="2100" dirty="0" smtClean="0">
              <a:solidFill>
                <a:schemeClr val="tx1"/>
              </a:solidFill>
              <a:latin typeface="+mn-lt"/>
            </a:endParaRPr>
          </a:p>
          <a:p>
            <a:pPr marL="828102" lvl="1" indent="-342900" rtl="0">
              <a:buClr>
                <a:schemeClr val="tx2"/>
              </a:buClr>
              <a:buSzPct val="82096"/>
              <a:buFont typeface="Arial" panose="020B0604020202020204" pitchFamily="34" charset="0"/>
              <a:buChar char="•"/>
            </a:pPr>
            <a:r>
              <a:rPr lang="en" sz="2100" dirty="0" smtClean="0">
                <a:solidFill>
                  <a:schemeClr val="tx1"/>
                </a:solidFill>
                <a:latin typeface="+mn-lt"/>
              </a:rPr>
              <a:t>Quality </a:t>
            </a:r>
            <a:r>
              <a:rPr lang="en" sz="2100" dirty="0">
                <a:solidFill>
                  <a:schemeClr val="tx1"/>
                </a:solidFill>
                <a:latin typeface="+mn-lt"/>
              </a:rPr>
              <a:t>of experience delivered (QED)</a:t>
            </a:r>
            <a:endParaRPr sz="2100" dirty="0">
              <a:solidFill>
                <a:schemeClr val="tx1"/>
              </a:solidFill>
              <a:latin typeface="+mn-lt"/>
            </a:endParaRPr>
          </a:p>
          <a:p>
            <a:pPr marL="828102" lvl="1" indent="-342900" rtl="0">
              <a:buClr>
                <a:schemeClr val="tx2"/>
              </a:buClr>
              <a:buSzPct val="82096"/>
              <a:buFont typeface="Arial" panose="020B0604020202020204" pitchFamily="34" charset="0"/>
              <a:buChar char="•"/>
            </a:pPr>
            <a:r>
              <a:rPr lang="en" sz="2100" dirty="0">
                <a:solidFill>
                  <a:schemeClr val="tx1"/>
                </a:solidFill>
                <a:latin typeface="+mn-lt"/>
              </a:rPr>
              <a:t>Application services gateway (ASG)</a:t>
            </a:r>
            <a:endParaRPr sz="2100" dirty="0">
              <a:solidFill>
                <a:schemeClr val="tx1"/>
              </a:solidFill>
              <a:latin typeface="+mn-lt"/>
            </a:endParaRPr>
          </a:p>
          <a:p>
            <a:pPr marL="774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3333"/>
              <a:buFont typeface="Arial"/>
              <a:buNone/>
            </a:pPr>
            <a:endParaRPr dirty="0"/>
          </a:p>
          <a:p>
            <a:pPr marL="25400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777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9884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New Smart Home Protocol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The new smart home standard Matter has arrived. Here's wha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" y="1347614"/>
            <a:ext cx="8170683" cy="28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1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Matter?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A new smart home protocol</a:t>
            </a:r>
          </a:p>
          <a:p>
            <a:pPr lvl="0"/>
            <a:r>
              <a:rPr lang="en-US" dirty="0"/>
              <a:t>Developed by Amazon, Apple, Google, IKEA, Samsung, and more</a:t>
            </a:r>
            <a:endParaRPr lang="nl-NL" dirty="0"/>
          </a:p>
          <a:p>
            <a:pPr lvl="0"/>
            <a:r>
              <a:rPr lang="en-US" dirty="0"/>
              <a:t>Aims to simplify the use of smart home </a:t>
            </a:r>
            <a:r>
              <a:rPr lang="en-US" dirty="0" smtClean="0"/>
              <a:t>devices</a:t>
            </a:r>
          </a:p>
          <a:p>
            <a:pPr lvl="0"/>
            <a:r>
              <a:rPr lang="en-US" dirty="0"/>
              <a:t>Matter also works without the Internet, but cloud services are required for remote </a:t>
            </a:r>
            <a:r>
              <a:rPr lang="en-US" dirty="0" smtClean="0"/>
              <a:t>control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621577"/>
      </p:ext>
    </p:extLst>
  </p:cSld>
  <p:clrMapOvr>
    <a:masterClrMapping/>
  </p:clrMapOvr>
</p:sld>
</file>

<file path=ppt/theme/theme1.xml><?xml version="1.0" encoding="utf-8"?>
<a:theme xmlns:a="http://schemas.openxmlformats.org/drawingml/2006/main" name="AVM PPT Master">
  <a:themeElements>
    <a:clrScheme name="Benutzerdefiniert 3">
      <a:dk1>
        <a:srgbClr val="000000"/>
      </a:dk1>
      <a:lt1>
        <a:sysClr val="window" lastClr="FFFFFF"/>
      </a:lt1>
      <a:dk2>
        <a:srgbClr val="0074BD"/>
      </a:dk2>
      <a:lt2>
        <a:srgbClr val="BCE4FA"/>
      </a:lt2>
      <a:accent1>
        <a:srgbClr val="004482"/>
      </a:accent1>
      <a:accent2>
        <a:srgbClr val="76BEEA"/>
      </a:accent2>
      <a:accent3>
        <a:srgbClr val="0089D1"/>
      </a:accent3>
      <a:accent4>
        <a:srgbClr val="CF1214"/>
      </a:accent4>
      <a:accent5>
        <a:srgbClr val="EF4E33"/>
      </a:accent5>
      <a:accent6>
        <a:srgbClr val="FFCC00"/>
      </a:accent6>
      <a:hlink>
        <a:srgbClr val="000000"/>
      </a:hlink>
      <a:folHlink>
        <a:srgbClr val="000000"/>
      </a:folHlink>
    </a:clrScheme>
    <a:fontScheme name="AVM">
      <a:majorFont>
        <a:latin typeface="DIN Next for AVM Heavy"/>
        <a:ea typeface="Arial"/>
        <a:cs typeface="Arial"/>
      </a:majorFont>
      <a:minorFont>
        <a:latin typeface="DIN Next for AVM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62AB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DocSecurity>0</DocSecurity>
  <PresentationFormat>Diavoorstelling (16:9)</PresentationFormat>
  <Paragraphs>150</Paragraphs>
  <Slides>17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Noto Sans Symbols</vt:lpstr>
      <vt:lpstr>Open Sans ExtraBold</vt:lpstr>
      <vt:lpstr>Open Sans SemiBold</vt:lpstr>
      <vt:lpstr>Arial</vt:lpstr>
      <vt:lpstr>DIN Next for AVM</vt:lpstr>
      <vt:lpstr>Open Sans</vt:lpstr>
      <vt:lpstr>Calibri</vt:lpstr>
      <vt:lpstr>NTR</vt:lpstr>
      <vt:lpstr>DIN Next for AVM Heavy</vt:lpstr>
      <vt:lpstr>AVM PPT Master</vt:lpstr>
      <vt:lpstr>PowerPoint-presentatie</vt:lpstr>
      <vt:lpstr>FRITZ!Box for every connection</vt:lpstr>
      <vt:lpstr>Why I´m here?</vt:lpstr>
      <vt:lpstr>How we work best with other groups</vt:lpstr>
      <vt:lpstr>What makes up the User Services Platform?</vt:lpstr>
      <vt:lpstr>USP enables all uses to coexist within single ecosystem</vt:lpstr>
      <vt:lpstr>Smart Home Project Stream</vt:lpstr>
      <vt:lpstr>The New Smart Home Protocol</vt:lpstr>
      <vt:lpstr>What is Matter?</vt:lpstr>
      <vt:lpstr>Benefits of Matter</vt:lpstr>
      <vt:lpstr>Technical</vt:lpstr>
      <vt:lpstr>Matter and USP (TR-369)</vt:lpstr>
      <vt:lpstr>Incorporating Matter - Initial Plans</vt:lpstr>
      <vt:lpstr>Since then…</vt:lpstr>
      <vt:lpstr>What about Matter and the Northbound Interface?</vt:lpstr>
      <vt:lpstr>Upcoming opportunities</vt:lpstr>
      <vt:lpstr>More info: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AVM</dc:title>
  <dc:subject/>
  <dc:creator>AVM Kommunikation</dc:creator>
  <cp:keywords/>
  <dc:description/>
  <cp:lastModifiedBy>Eric van Uden</cp:lastModifiedBy>
  <cp:revision>1560</cp:revision>
  <dcterms:created xsi:type="dcterms:W3CDTF">2013-07-16T08:37:26Z</dcterms:created>
  <dcterms:modified xsi:type="dcterms:W3CDTF">2024-05-21T12:10:55Z</dcterms:modified>
  <cp:category/>
  <dc:identifier/>
  <cp:contentStatus/>
  <dc:language/>
  <cp:version/>
</cp:coreProperties>
</file>