
<file path=[Content_Types].xml><?xml version="1.0" encoding="utf-8"?>
<Types xmlns="http://schemas.openxmlformats.org/package/2006/content-types">
  <Default Extension="jpeg" ContentType="image/jpeg"/>
  <Default Extension="mp4" ContentType="video/mp4"/>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57" r:id="rId6"/>
    <p:sldId id="258"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531A"/>
    <a:srgbClr val="BF5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985587-6EFB-1308-B2CF-14E1B3A8E723}" v="175" dt="2024-05-22T09:39:08.424"/>
    <p1510:client id="{5C985A9C-4FB4-48A9-9C84-5218EBC42F09}" v="1563" dt="2024-05-21T12:54:58.216"/>
    <p1510:client id="{7D3940A7-7704-8B4E-078A-611D98EB2960}" v="1025" dt="2024-05-21T16:32:58.1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OS WG Chair Selection</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What happened at RIPE87?</a:t>
            </a:r>
          </a:p>
          <a:p>
            <a:r>
              <a:rPr lang="en-US" dirty="0"/>
              <a:t>How to proceed in the future?</a:t>
            </a:r>
          </a:p>
        </p:txBody>
      </p:sp>
      <p:sp>
        <p:nvSpPr>
          <p:cNvPr id="4" name="TextBox 3">
            <a:extLst>
              <a:ext uri="{FF2B5EF4-FFF2-40B4-BE49-F238E27FC236}">
                <a16:creationId xmlns:a16="http://schemas.microsoft.com/office/drawing/2014/main" id="{9A789375-07F5-B1CD-289C-62DC0152DE4F}"/>
              </a:ext>
            </a:extLst>
          </p:cNvPr>
          <p:cNvSpPr txBox="1"/>
          <p:nvPr/>
        </p:nvSpPr>
        <p:spPr>
          <a:xfrm>
            <a:off x="879230" y="5673969"/>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Open Source WG RIPE 88</a:t>
            </a:r>
          </a:p>
          <a:p>
            <a:r>
              <a:rPr lang="en-US" dirty="0"/>
              <a:t>Martin Winter – Co-Chair</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4D5AD-A13D-A2AB-8AFC-3E578C272FD8}"/>
              </a:ext>
            </a:extLst>
          </p:cNvPr>
          <p:cNvSpPr>
            <a:spLocks noGrp="1"/>
          </p:cNvSpPr>
          <p:nvPr>
            <p:ph type="title"/>
          </p:nvPr>
        </p:nvSpPr>
        <p:spPr>
          <a:xfrm>
            <a:off x="900659" y="240207"/>
            <a:ext cx="10515600" cy="800908"/>
          </a:xfrm>
        </p:spPr>
        <p:txBody>
          <a:bodyPr/>
          <a:lstStyle/>
          <a:p>
            <a:r>
              <a:rPr lang="en-US" dirty="0"/>
              <a:t>Current WG Chair Selection Procedure</a:t>
            </a:r>
          </a:p>
        </p:txBody>
      </p:sp>
      <p:sp>
        <p:nvSpPr>
          <p:cNvPr id="3" name="Content Placeholder 2">
            <a:extLst>
              <a:ext uri="{FF2B5EF4-FFF2-40B4-BE49-F238E27FC236}">
                <a16:creationId xmlns:a16="http://schemas.microsoft.com/office/drawing/2014/main" id="{C20E3E20-6E03-A758-32AD-AA35C5F5F200}"/>
              </a:ext>
            </a:extLst>
          </p:cNvPr>
          <p:cNvSpPr>
            <a:spLocks noGrp="1"/>
          </p:cNvSpPr>
          <p:nvPr>
            <p:ph idx="1"/>
          </p:nvPr>
        </p:nvSpPr>
        <p:spPr>
          <a:xfrm>
            <a:off x="575872" y="1176052"/>
            <a:ext cx="11165173" cy="5200779"/>
          </a:xfrm>
        </p:spPr>
        <p:txBody>
          <a:bodyPr vert="horz" lIns="91440" tIns="45720" rIns="91440" bIns="45720" rtlCol="0" anchor="t">
            <a:normAutofit fontScale="70000" lnSpcReduction="20000"/>
          </a:bodyPr>
          <a:lstStyle/>
          <a:p>
            <a:pPr>
              <a:lnSpc>
                <a:spcPct val="120000"/>
              </a:lnSpc>
            </a:pPr>
            <a:r>
              <a:rPr lang="en-US" dirty="0">
                <a:ea typeface="+mn-lt"/>
                <a:cs typeface="+mn-lt"/>
              </a:rPr>
              <a:t>[1] The Open Source WG will have two co-chairs.</a:t>
            </a:r>
            <a:endParaRPr lang="en-US" dirty="0"/>
          </a:p>
          <a:p>
            <a:pPr>
              <a:lnSpc>
                <a:spcPct val="120000"/>
              </a:lnSpc>
            </a:pPr>
            <a:r>
              <a:rPr lang="en-US" dirty="0">
                <a:ea typeface="+mn-lt"/>
                <a:cs typeface="+mn-lt"/>
              </a:rPr>
              <a:t>[2] WG may decide to increase a number of co-chairs to three.</a:t>
            </a:r>
            <a:endParaRPr lang="en-US" dirty="0"/>
          </a:p>
          <a:p>
            <a:pPr>
              <a:lnSpc>
                <a:spcPct val="120000"/>
              </a:lnSpc>
            </a:pPr>
            <a:r>
              <a:rPr lang="en-US" dirty="0">
                <a:ea typeface="+mn-lt"/>
                <a:cs typeface="+mn-lt"/>
              </a:rPr>
              <a:t>[3] Two months before every autumn meeting there will be a call for co-chair candidates. The nomination period will be 14 days.</a:t>
            </a:r>
            <a:endParaRPr lang="en-US" dirty="0"/>
          </a:p>
          <a:p>
            <a:pPr>
              <a:lnSpc>
                <a:spcPct val="120000"/>
              </a:lnSpc>
            </a:pPr>
            <a:r>
              <a:rPr lang="en-US" dirty="0">
                <a:ea typeface="+mn-lt"/>
                <a:cs typeface="+mn-lt"/>
              </a:rPr>
              <a:t>[4] If there is no application, the current co-chairs continue.</a:t>
            </a:r>
            <a:endParaRPr lang="en-US" dirty="0"/>
          </a:p>
          <a:p>
            <a:pPr>
              <a:lnSpc>
                <a:spcPct val="120000"/>
              </a:lnSpc>
            </a:pPr>
            <a:r>
              <a:rPr lang="en-US" dirty="0">
                <a:ea typeface="+mn-lt"/>
                <a:cs typeface="+mn-lt"/>
              </a:rPr>
              <a:t>[5] Just one co-chair can be replaced every year.</a:t>
            </a:r>
            <a:endParaRPr lang="en-US" dirty="0"/>
          </a:p>
          <a:p>
            <a:pPr>
              <a:lnSpc>
                <a:spcPct val="120000"/>
              </a:lnSpc>
            </a:pPr>
            <a:r>
              <a:rPr lang="en-US" dirty="0">
                <a:ea typeface="+mn-lt"/>
                <a:cs typeface="+mn-lt"/>
              </a:rPr>
              <a:t>[6] If there is one (or more) application, the current co-chair and the new candidate start to discuss about among themselves who will be serving next terms. If no consensus is reached until 14 days before RIPE, then we'll have a voting at the RIPE meeting. The voting system must respect rule number 5.</a:t>
            </a:r>
            <a:endParaRPr lang="en-US" dirty="0"/>
          </a:p>
          <a:p>
            <a:pPr>
              <a:lnSpc>
                <a:spcPct val="120000"/>
              </a:lnSpc>
            </a:pPr>
            <a:r>
              <a:rPr lang="en-US" dirty="0">
                <a:ea typeface="+mn-lt"/>
                <a:cs typeface="+mn-lt"/>
              </a:rPr>
              <a:t>[7] Any issues relating to the selection or replacement of a co-chair which are not covered by the above will be decided by WG consensus during the RIPE meeting. When the WG is unable to reach consensus, the matter will be referred to the RIPE Chair (or their deputy) whose decision shall be final.</a:t>
            </a:r>
            <a:endParaRPr lang="en-US" dirty="0"/>
          </a:p>
        </p:txBody>
      </p:sp>
      <p:sp>
        <p:nvSpPr>
          <p:cNvPr id="4" name="TextBox 3">
            <a:extLst>
              <a:ext uri="{FF2B5EF4-FFF2-40B4-BE49-F238E27FC236}">
                <a16:creationId xmlns:a16="http://schemas.microsoft.com/office/drawing/2014/main" id="{90AAE471-9076-77D5-DC2B-5D0621B7791C}"/>
              </a:ext>
            </a:extLst>
          </p:cNvPr>
          <p:cNvSpPr txBox="1"/>
          <p:nvPr/>
        </p:nvSpPr>
        <p:spPr>
          <a:xfrm>
            <a:off x="337278" y="6370819"/>
            <a:ext cx="11537428" cy="369332"/>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chemeClr val="accent6"/>
                </a:solidFill>
              </a:rPr>
              <a:t>Published on https://www.ripe.net/community/wg/active-wg/os/open-source-wg-chair-selection-process/</a:t>
            </a:r>
          </a:p>
        </p:txBody>
      </p:sp>
    </p:spTree>
    <p:extLst>
      <p:ext uri="{BB962C8B-B14F-4D97-AF65-F5344CB8AC3E}">
        <p14:creationId xmlns:p14="http://schemas.microsoft.com/office/powerpoint/2010/main" val="336966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1BB1A-FA9C-A13F-FED0-9325F40E802A}"/>
              </a:ext>
            </a:extLst>
          </p:cNvPr>
          <p:cNvSpPr>
            <a:spLocks noGrp="1"/>
          </p:cNvSpPr>
          <p:nvPr>
            <p:ph type="title"/>
          </p:nvPr>
        </p:nvSpPr>
        <p:spPr/>
        <p:txBody>
          <a:bodyPr/>
          <a:lstStyle/>
          <a:p>
            <a:r>
              <a:rPr lang="en-US" dirty="0"/>
              <a:t>Call for WG Chairs: 3 Candidates</a:t>
            </a:r>
          </a:p>
        </p:txBody>
      </p:sp>
      <p:sp>
        <p:nvSpPr>
          <p:cNvPr id="3" name="Content Placeholder 2">
            <a:extLst>
              <a:ext uri="{FF2B5EF4-FFF2-40B4-BE49-F238E27FC236}">
                <a16:creationId xmlns:a16="http://schemas.microsoft.com/office/drawing/2014/main" id="{C17F4AFF-CEF4-41B0-9F9B-BD9B35FF26CA}"/>
              </a:ext>
            </a:extLst>
          </p:cNvPr>
          <p:cNvSpPr>
            <a:spLocks noGrp="1"/>
          </p:cNvSpPr>
          <p:nvPr>
            <p:ph idx="1"/>
          </p:nvPr>
        </p:nvSpPr>
        <p:spPr/>
        <p:txBody>
          <a:bodyPr vert="horz" lIns="91440" tIns="45720" rIns="91440" bIns="45720" rtlCol="0" anchor="t">
            <a:normAutofit/>
          </a:bodyPr>
          <a:lstStyle/>
          <a:p>
            <a:r>
              <a:rPr lang="en-US" dirty="0"/>
              <a:t>Before RIPE 87 we had 2 chairs: Martin Winter and Marcos Sanz</a:t>
            </a:r>
          </a:p>
          <a:p>
            <a:r>
              <a:rPr lang="en-US" dirty="0"/>
              <a:t>We were looking for a 3rd chair</a:t>
            </a:r>
          </a:p>
          <a:p>
            <a:r>
              <a:rPr lang="en-US" dirty="0"/>
              <a:t>3 Candidates during the call for co-chairs:</a:t>
            </a:r>
          </a:p>
          <a:p>
            <a:pPr lvl="1">
              <a:buFont typeface="Calibri"/>
              <a:buChar char="-"/>
            </a:pPr>
            <a:r>
              <a:rPr lang="en-US" dirty="0"/>
              <a:t>Christian Scheele</a:t>
            </a:r>
          </a:p>
          <a:p>
            <a:pPr lvl="1">
              <a:buFont typeface="Calibri"/>
              <a:buChar char="-"/>
            </a:pPr>
            <a:r>
              <a:rPr lang="en-US" dirty="0"/>
              <a:t>Sasha Romijn</a:t>
            </a:r>
            <a:endParaRPr lang="en-US" dirty="0">
              <a:ea typeface="+mn-lt"/>
              <a:cs typeface="+mn-lt"/>
            </a:endParaRPr>
          </a:p>
          <a:p>
            <a:pPr lvl="1">
              <a:buFont typeface="Calibri"/>
              <a:buChar char="-"/>
            </a:pPr>
            <a:r>
              <a:rPr lang="en-US" dirty="0"/>
              <a:t>Luka Perkov</a:t>
            </a:r>
          </a:p>
          <a:p>
            <a:pPr>
              <a:buFont typeface="Arial"/>
              <a:buChar char="•"/>
            </a:pPr>
            <a:r>
              <a:rPr lang="en-US" dirty="0"/>
              <a:t>First time where we have a choice!  (and a real selection) since the beginning of the WG (at RIPE 67, 10yrs ago)</a:t>
            </a:r>
          </a:p>
        </p:txBody>
      </p:sp>
    </p:spTree>
    <p:extLst>
      <p:ext uri="{BB962C8B-B14F-4D97-AF65-F5344CB8AC3E}">
        <p14:creationId xmlns:p14="http://schemas.microsoft.com/office/powerpoint/2010/main" val="1655714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69FB3-3E8F-C878-BE4E-54D0EA07DA6A}"/>
              </a:ext>
            </a:extLst>
          </p:cNvPr>
          <p:cNvSpPr>
            <a:spLocks noGrp="1"/>
          </p:cNvSpPr>
          <p:nvPr>
            <p:ph type="title"/>
          </p:nvPr>
        </p:nvSpPr>
        <p:spPr/>
        <p:txBody>
          <a:bodyPr/>
          <a:lstStyle/>
          <a:p>
            <a:r>
              <a:rPr lang="en-US" dirty="0"/>
              <a:t>Discussion with Candidates (Step 6)</a:t>
            </a:r>
          </a:p>
        </p:txBody>
      </p:sp>
      <p:sp>
        <p:nvSpPr>
          <p:cNvPr id="3" name="Content Placeholder 2">
            <a:extLst>
              <a:ext uri="{FF2B5EF4-FFF2-40B4-BE49-F238E27FC236}">
                <a16:creationId xmlns:a16="http://schemas.microsoft.com/office/drawing/2014/main" id="{CDD102C2-D288-5359-CE33-6080BAC756FD}"/>
              </a:ext>
            </a:extLst>
          </p:cNvPr>
          <p:cNvSpPr>
            <a:spLocks noGrp="1"/>
          </p:cNvSpPr>
          <p:nvPr>
            <p:ph idx="1"/>
          </p:nvPr>
        </p:nvSpPr>
        <p:spPr/>
        <p:txBody>
          <a:bodyPr vert="horz" lIns="91440" tIns="45720" rIns="91440" bIns="45720" rtlCol="0" anchor="t">
            <a:normAutofit/>
          </a:bodyPr>
          <a:lstStyle/>
          <a:p>
            <a:r>
              <a:rPr lang="en-US" dirty="0"/>
              <a:t>We failed to get any meeting coordinated before Meeting.</a:t>
            </a:r>
          </a:p>
          <a:p>
            <a:r>
              <a:rPr lang="en-US" dirty="0"/>
              <a:t>At RIPE (before the WG), we got confirmation from all candidates that they wanted to run just for the open seat – not against the 2 existing chairs</a:t>
            </a:r>
          </a:p>
          <a:p>
            <a:pPr marL="0" indent="0">
              <a:buNone/>
            </a:pPr>
            <a:r>
              <a:rPr lang="en-US" dirty="0"/>
              <a:t> --&gt; 3 Candidates for one open seat</a:t>
            </a:r>
          </a:p>
          <a:p>
            <a:pPr marL="0" indent="0">
              <a:buNone/>
            </a:pPr>
            <a:endParaRPr lang="en-US" dirty="0"/>
          </a:p>
          <a:p>
            <a:pPr marL="0" indent="0">
              <a:buNone/>
            </a:pPr>
            <a:r>
              <a:rPr lang="en-US" dirty="0"/>
              <a:t>Last minute change of rules: Statements of support on mailing list for 14 days after meeting.</a:t>
            </a:r>
          </a:p>
        </p:txBody>
      </p:sp>
    </p:spTree>
    <p:extLst>
      <p:ext uri="{BB962C8B-B14F-4D97-AF65-F5344CB8AC3E}">
        <p14:creationId xmlns:p14="http://schemas.microsoft.com/office/powerpoint/2010/main" val="123013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Voting_1280x720">
            <a:hlinkClick r:id="" action="ppaction://media"/>
            <a:extLst>
              <a:ext uri="{FF2B5EF4-FFF2-40B4-BE49-F238E27FC236}">
                <a16:creationId xmlns:a16="http://schemas.microsoft.com/office/drawing/2014/main" id="{83D3B3B2-8778-4BBE-8F05-B2B4670C1DC1}"/>
              </a:ext>
            </a:extLst>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582119" y="311046"/>
            <a:ext cx="11065238" cy="6223416"/>
          </a:xfrm>
          <a:prstGeom prst="rect">
            <a:avLst/>
          </a:prstGeom>
        </p:spPr>
      </p:pic>
    </p:spTree>
    <p:extLst>
      <p:ext uri="{BB962C8B-B14F-4D97-AF65-F5344CB8AC3E}">
        <p14:creationId xmlns:p14="http://schemas.microsoft.com/office/powerpoint/2010/main" val="130225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C8BF9-3A62-D975-8B0E-A872BF93760F}"/>
              </a:ext>
            </a:extLst>
          </p:cNvPr>
          <p:cNvSpPr>
            <a:spLocks noGrp="1"/>
          </p:cNvSpPr>
          <p:nvPr>
            <p:ph type="title"/>
          </p:nvPr>
        </p:nvSpPr>
        <p:spPr>
          <a:xfrm>
            <a:off x="838200" y="365125"/>
            <a:ext cx="10515600" cy="863367"/>
          </a:xfrm>
        </p:spPr>
        <p:txBody>
          <a:bodyPr/>
          <a:lstStyle/>
          <a:p>
            <a:r>
              <a:rPr lang="en-US" dirty="0"/>
              <a:t>Who submitted a support statement?</a:t>
            </a:r>
          </a:p>
        </p:txBody>
      </p:sp>
      <p:pic>
        <p:nvPicPr>
          <p:cNvPr id="7" name="Content Placeholder 6">
            <a:extLst>
              <a:ext uri="{FF2B5EF4-FFF2-40B4-BE49-F238E27FC236}">
                <a16:creationId xmlns:a16="http://schemas.microsoft.com/office/drawing/2014/main" id="{C55486EF-8DA1-0DBC-782D-3BF139E6F2EF}"/>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528949" y="1432667"/>
            <a:ext cx="7498984" cy="4212860"/>
          </a:xfrm>
        </p:spPr>
      </p:pic>
      <p:sp>
        <p:nvSpPr>
          <p:cNvPr id="8" name="TextBox 7">
            <a:extLst>
              <a:ext uri="{FF2B5EF4-FFF2-40B4-BE49-F238E27FC236}">
                <a16:creationId xmlns:a16="http://schemas.microsoft.com/office/drawing/2014/main" id="{A193838F-9800-B27A-44C1-C1E77454B520}"/>
              </a:ext>
            </a:extLst>
          </p:cNvPr>
          <p:cNvSpPr txBox="1"/>
          <p:nvPr/>
        </p:nvSpPr>
        <p:spPr>
          <a:xfrm>
            <a:off x="8319541" y="1798819"/>
            <a:ext cx="346772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chemeClr val="tx2">
                    <a:lumMod val="75000"/>
                    <a:lumOff val="25000"/>
                  </a:schemeClr>
                </a:solidFill>
              </a:rPr>
              <a:t>Regular RIPE Attendees (attended Meetings before)</a:t>
            </a:r>
          </a:p>
        </p:txBody>
      </p:sp>
      <p:sp>
        <p:nvSpPr>
          <p:cNvPr id="9" name="TextBox 8">
            <a:extLst>
              <a:ext uri="{FF2B5EF4-FFF2-40B4-BE49-F238E27FC236}">
                <a16:creationId xmlns:a16="http://schemas.microsoft.com/office/drawing/2014/main" id="{74D04CC9-47A9-8010-90D0-BB1959B28E8A}"/>
              </a:ext>
            </a:extLst>
          </p:cNvPr>
          <p:cNvSpPr txBox="1"/>
          <p:nvPr/>
        </p:nvSpPr>
        <p:spPr>
          <a:xfrm>
            <a:off x="8319541" y="3435245"/>
            <a:ext cx="346772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F0531A"/>
                </a:solidFill>
              </a:rPr>
              <a:t>New Mailing list signups (after meeting), not attended a RIPE for at least 10 years</a:t>
            </a:r>
          </a:p>
        </p:txBody>
      </p:sp>
      <p:sp>
        <p:nvSpPr>
          <p:cNvPr id="3" name="TextBox 2">
            <a:extLst>
              <a:ext uri="{FF2B5EF4-FFF2-40B4-BE49-F238E27FC236}">
                <a16:creationId xmlns:a16="http://schemas.microsoft.com/office/drawing/2014/main" id="{5E031EAA-8C79-98D6-671D-7C020CF8C685}"/>
              </a:ext>
            </a:extLst>
          </p:cNvPr>
          <p:cNvSpPr txBox="1"/>
          <p:nvPr/>
        </p:nvSpPr>
        <p:spPr>
          <a:xfrm>
            <a:off x="468923" y="5920153"/>
            <a:ext cx="11265876"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solidFill>
                  <a:schemeClr val="accent6">
                    <a:lumMod val="75000"/>
                  </a:schemeClr>
                </a:solidFill>
              </a:rPr>
              <a:t>The current chairs did not vote "in public". We had our favorites, but abstained from mention them in public to avoid influencing the votes</a:t>
            </a:r>
          </a:p>
        </p:txBody>
      </p:sp>
    </p:spTree>
    <p:extLst>
      <p:ext uri="{BB962C8B-B14F-4D97-AF65-F5344CB8AC3E}">
        <p14:creationId xmlns:p14="http://schemas.microsoft.com/office/powerpoint/2010/main" val="270510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1FC9-C534-2BE5-0841-31B5626D0DE3}"/>
              </a:ext>
            </a:extLst>
          </p:cNvPr>
          <p:cNvSpPr>
            <a:spLocks noGrp="1"/>
          </p:cNvSpPr>
          <p:nvPr>
            <p:ph type="title"/>
          </p:nvPr>
        </p:nvSpPr>
        <p:spPr/>
        <p:txBody>
          <a:bodyPr/>
          <a:lstStyle/>
          <a:p>
            <a:r>
              <a:rPr lang="en-US" dirty="0"/>
              <a:t>Decision</a:t>
            </a:r>
          </a:p>
        </p:txBody>
      </p:sp>
      <p:sp>
        <p:nvSpPr>
          <p:cNvPr id="3" name="Content Placeholder 2">
            <a:extLst>
              <a:ext uri="{FF2B5EF4-FFF2-40B4-BE49-F238E27FC236}">
                <a16:creationId xmlns:a16="http://schemas.microsoft.com/office/drawing/2014/main" id="{E30C0A50-5067-8368-8C8B-2EE3E43EB2E3}"/>
              </a:ext>
            </a:extLst>
          </p:cNvPr>
          <p:cNvSpPr>
            <a:spLocks noGrp="1"/>
          </p:cNvSpPr>
          <p:nvPr>
            <p:ph idx="1"/>
          </p:nvPr>
        </p:nvSpPr>
        <p:spPr>
          <a:xfrm>
            <a:off x="838200" y="1720118"/>
            <a:ext cx="10515600" cy="4914044"/>
          </a:xfrm>
        </p:spPr>
        <p:txBody>
          <a:bodyPr vert="horz" lIns="91440" tIns="45720" rIns="91440" bIns="45720" rtlCol="0" anchor="t">
            <a:normAutofit/>
          </a:bodyPr>
          <a:lstStyle/>
          <a:p>
            <a:r>
              <a:rPr lang="en-US" dirty="0"/>
              <a:t>This is not a strict voting with strict rules. This is to get input for support from the community. The goal is to find the best candidate with input from the WG</a:t>
            </a:r>
            <a:endParaRPr lang="en-US"/>
          </a:p>
          <a:p>
            <a:r>
              <a:rPr lang="en-US" dirty="0"/>
              <a:t>Decided to disqualify the new WG list members which were not on the list at the time of the meeting and didn't attend any RIPE meeting in the past 10 years in person or virtual</a:t>
            </a:r>
          </a:p>
          <a:p>
            <a:r>
              <a:rPr lang="en-US" dirty="0"/>
              <a:t>As expected</a:t>
            </a:r>
          </a:p>
          <a:p>
            <a:pPr lvl="1">
              <a:buFont typeface="Calibri" panose="020B0604020202020204" pitchFamily="34" charset="0"/>
              <a:buChar char="-"/>
            </a:pPr>
            <a:r>
              <a:rPr lang="en-US" dirty="0"/>
              <a:t>Protest from a few newcomers whose vote didn't get counted</a:t>
            </a:r>
          </a:p>
          <a:p>
            <a:pPr lvl="1">
              <a:buFont typeface="Calibri" panose="020B0604020202020204" pitchFamily="34" charset="0"/>
              <a:buChar char="-"/>
            </a:pPr>
            <a:r>
              <a:rPr lang="en-US" dirty="0"/>
              <a:t>Agreement from long-term community members</a:t>
            </a:r>
          </a:p>
          <a:p>
            <a:pPr marL="0" indent="0">
              <a:buNone/>
            </a:pPr>
            <a:endParaRPr lang="en-US" dirty="0"/>
          </a:p>
        </p:txBody>
      </p:sp>
    </p:spTree>
    <p:extLst>
      <p:ext uri="{BB962C8B-B14F-4D97-AF65-F5344CB8AC3E}">
        <p14:creationId xmlns:p14="http://schemas.microsoft.com/office/powerpoint/2010/main" val="808375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7A9BB-1C21-7741-0F03-1BDAAEDF5659}"/>
              </a:ext>
            </a:extLst>
          </p:cNvPr>
          <p:cNvSpPr>
            <a:spLocks noGrp="1"/>
          </p:cNvSpPr>
          <p:nvPr>
            <p:ph type="title"/>
          </p:nvPr>
        </p:nvSpPr>
        <p:spPr>
          <a:xfrm>
            <a:off x="838200" y="365125"/>
            <a:ext cx="10515600" cy="938702"/>
          </a:xfrm>
        </p:spPr>
        <p:txBody>
          <a:bodyPr/>
          <a:lstStyle/>
          <a:p>
            <a:r>
              <a:rPr lang="en-US" dirty="0"/>
              <a:t>Future</a:t>
            </a:r>
          </a:p>
        </p:txBody>
      </p:sp>
      <p:sp>
        <p:nvSpPr>
          <p:cNvPr id="3" name="Content Placeholder 2">
            <a:extLst>
              <a:ext uri="{FF2B5EF4-FFF2-40B4-BE49-F238E27FC236}">
                <a16:creationId xmlns:a16="http://schemas.microsoft.com/office/drawing/2014/main" id="{DBAAB376-182C-304C-EEB2-126CD61DD6BB}"/>
              </a:ext>
            </a:extLst>
          </p:cNvPr>
          <p:cNvSpPr>
            <a:spLocks noGrp="1"/>
          </p:cNvSpPr>
          <p:nvPr>
            <p:ph idx="1"/>
          </p:nvPr>
        </p:nvSpPr>
        <p:spPr>
          <a:xfrm>
            <a:off x="838200" y="1298087"/>
            <a:ext cx="10515600" cy="4878876"/>
          </a:xfrm>
        </p:spPr>
        <p:txBody>
          <a:bodyPr vert="horz" lIns="91440" tIns="45720" rIns="91440" bIns="45720" rtlCol="0" anchor="t">
            <a:normAutofit lnSpcReduction="10000"/>
          </a:bodyPr>
          <a:lstStyle/>
          <a:p>
            <a:pPr marL="457200" indent="-457200"/>
            <a:r>
              <a:rPr lang="en-US" dirty="0"/>
              <a:t>Mirjam </a:t>
            </a:r>
            <a:r>
              <a:rPr lang="en-US" dirty="0">
                <a:ea typeface="+mn-lt"/>
                <a:cs typeface="+mn-lt"/>
              </a:rPr>
              <a:t>Kühne</a:t>
            </a:r>
            <a:r>
              <a:rPr lang="en-US" dirty="0"/>
              <a:t> working on some ideas for a unified working group selection process. </a:t>
            </a:r>
            <a:endParaRPr lang="en-US"/>
          </a:p>
          <a:p>
            <a:pPr marL="457200" indent="-457200"/>
            <a:r>
              <a:rPr lang="en-US" dirty="0"/>
              <a:t>We will most likely do future voting only during the meeting in a way to allow onsite and remote participants.</a:t>
            </a:r>
          </a:p>
          <a:p>
            <a:pPr lvl="1">
              <a:buFont typeface="Calibri" panose="020B0604020202020204" pitchFamily="34" charset="0"/>
              <a:buChar char="-"/>
            </a:pPr>
            <a:r>
              <a:rPr lang="en-US" dirty="0"/>
              <a:t>Adds an indirect requirement to have attended a RIPE meeting to vote</a:t>
            </a:r>
          </a:p>
          <a:p>
            <a:pPr marL="457200" indent="-457200"/>
            <a:r>
              <a:rPr lang="en-US" dirty="0"/>
              <a:t>Should there be some additional qualifications needed for chair candidates? I.e. attended at least 2 meetings in person in the previous 3 years?</a:t>
            </a:r>
          </a:p>
          <a:p>
            <a:pPr marL="914400" lvl="1">
              <a:buFont typeface="Calibri" panose="020B0604020202020204" pitchFamily="34" charset="0"/>
              <a:buChar char="-"/>
            </a:pPr>
            <a:r>
              <a:rPr lang="en-US" dirty="0"/>
              <a:t>At this time there is no requirement for the candidates and it's up to the community and chairs to accept/reject candidates</a:t>
            </a:r>
          </a:p>
          <a:p>
            <a:pPr marL="457200" indent="-457200"/>
            <a:r>
              <a:rPr lang="en-US" dirty="0"/>
              <a:t>Should existing WG Chairs show their support the same way?</a:t>
            </a:r>
          </a:p>
          <a:p>
            <a:pPr marL="914400" lvl="1">
              <a:buFont typeface="Calibri" panose="020B0604020202020204" pitchFamily="34" charset="0"/>
              <a:buChar char="-"/>
            </a:pPr>
            <a:r>
              <a:rPr lang="en-US" dirty="0"/>
              <a:t>Mainly important in public voting. Might influence others</a:t>
            </a:r>
          </a:p>
          <a:p>
            <a:pPr marL="457200" indent="-457200"/>
            <a:endParaRPr lang="en-US" dirty="0"/>
          </a:p>
        </p:txBody>
      </p:sp>
      <p:sp>
        <p:nvSpPr>
          <p:cNvPr id="4" name="TextBox 3">
            <a:extLst>
              <a:ext uri="{FF2B5EF4-FFF2-40B4-BE49-F238E27FC236}">
                <a16:creationId xmlns:a16="http://schemas.microsoft.com/office/drawing/2014/main" id="{5DFAFA85-1FB6-9975-87E4-8A0F239BD0F7}"/>
              </a:ext>
            </a:extLst>
          </p:cNvPr>
          <p:cNvSpPr txBox="1"/>
          <p:nvPr/>
        </p:nvSpPr>
        <p:spPr>
          <a:xfrm>
            <a:off x="7772399" y="5931877"/>
            <a:ext cx="345830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rgbClr val="FF0000"/>
                </a:solidFill>
              </a:rPr>
              <a:t>Questions ?</a:t>
            </a:r>
          </a:p>
        </p:txBody>
      </p:sp>
    </p:spTree>
    <p:extLst>
      <p:ext uri="{BB962C8B-B14F-4D97-AF65-F5344CB8AC3E}">
        <p14:creationId xmlns:p14="http://schemas.microsoft.com/office/powerpoint/2010/main" val="213226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OS WG Chair Selection</vt:lpstr>
      <vt:lpstr>Current WG Chair Selection Procedure</vt:lpstr>
      <vt:lpstr>Call for WG Chairs: 3 Candidates</vt:lpstr>
      <vt:lpstr>Discussion with Candidates (Step 6)</vt:lpstr>
      <vt:lpstr>PowerPoint Presentation</vt:lpstr>
      <vt:lpstr>Who submitted a support statement?</vt:lpstr>
      <vt:lpstr>Decision</vt:lpstr>
      <vt:lpstr>Future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355</cp:revision>
  <dcterms:created xsi:type="dcterms:W3CDTF">2024-05-21T09:58:04Z</dcterms:created>
  <dcterms:modified xsi:type="dcterms:W3CDTF">2024-05-22T09:40:03Z</dcterms:modified>
</cp:coreProperties>
</file>